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7" r:id="rId2"/>
    <p:sldId id="258" r:id="rId3"/>
    <p:sldId id="259" r:id="rId4"/>
    <p:sldId id="260" r:id="rId5"/>
    <p:sldId id="353" r:id="rId6"/>
    <p:sldId id="354" r:id="rId7"/>
    <p:sldId id="355" r:id="rId8"/>
    <p:sldId id="356" r:id="rId9"/>
    <p:sldId id="261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7" r:id="rId18"/>
    <p:sldId id="379" r:id="rId19"/>
    <p:sldId id="368" r:id="rId20"/>
    <p:sldId id="369" r:id="rId21"/>
    <p:sldId id="380" r:id="rId22"/>
    <p:sldId id="370" r:id="rId23"/>
    <p:sldId id="381" r:id="rId24"/>
    <p:sldId id="382" r:id="rId25"/>
    <p:sldId id="383" r:id="rId26"/>
    <p:sldId id="371" r:id="rId27"/>
    <p:sldId id="384" r:id="rId28"/>
    <p:sldId id="385" r:id="rId29"/>
    <p:sldId id="386" r:id="rId30"/>
    <p:sldId id="372" r:id="rId31"/>
    <p:sldId id="387" r:id="rId32"/>
    <p:sldId id="388" r:id="rId33"/>
    <p:sldId id="373" r:id="rId34"/>
    <p:sldId id="374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398" r:id="rId45"/>
    <p:sldId id="399" r:id="rId46"/>
    <p:sldId id="400" r:id="rId47"/>
    <p:sldId id="401" r:id="rId48"/>
    <p:sldId id="403" r:id="rId49"/>
    <p:sldId id="404" r:id="rId50"/>
    <p:sldId id="405" r:id="rId51"/>
    <p:sldId id="406" r:id="rId52"/>
    <p:sldId id="407" r:id="rId53"/>
    <p:sldId id="408" r:id="rId54"/>
    <p:sldId id="409" r:id="rId55"/>
    <p:sldId id="410" r:id="rId56"/>
    <p:sldId id="411" r:id="rId57"/>
    <p:sldId id="412" r:id="rId58"/>
    <p:sldId id="413" r:id="rId59"/>
    <p:sldId id="414" r:id="rId60"/>
    <p:sldId id="415" r:id="rId61"/>
    <p:sldId id="416" r:id="rId62"/>
    <p:sldId id="417" r:id="rId6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Lomholt Lei Hansen" initials="ALLH" lastIdx="3" clrIdx="0"/>
  <p:cmAuthor id="1" name="Wendy Ager" initials="" lastIdx="2" clrIdx="1"/>
  <p:cmAuthor id="2" name="Simone von Burgwald" initials="SvB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 autoAdjust="0"/>
    <p:restoredTop sz="97215" autoAdjust="0"/>
  </p:normalViewPr>
  <p:slideViewPr>
    <p:cSldViewPr>
      <p:cViewPr>
        <p:scale>
          <a:sx n="82" d="100"/>
          <a:sy n="82" d="100"/>
        </p:scale>
        <p:origin x="-96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8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AA83C-AE6A-4206-87A0-87AD4587439A}" type="datetimeFigureOut">
              <a:rPr lang="da-DK" smtClean="0"/>
              <a:t>26-03-2015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13A53-AF96-46FF-AF5A-3424DAE9648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5492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1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10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11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12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13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14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15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16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17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18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19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2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20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21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22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23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24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25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26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27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28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29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3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30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31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32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33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34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35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36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37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38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39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4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40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41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42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43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44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45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46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47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48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49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5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50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51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52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53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54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55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56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57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58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59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6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60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61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62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7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8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9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4A14-FDB6-42DE-809D-C8D9D7C0ADA7}" type="datetimeFigureOut">
              <a:rPr lang="da-DK" smtClean="0"/>
              <a:t>26-03-2015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2942-928F-4E3B-B6FA-A62023C359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321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4A14-FDB6-42DE-809D-C8D9D7C0ADA7}" type="datetimeFigureOut">
              <a:rPr lang="da-DK" smtClean="0"/>
              <a:t>26-03-2015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2942-928F-4E3B-B6FA-A62023C359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882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4A14-FDB6-42DE-809D-C8D9D7C0ADA7}" type="datetimeFigureOut">
              <a:rPr lang="da-DK" smtClean="0"/>
              <a:t>26-03-2015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2942-928F-4E3B-B6FA-A62023C359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269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4A14-FDB6-42DE-809D-C8D9D7C0ADA7}" type="datetimeFigureOut">
              <a:rPr lang="da-DK" smtClean="0"/>
              <a:t>26-03-2015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2942-928F-4E3B-B6FA-A62023C359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25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4A14-FDB6-42DE-809D-C8D9D7C0ADA7}" type="datetimeFigureOut">
              <a:rPr lang="da-DK" smtClean="0"/>
              <a:t>26-03-2015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2942-928F-4E3B-B6FA-A62023C359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142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4A14-FDB6-42DE-809D-C8D9D7C0ADA7}" type="datetimeFigureOut">
              <a:rPr lang="da-DK" smtClean="0"/>
              <a:t>26-03-2015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2942-928F-4E3B-B6FA-A62023C359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46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4A14-FDB6-42DE-809D-C8D9D7C0ADA7}" type="datetimeFigureOut">
              <a:rPr lang="da-DK" smtClean="0"/>
              <a:t>26-03-2015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2942-928F-4E3B-B6FA-A62023C359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850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4A14-FDB6-42DE-809D-C8D9D7C0ADA7}" type="datetimeFigureOut">
              <a:rPr lang="da-DK" smtClean="0"/>
              <a:t>26-03-2015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2942-928F-4E3B-B6FA-A62023C359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209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4A14-FDB6-42DE-809D-C8D9D7C0ADA7}" type="datetimeFigureOut">
              <a:rPr lang="da-DK" smtClean="0"/>
              <a:t>26-03-2015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2942-928F-4E3B-B6FA-A62023C359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3765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4A14-FDB6-42DE-809D-C8D9D7C0ADA7}" type="datetimeFigureOut">
              <a:rPr lang="da-DK" smtClean="0"/>
              <a:t>26-03-2015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2942-928F-4E3B-B6FA-A62023C359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819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4A14-FDB6-42DE-809D-C8D9D7C0ADA7}" type="datetimeFigureOut">
              <a:rPr lang="da-DK" smtClean="0"/>
              <a:t>26-03-2015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2942-928F-4E3B-B6FA-A62023C359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196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4A14-FDB6-42DE-809D-C8D9D7C0ADA7}" type="datetimeFigureOut">
              <a:rPr lang="da-DK" smtClean="0"/>
              <a:t>26-03-2015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42942-928F-4E3B-B6FA-A62023C359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490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309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>Caring </a:t>
            </a:r>
            <a:r>
              <a:rPr lang="en-GB" sz="3600" b="1" dirty="0"/>
              <a:t>for Volunteers: </a:t>
            </a:r>
            <a:r>
              <a:rPr lang="da-DK" sz="3600" b="1" dirty="0" smtClean="0"/>
              <a:t>Basic Training</a:t>
            </a:r>
            <a:r>
              <a:rPr lang="da-DK" altLang="en-US" sz="3200" dirty="0"/>
              <a:t/>
            </a:r>
            <a:br>
              <a:rPr lang="da-DK" altLang="en-US" sz="3200" dirty="0"/>
            </a:br>
            <a:r>
              <a:rPr lang="da-DK" sz="3600" b="1" dirty="0"/>
              <a:t/>
            </a:r>
            <a:br>
              <a:rPr lang="da-DK" sz="3600" b="1" dirty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a-DK" altLang="en-US" dirty="0" smtClean="0"/>
          </a:p>
          <a:p>
            <a:pPr marL="0" indent="0" algn="r">
              <a:buNone/>
            </a:pPr>
            <a:r>
              <a:rPr lang="da-DK" altLang="en-US" sz="2400" dirty="0" smtClean="0"/>
              <a:t>(NAME OF FACILITATORS)</a:t>
            </a:r>
          </a:p>
          <a:p>
            <a:pPr marL="0" indent="0" algn="r">
              <a:buNone/>
            </a:pPr>
            <a:r>
              <a:rPr lang="da-DK" altLang="en-US" sz="2400" dirty="0" smtClean="0"/>
              <a:t>(DATE</a:t>
            </a:r>
            <a:r>
              <a:rPr lang="da-DK" altLang="en-US" sz="2400" dirty="0"/>
              <a:t>)</a:t>
            </a:r>
          </a:p>
          <a:p>
            <a:pPr marL="0" indent="0" algn="r">
              <a:buNone/>
            </a:pPr>
            <a:r>
              <a:rPr lang="da-DK" altLang="en-US" sz="2400" dirty="0"/>
              <a:t>(VENUE)</a:t>
            </a:r>
          </a:p>
          <a:p>
            <a:pPr marL="0" indent="0" algn="r">
              <a:buNone/>
            </a:pPr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6136" y="422108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[</a:t>
            </a:r>
            <a:r>
              <a:rPr lang="da-DK" dirty="0" err="1" smtClean="0">
                <a:solidFill>
                  <a:srgbClr val="FF0000"/>
                </a:solidFill>
              </a:rPr>
              <a:t>Insert</a:t>
            </a:r>
            <a:r>
              <a:rPr lang="da-DK" dirty="0" smtClean="0">
                <a:solidFill>
                  <a:srgbClr val="FF0000"/>
                </a:solidFill>
              </a:rPr>
              <a:t> front page </a:t>
            </a:r>
            <a:r>
              <a:rPr lang="da-DK" dirty="0" err="1" smtClean="0">
                <a:solidFill>
                  <a:srgbClr val="FF0000"/>
                </a:solidFill>
              </a:rPr>
              <a:t>photo</a:t>
            </a:r>
            <a:r>
              <a:rPr lang="da-DK" dirty="0" smtClean="0">
                <a:solidFill>
                  <a:srgbClr val="FF0000"/>
                </a:solidFill>
              </a:rPr>
              <a:t>]</a:t>
            </a:r>
            <a:endParaRPr lang="da-DK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824" y="1713706"/>
            <a:ext cx="3303769" cy="495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7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411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200" b="1" dirty="0">
                <a:ea typeface="Times New Roman"/>
                <a:cs typeface="Calibri"/>
              </a:rPr>
              <a:t>Risks to volunteer well-being </a:t>
            </a: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sz="2400" dirty="0"/>
          </a:p>
          <a:p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1988840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/>
              <a:t>Spend 5 minutes </a:t>
            </a:r>
            <a:r>
              <a:rPr lang="en-GB" sz="2400" i="1" dirty="0" smtClean="0"/>
              <a:t>individually responding to the following question. Write down all the risks that come to mind:</a:t>
            </a:r>
          </a:p>
          <a:p>
            <a:endParaRPr lang="en-GB" sz="2400" i="1" dirty="0" smtClean="0"/>
          </a:p>
          <a:p>
            <a:pPr marL="342900" lvl="0" indent="-342900">
              <a:buFont typeface="Arial"/>
              <a:buChar char="•"/>
            </a:pPr>
            <a:r>
              <a:rPr lang="en-GB" sz="2400" dirty="0" smtClean="0"/>
              <a:t>What </a:t>
            </a:r>
            <a:r>
              <a:rPr lang="en-GB" sz="2400" dirty="0"/>
              <a:t>are the main risks to volunteer well-being</a:t>
            </a:r>
            <a:r>
              <a:rPr lang="en-GB" sz="2400" dirty="0" smtClean="0"/>
              <a:t>?</a:t>
            </a:r>
          </a:p>
          <a:p>
            <a:pPr lvl="0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2759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411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200" b="1" dirty="0">
                <a:ea typeface="Times New Roman"/>
                <a:cs typeface="Calibri"/>
              </a:rPr>
              <a:t>Risks to volunteer well-being </a:t>
            </a: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2400" dirty="0"/>
          </a:p>
          <a:p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1844824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Personal domain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feeling guilty at the death of someone they were helping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having idealistic/unrealistic expectations of what a volunteer can do to help others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feeling one has to solve all the problems for someone they are helping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feeling guilty about paying attention to one’s own need for rest or support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facing moral and ethical dilemmas.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3736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411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200" b="1" dirty="0">
                <a:ea typeface="Times New Roman"/>
                <a:cs typeface="Calibri"/>
              </a:rPr>
              <a:t>Risks to volunteer well-being </a:t>
            </a: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2400" dirty="0"/>
          </a:p>
          <a:p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1296" y="1844824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Interpersonal domain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feeling unsupported by one’s colleagues or supervisors 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having difficult dynamics within a team 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working with team members who are stressed or burned </a:t>
            </a:r>
            <a:r>
              <a:rPr lang="en-GB" sz="2400" dirty="0" smtClean="0"/>
              <a:t>out. 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49838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411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200" b="1" dirty="0">
                <a:ea typeface="Times New Roman"/>
                <a:cs typeface="Calibri"/>
              </a:rPr>
              <a:t>Risks to volunteer well-being </a:t>
            </a: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2264"/>
            <a:ext cx="8229600" cy="4525963"/>
          </a:xfrm>
        </p:spPr>
        <p:txBody>
          <a:bodyPr>
            <a:normAutofit/>
          </a:bodyPr>
          <a:lstStyle/>
          <a:p>
            <a:endParaRPr lang="da-DK" sz="2400" dirty="0"/>
          </a:p>
          <a:p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1700808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Working conditions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performing physically difficult, exhausting and sometimes dangerous tasks, or being expected (or expecting themselves) to work long hours in difficult circumstances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becoming increasingly detached from their own family and home life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feeling inadequate to deal with the task, or overwhelmed by the needs of the people they are trying to help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being a witness to traumatic events – or hearing survivors’ stories of trauma and </a:t>
            </a:r>
            <a:r>
              <a:rPr lang="en-GB" sz="2400" dirty="0" smtClean="0"/>
              <a:t>loss.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17833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411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200" b="1" dirty="0">
                <a:ea typeface="Times New Roman"/>
                <a:cs typeface="Calibri"/>
              </a:rPr>
              <a:t>Risks to volunteer well-being </a:t>
            </a: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2400" dirty="0"/>
          </a:p>
          <a:p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1772816"/>
            <a:ext cx="74168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Organizational issues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having an unclear or non-existent job description or unclear role on the team 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being unprepared for facing the frustration and anger of beneficiaries who feel their needs are not being met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lack of </a:t>
            </a:r>
            <a:r>
              <a:rPr lang="en-GB" sz="2400" dirty="0" smtClean="0"/>
              <a:t>information-sharing 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being poorly prepared or briefed for the task 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lacking boundaries between work and rest 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having an atmosphere at the workplace where volunteer well-being is not valued and where their efforts are not being acknowledged or appreciated.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5873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411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2400" dirty="0"/>
          </a:p>
          <a:p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83547" y="768714"/>
            <a:ext cx="1289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/>
              <a:t>Stress </a:t>
            </a:r>
            <a:endParaRPr lang="da-DK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763815" y="1988840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/>
              <a:t>Stress is a normal reaction to a physical or emotional challenge and occurs when demands are out of balance with resources for coping.</a:t>
            </a:r>
            <a:endParaRPr lang="da-DK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156581" y="40770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[</a:t>
            </a:r>
            <a:r>
              <a:rPr lang="da-DK" dirty="0" err="1" smtClean="0">
                <a:solidFill>
                  <a:srgbClr val="FF0000"/>
                </a:solidFill>
              </a:rPr>
              <a:t>Insert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picture</a:t>
            </a:r>
            <a:r>
              <a:rPr lang="da-DK" dirty="0" smtClean="0">
                <a:solidFill>
                  <a:srgbClr val="FF0000"/>
                </a:solidFill>
              </a:rPr>
              <a:t>]</a:t>
            </a:r>
            <a:endParaRPr lang="da-DK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93" y="3356992"/>
            <a:ext cx="4821834" cy="321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2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181" y="57784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2400" dirty="0"/>
          </a:p>
          <a:p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1844824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Day </a:t>
            </a:r>
            <a:r>
              <a:rPr lang="en-GB" sz="2400" b="1" dirty="0"/>
              <a:t>to day stress: </a:t>
            </a:r>
            <a:r>
              <a:rPr lang="en-GB" sz="2400" dirty="0"/>
              <a:t>T</a:t>
            </a:r>
            <a:r>
              <a:rPr lang="en-GB" sz="2400" dirty="0" smtClean="0"/>
              <a:t>his represents </a:t>
            </a:r>
            <a:r>
              <a:rPr lang="en-GB" sz="2400" dirty="0"/>
              <a:t>those challenges in life which keep us alert and on our toes, and without which life for many people becomes dull and ultimately not worth living.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b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Cumulative </a:t>
            </a:r>
            <a:r>
              <a:rPr lang="en-GB" sz="2400" b="1" dirty="0"/>
              <a:t>stress: </a:t>
            </a:r>
            <a:r>
              <a:rPr lang="en-GB" sz="2400" dirty="0" smtClean="0"/>
              <a:t>This occurs </a:t>
            </a:r>
            <a:r>
              <a:rPr lang="en-GB" sz="2400" dirty="0"/>
              <a:t>when the sources of stress continue over time and interferes with regular patterns of functioning and daily life.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b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Critical </a:t>
            </a:r>
            <a:r>
              <a:rPr lang="en-GB" sz="2400" b="1" dirty="0"/>
              <a:t>stress: </a:t>
            </a:r>
            <a:r>
              <a:rPr lang="en-GB" sz="2400" dirty="0" smtClean="0"/>
              <a:t>This represents </a:t>
            </a:r>
            <a:r>
              <a:rPr lang="en-GB" sz="2400" dirty="0"/>
              <a:t>situations where individuals are unable to meet the demands upon them and suffer physically or psychologically. </a:t>
            </a:r>
            <a:endParaRPr lang="da-DK" sz="2400" dirty="0"/>
          </a:p>
        </p:txBody>
      </p:sp>
      <p:sp>
        <p:nvSpPr>
          <p:cNvPr id="3" name="Rectangle 2"/>
          <p:cNvSpPr/>
          <p:nvPr/>
        </p:nvSpPr>
        <p:spPr>
          <a:xfrm>
            <a:off x="3563888" y="776446"/>
            <a:ext cx="1196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Stress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9573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411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2400" dirty="0"/>
          </a:p>
          <a:p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47864" y="645821"/>
            <a:ext cx="1636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Burnout</a:t>
            </a:r>
            <a:r>
              <a:rPr lang="en-GB" b="1" dirty="0"/>
              <a:t> </a:t>
            </a:r>
            <a:endParaRPr lang="da-DK" b="1" dirty="0"/>
          </a:p>
        </p:txBody>
      </p:sp>
      <p:sp>
        <p:nvSpPr>
          <p:cNvPr id="3" name="Rectangle 2"/>
          <p:cNvSpPr/>
          <p:nvPr/>
        </p:nvSpPr>
        <p:spPr>
          <a:xfrm>
            <a:off x="719572" y="1916832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/>
              <a:t>Burnout is an emotional state due to long-term stress, characterized by chronic emotional exhaustion, depleted energy, impaired enthusiasm and motivation to work, diminished work efficiency, a diminished sense of personal </a:t>
            </a:r>
            <a:r>
              <a:rPr lang="en-GB" sz="2400" i="1" dirty="0" smtClean="0"/>
              <a:t>accomplishment, pessimism </a:t>
            </a:r>
            <a:r>
              <a:rPr lang="en-GB" sz="2400" i="1" dirty="0"/>
              <a:t>and cynicism.</a:t>
            </a:r>
            <a:endParaRPr lang="da-DK" sz="2400" i="1" dirty="0"/>
          </a:p>
        </p:txBody>
      </p:sp>
    </p:spTree>
    <p:extLst>
      <p:ext uri="{BB962C8B-B14F-4D97-AF65-F5344CB8AC3E}">
        <p14:creationId xmlns:p14="http://schemas.microsoft.com/office/powerpoint/2010/main" val="9573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411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2400" dirty="0"/>
          </a:p>
          <a:p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47864" y="645821"/>
            <a:ext cx="1636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Burnout</a:t>
            </a:r>
            <a:r>
              <a:rPr lang="en-GB" b="1" dirty="0"/>
              <a:t> </a:t>
            </a:r>
            <a:endParaRPr lang="da-DK" b="1" dirty="0"/>
          </a:p>
        </p:txBody>
      </p:sp>
      <p:sp>
        <p:nvSpPr>
          <p:cNvPr id="3" name="Rectangle 2"/>
          <p:cNvSpPr/>
          <p:nvPr/>
        </p:nvSpPr>
        <p:spPr>
          <a:xfrm>
            <a:off x="719572" y="1916831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Burnout is characterized by: </a:t>
            </a:r>
            <a:endParaRPr lang="da-DK" sz="24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physical symptoms, such as headaches or sleep difficulties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behaviour changes, such as risk-taking or abuse of substances 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relational problems, such as temper outbursts or withdrawing from colleagues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becoming less efficient at work or having difficulty concentrating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developing a negative attitude toward the job or organization, or toward beneficiaries themselves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emotional distress, such as continuous feelings of sadness, cynicism and pessimism.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69146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411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2400" dirty="0"/>
          </a:p>
          <a:p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23147" y="692696"/>
            <a:ext cx="44977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Understanding resilience </a:t>
            </a:r>
            <a:endParaRPr lang="da-DK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755576" y="1916832"/>
            <a:ext cx="78755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/>
              <a:t>Resilience is the ability to react or adapt positively to a difficult and challenging event or experience. </a:t>
            </a:r>
            <a:endParaRPr lang="en-GB" sz="2400" i="1" dirty="0" smtClean="0"/>
          </a:p>
          <a:p>
            <a:endParaRPr lang="en-GB" sz="2400" i="1" dirty="0" smtClean="0"/>
          </a:p>
          <a:p>
            <a:r>
              <a:rPr lang="en-GB" sz="2400" i="1" dirty="0" smtClean="0"/>
              <a:t>It </a:t>
            </a:r>
            <a:r>
              <a:rPr lang="en-GB" sz="2400" i="1" dirty="0"/>
              <a:t>is often described as the ability to </a:t>
            </a:r>
            <a:r>
              <a:rPr lang="en-GB" sz="2400" i="1" dirty="0" smtClean="0"/>
              <a:t>‘bounce back’ </a:t>
            </a:r>
            <a:r>
              <a:rPr lang="en-GB" sz="2400" i="1" dirty="0"/>
              <a:t>after something difficult has happened, or to get through difficult experiences in a positive way.</a:t>
            </a:r>
            <a:endParaRPr lang="da-DK" sz="2400" i="1" dirty="0"/>
          </a:p>
        </p:txBody>
      </p:sp>
    </p:spTree>
    <p:extLst>
      <p:ext uri="{BB962C8B-B14F-4D97-AF65-F5344CB8AC3E}">
        <p14:creationId xmlns:p14="http://schemas.microsoft.com/office/powerpoint/2010/main" val="9573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1163"/>
            <a:ext cx="8229600" cy="1143000"/>
          </a:xfrm>
        </p:spPr>
        <p:txBody>
          <a:bodyPr/>
          <a:lstStyle/>
          <a:p>
            <a:r>
              <a:rPr lang="da-DK" altLang="da-DK" sz="3200" b="1" dirty="0" err="1" smtClean="0"/>
              <a:t>Welcome</a:t>
            </a:r>
            <a:endParaRPr lang="da-DK" altLang="da-DK" sz="36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7669858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GB" sz="2400" dirty="0" smtClean="0"/>
          </a:p>
          <a:p>
            <a:pPr marL="0" lvl="0" indent="0">
              <a:buNone/>
            </a:pPr>
            <a:r>
              <a:rPr lang="en-GB" sz="2400" dirty="0" smtClean="0"/>
              <a:t>The opening activities include:</a:t>
            </a:r>
          </a:p>
          <a:p>
            <a:pPr lvl="0"/>
            <a:r>
              <a:rPr lang="en-GB" sz="2400" dirty="0"/>
              <a:t>a</a:t>
            </a:r>
            <a:r>
              <a:rPr lang="en-GB" sz="2400" dirty="0" smtClean="0"/>
              <a:t>n </a:t>
            </a:r>
            <a:r>
              <a:rPr lang="en-GB" sz="2400" dirty="0"/>
              <a:t>icebreaker </a:t>
            </a:r>
            <a:endParaRPr lang="da-DK" sz="2400" dirty="0"/>
          </a:p>
          <a:p>
            <a:pPr lvl="0"/>
            <a:r>
              <a:rPr lang="da-DK" sz="2400" dirty="0"/>
              <a:t>a</a:t>
            </a:r>
            <a:r>
              <a:rPr lang="en-GB" sz="2400" dirty="0" smtClean="0"/>
              <a:t>n introduction to the </a:t>
            </a:r>
            <a:r>
              <a:rPr lang="en-GB" sz="2400" dirty="0"/>
              <a:t>training programme</a:t>
            </a:r>
            <a:endParaRPr lang="da-DK" sz="2400" dirty="0"/>
          </a:p>
          <a:p>
            <a:pPr lvl="0"/>
            <a:r>
              <a:rPr lang="da-DK" sz="2400" dirty="0"/>
              <a:t>a</a:t>
            </a:r>
            <a:r>
              <a:rPr lang="en-GB" sz="2400" dirty="0" smtClean="0"/>
              <a:t>n exercise to agree ground </a:t>
            </a:r>
            <a:r>
              <a:rPr lang="en-GB" sz="2400" dirty="0"/>
              <a:t>rules for the </a:t>
            </a:r>
            <a:r>
              <a:rPr lang="en-GB" sz="2400" dirty="0" smtClean="0"/>
              <a:t>training.</a:t>
            </a:r>
            <a:endParaRPr lang="da-DK" sz="2400" dirty="0"/>
          </a:p>
          <a:p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9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411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2400" dirty="0"/>
          </a:p>
          <a:p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37866" y="777081"/>
            <a:ext cx="32682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Protective factors </a:t>
            </a:r>
            <a:endParaRPr lang="da-DK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782242" y="2060848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 smtClean="0"/>
              <a:t>Protective factors are the </a:t>
            </a:r>
            <a:r>
              <a:rPr lang="en-GB" sz="2400" i="1" dirty="0"/>
              <a:t>interacting social, psychological and biological factors that strengthen a person’s </a:t>
            </a:r>
            <a:r>
              <a:rPr lang="en-GB" sz="2400" i="1" dirty="0" smtClean="0"/>
              <a:t>resilience. </a:t>
            </a:r>
            <a:endParaRPr lang="da-DK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156581" y="40770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[</a:t>
            </a:r>
            <a:r>
              <a:rPr lang="da-DK" dirty="0" err="1" smtClean="0">
                <a:solidFill>
                  <a:srgbClr val="FF0000"/>
                </a:solidFill>
              </a:rPr>
              <a:t>Insert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picture</a:t>
            </a:r>
            <a:r>
              <a:rPr lang="da-DK" dirty="0" smtClean="0">
                <a:solidFill>
                  <a:srgbClr val="FF0000"/>
                </a:solidFill>
              </a:rPr>
              <a:t>]</a:t>
            </a:r>
            <a:endParaRPr lang="da-DK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860" y="3345457"/>
            <a:ext cx="4806280" cy="320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411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2400" dirty="0"/>
          </a:p>
          <a:p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37866" y="777081"/>
            <a:ext cx="32682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Protective factors </a:t>
            </a:r>
            <a:endParaRPr lang="da-DK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592884" y="1988840"/>
            <a:ext cx="75341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/>
              <a:t>Read the </a:t>
            </a:r>
            <a:r>
              <a:rPr lang="en-GB" sz="2400" i="1" dirty="0" err="1" smtClean="0"/>
              <a:t>handout</a:t>
            </a:r>
            <a:r>
              <a:rPr lang="en-GB" sz="2400" i="1" dirty="0" smtClean="0"/>
              <a:t> ‘Volunteering </a:t>
            </a:r>
            <a:r>
              <a:rPr lang="en-GB" sz="2400" i="1" dirty="0"/>
              <a:t>in Norway after July </a:t>
            </a:r>
            <a:r>
              <a:rPr lang="en-GB" sz="2400" i="1" dirty="0" smtClean="0"/>
              <a:t>2011’</a:t>
            </a:r>
            <a:r>
              <a:rPr lang="en-US" sz="2400" i="1" dirty="0" smtClean="0"/>
              <a:t> </a:t>
            </a:r>
            <a:r>
              <a:rPr lang="en-GB" sz="2400" i="1" dirty="0" smtClean="0"/>
              <a:t> </a:t>
            </a:r>
            <a:r>
              <a:rPr lang="en-GB" sz="2400" i="1" dirty="0"/>
              <a:t>and discuss in groups</a:t>
            </a:r>
            <a:r>
              <a:rPr lang="en-GB" sz="2400" i="1" dirty="0" smtClean="0"/>
              <a:t>:</a:t>
            </a:r>
          </a:p>
          <a:p>
            <a:endParaRPr lang="en-GB" sz="2400" i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What </a:t>
            </a:r>
            <a:r>
              <a:rPr lang="en-GB" sz="2400" dirty="0"/>
              <a:t>factors might have protected the volunteers from experiencing </a:t>
            </a:r>
            <a:r>
              <a:rPr lang="en-GB" sz="2400" dirty="0" smtClean="0"/>
              <a:t>stress?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What other </a:t>
            </a:r>
            <a:r>
              <a:rPr lang="en-GB" sz="2400" dirty="0"/>
              <a:t>protective factors </a:t>
            </a:r>
            <a:r>
              <a:rPr lang="en-GB" sz="2400" dirty="0" smtClean="0"/>
              <a:t>could also foster </a:t>
            </a:r>
            <a:r>
              <a:rPr lang="en-GB" sz="2400" dirty="0"/>
              <a:t>resilience among </a:t>
            </a:r>
            <a:r>
              <a:rPr lang="en-GB" sz="2400" dirty="0" smtClean="0"/>
              <a:t>volunteers</a:t>
            </a:r>
            <a:r>
              <a:rPr lang="en-GB" sz="2400" dirty="0"/>
              <a:t>?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71356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411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2400" dirty="0"/>
          </a:p>
          <a:p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71800" y="777080"/>
            <a:ext cx="29342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Responsibilities </a:t>
            </a:r>
            <a:endParaRPr lang="da-DK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899592" y="2204864"/>
            <a:ext cx="6993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Who is responsible for volunteer well-being?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9573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411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2400" dirty="0"/>
          </a:p>
          <a:p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3848" y="777079"/>
            <a:ext cx="1753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Self-care </a:t>
            </a:r>
            <a:endParaRPr lang="da-DK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17" y="1772816"/>
            <a:ext cx="7165802" cy="477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2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411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2400" dirty="0"/>
          </a:p>
          <a:p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75656" y="692696"/>
            <a:ext cx="6086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Resources for stress management </a:t>
            </a:r>
            <a:r>
              <a:rPr lang="en-GB" sz="3200" b="1" dirty="0" smtClean="0"/>
              <a:t> </a:t>
            </a:r>
            <a:endParaRPr lang="da-DK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683568" y="2058434"/>
            <a:ext cx="38354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What do you do to keep yourself healthy on a daily basis</a:t>
            </a:r>
            <a:r>
              <a:rPr lang="en-GB" sz="2400" dirty="0" smtClean="0"/>
              <a:t>?</a:t>
            </a:r>
          </a:p>
          <a:p>
            <a:pPr lvl="0"/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What resources do you call upon, especially when times are tough?</a:t>
            </a:r>
            <a:endParaRPr lang="da-DK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2" b="-11999"/>
          <a:stretch/>
        </p:blipFill>
        <p:spPr>
          <a:xfrm>
            <a:off x="4783157" y="1916832"/>
            <a:ext cx="3605267" cy="539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411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2400" dirty="0"/>
          </a:p>
          <a:p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5803" y="777081"/>
            <a:ext cx="6059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Self-care reminders for volunteers </a:t>
            </a:r>
            <a:endParaRPr lang="da-DK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566218" y="1700808"/>
            <a:ext cx="75608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If you feel overwhelmed by the situation or your duties, focus for </a:t>
            </a:r>
            <a:r>
              <a:rPr lang="en-GB" sz="2400" dirty="0"/>
              <a:t>a while on simple and routine tasks. Let peers and supervisors know how you feel and be patient with yourself. 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Talking </a:t>
            </a:r>
            <a:r>
              <a:rPr lang="en-GB" sz="2400" dirty="0"/>
              <a:t>with someone about your thoughts and feelings may help you to process and come to peace with any unpleasant experiences. 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Know that some </a:t>
            </a:r>
            <a:r>
              <a:rPr lang="en-GB" sz="2400" dirty="0"/>
              <a:t>reactions are normal and unavoidable when working in difficult circumstances. 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Get enough rest and sleep. 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Limit your intake of substances as alcohol and tobacco. 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5615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411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2400" dirty="0"/>
          </a:p>
          <a:p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1844824"/>
            <a:ext cx="770485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If you have sleep difficulties or feel anxious, avoid caffeine especially before bedtime. 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Exercise to regulate or relieve tension.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Eat </a:t>
            </a:r>
            <a:r>
              <a:rPr lang="en-GB" sz="2400" dirty="0"/>
              <a:t>healthy foods and keep regular meal </a:t>
            </a:r>
            <a:r>
              <a:rPr lang="en-GB" sz="2400" dirty="0" smtClean="0"/>
              <a:t>times.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Keep </a:t>
            </a:r>
            <a:r>
              <a:rPr lang="en-GB" sz="2400" dirty="0"/>
              <a:t>in touch with loved ones. 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Talk </a:t>
            </a:r>
            <a:r>
              <a:rPr lang="en-GB" sz="2400" dirty="0"/>
              <a:t>about your experiences and feelings (even those that seem frightening or strange) with colleagues or a trusted person. 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Don’t </a:t>
            </a:r>
            <a:r>
              <a:rPr lang="en-GB" sz="2400" dirty="0"/>
              <a:t>be ashamed or afraid to seek help if you are feeling stressed, sad or unable to handle your duties. </a:t>
            </a:r>
            <a:r>
              <a:rPr lang="en-GB" sz="2400" dirty="0" smtClean="0"/>
              <a:t>Many other people </a:t>
            </a:r>
            <a:r>
              <a:rPr lang="en-GB" sz="2400" dirty="0"/>
              <a:t>may be experiencing the same feelings.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3" name="Rectangle 2"/>
          <p:cNvSpPr/>
          <p:nvPr/>
        </p:nvSpPr>
        <p:spPr>
          <a:xfrm>
            <a:off x="1403648" y="765757"/>
            <a:ext cx="6059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Self-care reminders for volunteers </a:t>
            </a:r>
            <a:endParaRPr lang="da-DK" sz="3200" b="1" dirty="0"/>
          </a:p>
        </p:txBody>
      </p:sp>
    </p:spTree>
    <p:extLst>
      <p:ext uri="{BB962C8B-B14F-4D97-AF65-F5344CB8AC3E}">
        <p14:creationId xmlns:p14="http://schemas.microsoft.com/office/powerpoint/2010/main" val="9573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411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2400" dirty="0"/>
          </a:p>
          <a:p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1844824"/>
            <a:ext cx="77048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Listen to what others say about how the event has affected them and how they cope. They may share useful insights. 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Express your feelings through creative activities, like drawing, painting, writing or playing music. 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Play and take time for fun. 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Consciously try to relax by doing things you enjoy, </a:t>
            </a:r>
            <a:r>
              <a:rPr lang="en-GB" sz="2400" dirty="0" smtClean="0"/>
              <a:t>such as meditation </a:t>
            </a:r>
            <a:r>
              <a:rPr lang="en-GB" sz="2400" dirty="0"/>
              <a:t>or yoga. 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3" name="Rectangle 2"/>
          <p:cNvSpPr/>
          <p:nvPr/>
        </p:nvSpPr>
        <p:spPr>
          <a:xfrm>
            <a:off x="1403648" y="765757"/>
            <a:ext cx="6059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Self-care reminders for volunteers </a:t>
            </a:r>
            <a:endParaRPr lang="da-DK" sz="3200" b="1" dirty="0"/>
          </a:p>
        </p:txBody>
      </p:sp>
    </p:spTree>
    <p:extLst>
      <p:ext uri="{BB962C8B-B14F-4D97-AF65-F5344CB8AC3E}">
        <p14:creationId xmlns:p14="http://schemas.microsoft.com/office/powerpoint/2010/main" val="34295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411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2400" dirty="0"/>
          </a:p>
          <a:p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31840" y="765756"/>
            <a:ext cx="24735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Peer support </a:t>
            </a:r>
            <a:endParaRPr lang="da-DK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19405"/>
            <a:ext cx="5314505" cy="50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411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2400" dirty="0"/>
          </a:p>
          <a:p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31840" y="765756"/>
            <a:ext cx="24735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Peer support </a:t>
            </a:r>
            <a:endParaRPr lang="da-DK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755576" y="1916831"/>
            <a:ext cx="698477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Peer support: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means </a:t>
            </a:r>
            <a:r>
              <a:rPr lang="en-GB" sz="2400" dirty="0"/>
              <a:t>offering assistance to someone who is in the same position as the </a:t>
            </a:r>
            <a:r>
              <a:rPr lang="en-GB" sz="2400" dirty="0" smtClean="0"/>
              <a:t>supporter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is a </a:t>
            </a:r>
            <a:r>
              <a:rPr lang="en-GB" sz="2400" dirty="0"/>
              <a:t>useful strategy for coping and managing </a:t>
            </a:r>
            <a:r>
              <a:rPr lang="en-GB" sz="2400" dirty="0" smtClean="0"/>
              <a:t>stress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makes </a:t>
            </a:r>
            <a:r>
              <a:rPr lang="en-GB" sz="2400" dirty="0"/>
              <a:t>good use of the resources within the organization and among volunteers. </a:t>
            </a: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is </a:t>
            </a:r>
            <a:r>
              <a:rPr lang="en-GB" sz="2400" dirty="0"/>
              <a:t>an active process and requires peers to be engaged in supporting each other and creating the time and space to talk together about reactions, feelings and coping mechanisms.</a:t>
            </a:r>
            <a:endParaRPr lang="da-D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60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3076" y="408299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/>
              <a:t>Training programme</a:t>
            </a:r>
            <a:endParaRPr lang="da-DK" altLang="da-DK" sz="3200" b="1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309884"/>
              </p:ext>
            </p:extLst>
          </p:nvPr>
        </p:nvGraphicFramePr>
        <p:xfrm>
          <a:off x="1907704" y="1772816"/>
          <a:ext cx="5139234" cy="4283264"/>
        </p:xfrm>
        <a:graphic>
          <a:graphicData uri="http://schemas.openxmlformats.org/drawingml/2006/table">
            <a:tbl>
              <a:tblPr firstRow="1" firstCol="1" bandRow="1"/>
              <a:tblGrid>
                <a:gridCol w="1495400"/>
                <a:gridCol w="3643834"/>
              </a:tblGrid>
              <a:tr h="15736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Verdana"/>
                          <a:ea typeface="Times New Roman"/>
                          <a:cs typeface="Calibri"/>
                        </a:rPr>
                        <a:t>Caring for </a:t>
                      </a:r>
                      <a:r>
                        <a:rPr lang="en-GB" sz="1000" b="1" dirty="0" smtClean="0">
                          <a:effectLst/>
                          <a:latin typeface="Verdana"/>
                          <a:ea typeface="Times New Roman"/>
                          <a:cs typeface="Calibri"/>
                        </a:rPr>
                        <a:t>Volunteers: </a:t>
                      </a:r>
                      <a:r>
                        <a:rPr lang="en-GB" sz="1000" b="1" dirty="0">
                          <a:effectLst/>
                          <a:latin typeface="Verdana"/>
                          <a:ea typeface="Times New Roman"/>
                          <a:cs typeface="Calibri"/>
                        </a:rPr>
                        <a:t>Basic </a:t>
                      </a:r>
                      <a:r>
                        <a:rPr lang="en-GB" sz="1000" b="1" dirty="0" smtClean="0">
                          <a:effectLst/>
                          <a:latin typeface="Verdana"/>
                          <a:ea typeface="Times New Roman"/>
                          <a:cs typeface="Calibri"/>
                        </a:rPr>
                        <a:t>training</a:t>
                      </a:r>
                      <a:endParaRPr lang="da-DK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5736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DAY 1</a:t>
                      </a:r>
                      <a:endParaRPr lang="da-DK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57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Time</a:t>
                      </a:r>
                      <a:endParaRPr lang="da-DK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Section</a:t>
                      </a:r>
                      <a:endParaRPr lang="da-DK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09:00-10:00</a:t>
                      </a:r>
                      <a:endParaRPr lang="da-DK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Welcome, </a:t>
                      </a:r>
                      <a:r>
                        <a:rPr lang="en-GB" sz="10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introduction </a:t>
                      </a: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to the training programme and ground </a:t>
                      </a:r>
                      <a:r>
                        <a:rPr lang="en-GB" sz="10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rules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10:00-10:30</a:t>
                      </a:r>
                      <a:endParaRPr lang="da-DK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1. Understanding </a:t>
                      </a:r>
                      <a:r>
                        <a:rPr lang="en-GB" sz="10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psychosocial support</a:t>
                      </a:r>
                      <a:endParaRPr lang="da-DK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10:30-10:45</a:t>
                      </a:r>
                      <a:endParaRPr lang="da-DK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COFFEE/TEA BREAK</a:t>
                      </a:r>
                      <a:endParaRPr lang="da-DK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10:45-12:00</a:t>
                      </a:r>
                      <a:endParaRPr lang="da-DK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2. Risks, </a:t>
                      </a:r>
                      <a:r>
                        <a:rPr lang="en-GB" sz="10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resilience </a:t>
                      </a: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and </a:t>
                      </a:r>
                      <a:r>
                        <a:rPr lang="en-GB" sz="10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protective </a:t>
                      </a: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factors</a:t>
                      </a:r>
                      <a:endParaRPr lang="da-DK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12:00-13:00</a:t>
                      </a:r>
                      <a:endParaRPr lang="da-DK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3. Self-care</a:t>
                      </a:r>
                      <a:endParaRPr lang="da-DK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13:00-14:00</a:t>
                      </a:r>
                      <a:endParaRPr lang="da-DK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LUNCH</a:t>
                      </a:r>
                      <a:endParaRPr lang="da-DK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14:00-15:00</a:t>
                      </a:r>
                      <a:endParaRPr lang="da-DK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4. Peer support</a:t>
                      </a:r>
                      <a:endParaRPr lang="da-DK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15:00-15:15</a:t>
                      </a:r>
                      <a:endParaRPr lang="da-DK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COFFEE/TEA BREAK</a:t>
                      </a:r>
                      <a:endParaRPr lang="da-DK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15:15-16:45</a:t>
                      </a:r>
                      <a:endParaRPr lang="da-DK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5. Psychological </a:t>
                      </a:r>
                      <a:r>
                        <a:rPr lang="en-GB" sz="10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first aid</a:t>
                      </a:r>
                      <a:endParaRPr lang="da-DK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16:45-17:00</a:t>
                      </a:r>
                      <a:endParaRPr lang="da-DK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Wrap up</a:t>
                      </a:r>
                      <a:endParaRPr lang="da-DK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6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DAY 2</a:t>
                      </a:r>
                      <a:endParaRPr lang="da-DK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57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09:00-09:15</a:t>
                      </a:r>
                      <a:endParaRPr lang="da-DK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Check-in</a:t>
                      </a:r>
                      <a:endParaRPr lang="da-DK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09:15-10:00</a:t>
                      </a:r>
                      <a:endParaRPr lang="da-DK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6. Setting up psychosocial support systems for volunteers</a:t>
                      </a:r>
                      <a:endParaRPr lang="da-DK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marL="628650" lvl="1" indent="-171450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Support strategies at each </a:t>
                      </a:r>
                      <a:r>
                        <a:rPr lang="en-GB" sz="10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phase of response</a:t>
                      </a:r>
                      <a:endParaRPr lang="da-DK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10:00-10:15</a:t>
                      </a:r>
                      <a:endParaRPr lang="da-DK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COFFEE/TEA BREAK</a:t>
                      </a:r>
                      <a:endParaRPr lang="da-DK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10:15-11:00</a:t>
                      </a:r>
                      <a:endParaRPr lang="da-DK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8650" lvl="1" indent="-171450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10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Analysing </a:t>
                      </a: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and understanding current support </a:t>
                      </a:r>
                      <a:r>
                        <a:rPr lang="en-GB" sz="10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strategies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11:00-12:00</a:t>
                      </a:r>
                      <a:endParaRPr lang="da-DK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8650" lvl="1" indent="-171450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Developing support strategies</a:t>
                      </a:r>
                      <a:endParaRPr lang="da-DK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12:00-13:00</a:t>
                      </a:r>
                      <a:endParaRPr lang="da-DK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7. Monitoring and evaluation</a:t>
                      </a:r>
                      <a:endParaRPr lang="da-DK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13:00-14:00</a:t>
                      </a:r>
                      <a:endParaRPr lang="da-DK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LUNCH</a:t>
                      </a:r>
                      <a:endParaRPr lang="da-DK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14:00-15:15</a:t>
                      </a:r>
                      <a:endParaRPr lang="da-DK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8. Communicating the message</a:t>
                      </a:r>
                      <a:endParaRPr lang="da-DK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15:15-15:30</a:t>
                      </a:r>
                      <a:endParaRPr lang="da-DK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COFFEE/TEA BREAK</a:t>
                      </a:r>
                      <a:endParaRPr lang="da-DK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15:30-16:15</a:t>
                      </a:r>
                      <a:endParaRPr lang="da-DK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9. </a:t>
                      </a:r>
                      <a:r>
                        <a:rPr lang="en-GB" sz="10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Developing</a:t>
                      </a:r>
                      <a:r>
                        <a:rPr lang="en-GB" sz="1000" baseline="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an action plan</a:t>
                      </a:r>
                      <a:endParaRPr lang="da-DK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16:15-16:45</a:t>
                      </a:r>
                      <a:endParaRPr lang="da-DK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10. Evaluation</a:t>
                      </a:r>
                      <a:endParaRPr lang="da-DK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16:45-17:00</a:t>
                      </a:r>
                      <a:endParaRPr lang="da-DK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Wrap up and goodbye</a:t>
                      </a:r>
                      <a:endParaRPr lang="da-DK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9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411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2400" dirty="0"/>
          </a:p>
          <a:p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5312" y="1700808"/>
            <a:ext cx="79658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It </a:t>
            </a:r>
            <a:r>
              <a:rPr lang="en-GB" sz="2400" dirty="0"/>
              <a:t>can often be implemented quickly, </a:t>
            </a:r>
            <a:r>
              <a:rPr lang="en-GB" sz="2400" dirty="0" smtClean="0"/>
              <a:t>once </a:t>
            </a:r>
            <a:r>
              <a:rPr lang="en-GB" sz="2400" dirty="0"/>
              <a:t>systems are put in place. 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Often peer support prevents </a:t>
            </a:r>
            <a:r>
              <a:rPr lang="en-GB" sz="2400" dirty="0"/>
              <a:t>volunteers who are under stress from developing other problems. 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Sharing difficulties with </a:t>
            </a:r>
            <a:r>
              <a:rPr lang="en-GB" sz="2400" dirty="0" smtClean="0"/>
              <a:t>peers reduces </a:t>
            </a:r>
            <a:r>
              <a:rPr lang="en-GB" sz="2400" dirty="0"/>
              <a:t>misunderstandings </a:t>
            </a:r>
            <a:r>
              <a:rPr lang="en-GB" sz="2400" dirty="0" smtClean="0"/>
              <a:t>or </a:t>
            </a:r>
            <a:r>
              <a:rPr lang="en-US" sz="2400" dirty="0" smtClean="0"/>
              <a:t>misreading of </a:t>
            </a:r>
            <a:r>
              <a:rPr lang="en-GB" sz="2400" dirty="0" smtClean="0"/>
              <a:t>behaviour</a:t>
            </a:r>
            <a:r>
              <a:rPr lang="en-US" sz="2400" dirty="0" smtClean="0"/>
              <a:t>, </a:t>
            </a:r>
            <a:r>
              <a:rPr lang="en-US" sz="2400" dirty="0" smtClean="0"/>
              <a:t>etc.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Volunteers </a:t>
            </a:r>
            <a:r>
              <a:rPr lang="en-GB" sz="2400" dirty="0"/>
              <a:t>are able to learn ways of coping from each other, and thereby further develop their own coping skills. 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Meeting in groups can decrease any fear or stigma about expressing emotions and seeking help.</a:t>
            </a:r>
            <a:endParaRPr lang="da-DK" sz="2400" dirty="0"/>
          </a:p>
        </p:txBody>
      </p:sp>
      <p:sp>
        <p:nvSpPr>
          <p:cNvPr id="3" name="Rectangle 2"/>
          <p:cNvSpPr/>
          <p:nvPr/>
        </p:nvSpPr>
        <p:spPr>
          <a:xfrm>
            <a:off x="1835697" y="768715"/>
            <a:ext cx="616728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/>
              <a:t>Advantages of peer </a:t>
            </a:r>
            <a:r>
              <a:rPr lang="en-GB" sz="3200" b="1" dirty="0"/>
              <a:t>support </a:t>
            </a:r>
            <a:endParaRPr lang="da-DK" sz="3200" b="1" dirty="0"/>
          </a:p>
        </p:txBody>
      </p:sp>
    </p:spTree>
    <p:extLst>
      <p:ext uri="{BB962C8B-B14F-4D97-AF65-F5344CB8AC3E}">
        <p14:creationId xmlns:p14="http://schemas.microsoft.com/office/powerpoint/2010/main" val="9573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411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dirty="0"/>
          </a:p>
          <a:p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5312" y="1700808"/>
            <a:ext cx="79658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2400" dirty="0" smtClean="0"/>
          </a:p>
          <a:p>
            <a:pPr lvl="0"/>
            <a:r>
              <a:rPr lang="en-GB" sz="2400" dirty="0" smtClean="0"/>
              <a:t>There are various ways of providing peer support, including:</a:t>
            </a:r>
          </a:p>
          <a:p>
            <a:pPr lvl="0"/>
            <a:endParaRPr lang="en-GB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b</a:t>
            </a:r>
            <a:r>
              <a:rPr lang="en-GB" sz="2400" dirty="0" smtClean="0"/>
              <a:t>uddy </a:t>
            </a:r>
            <a:r>
              <a:rPr lang="en-GB" sz="2400" dirty="0"/>
              <a:t>systems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g</a:t>
            </a:r>
            <a:r>
              <a:rPr lang="en-GB" sz="2400" dirty="0" smtClean="0"/>
              <a:t>roup </a:t>
            </a:r>
            <a:r>
              <a:rPr lang="en-GB" sz="2400" dirty="0"/>
              <a:t>peer support meetings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t</a:t>
            </a:r>
            <a:r>
              <a:rPr lang="en-GB" sz="2400" dirty="0" smtClean="0"/>
              <a:t>rained </a:t>
            </a:r>
            <a:r>
              <a:rPr lang="en-GB" sz="2400" dirty="0"/>
              <a:t>peer supporters.</a:t>
            </a:r>
            <a:endParaRPr lang="da-DK" sz="2400" dirty="0"/>
          </a:p>
        </p:txBody>
      </p:sp>
      <p:sp>
        <p:nvSpPr>
          <p:cNvPr id="3" name="Rectangle 2"/>
          <p:cNvSpPr/>
          <p:nvPr/>
        </p:nvSpPr>
        <p:spPr>
          <a:xfrm>
            <a:off x="1753472" y="777079"/>
            <a:ext cx="5741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Setting up peer support systems </a:t>
            </a:r>
            <a:endParaRPr lang="da-DK" sz="3200" b="1" dirty="0"/>
          </a:p>
        </p:txBody>
      </p:sp>
    </p:spTree>
    <p:extLst>
      <p:ext uri="{BB962C8B-B14F-4D97-AF65-F5344CB8AC3E}">
        <p14:creationId xmlns:p14="http://schemas.microsoft.com/office/powerpoint/2010/main" val="321233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411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dirty="0"/>
          </a:p>
          <a:p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5312" y="1700808"/>
            <a:ext cx="79658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2400" dirty="0" smtClean="0"/>
          </a:p>
          <a:p>
            <a:pPr lvl="0"/>
            <a:r>
              <a:rPr lang="en-GB" sz="2400" i="1" dirty="0" smtClean="0"/>
              <a:t>Divide into three groups:</a:t>
            </a:r>
          </a:p>
          <a:p>
            <a:pPr lvl="0"/>
            <a:endParaRPr lang="en-GB" sz="2400" b="1" dirty="0"/>
          </a:p>
          <a:p>
            <a:pPr lvl="0"/>
            <a:r>
              <a:rPr lang="en-GB" sz="2400" b="1" dirty="0" smtClean="0"/>
              <a:t>Group 1</a:t>
            </a:r>
            <a:r>
              <a:rPr lang="en-GB" sz="2400" dirty="0" smtClean="0"/>
              <a:t>: List five key elements in peer support.</a:t>
            </a:r>
          </a:p>
          <a:p>
            <a:pPr lvl="0"/>
            <a:endParaRPr lang="da-DK" sz="2400" dirty="0" smtClean="0"/>
          </a:p>
          <a:p>
            <a:pPr lvl="0"/>
            <a:r>
              <a:rPr lang="en-GB" sz="2400" b="1" dirty="0" smtClean="0"/>
              <a:t>Group 2</a:t>
            </a:r>
            <a:r>
              <a:rPr lang="en-GB" sz="2400" dirty="0" smtClean="0"/>
              <a:t>: List five things to consider when arranging peer support meetings.</a:t>
            </a:r>
          </a:p>
          <a:p>
            <a:pPr lvl="0"/>
            <a:endParaRPr lang="da-DK" sz="2400" dirty="0" smtClean="0"/>
          </a:p>
          <a:p>
            <a:pPr lvl="0"/>
            <a:r>
              <a:rPr lang="en-GB" sz="2400" b="1" dirty="0" smtClean="0"/>
              <a:t>Group 3</a:t>
            </a:r>
            <a:r>
              <a:rPr lang="en-GB" sz="2400" dirty="0" smtClean="0"/>
              <a:t>: List five topics that peer supporters training.</a:t>
            </a:r>
            <a:endParaRPr lang="da-DK" sz="2400" dirty="0"/>
          </a:p>
        </p:txBody>
      </p:sp>
      <p:sp>
        <p:nvSpPr>
          <p:cNvPr id="3" name="Rectangle 2"/>
          <p:cNvSpPr/>
          <p:nvPr/>
        </p:nvSpPr>
        <p:spPr>
          <a:xfrm>
            <a:off x="1475656" y="777079"/>
            <a:ext cx="5741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Setting up peer support systems </a:t>
            </a:r>
            <a:endParaRPr lang="da-DK" sz="3200" b="1" dirty="0"/>
          </a:p>
        </p:txBody>
      </p:sp>
    </p:spTree>
    <p:extLst>
      <p:ext uri="{BB962C8B-B14F-4D97-AF65-F5344CB8AC3E}">
        <p14:creationId xmlns:p14="http://schemas.microsoft.com/office/powerpoint/2010/main" val="321233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411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>Tips for peer supporters</a:t>
            </a: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2400" dirty="0"/>
          </a:p>
          <a:p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7584" y="2058434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Be </a:t>
            </a:r>
            <a:r>
              <a:rPr lang="en-GB" sz="2400" dirty="0"/>
              <a:t>available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Manage the situation </a:t>
            </a:r>
            <a:r>
              <a:rPr lang="en-GB" sz="2400" dirty="0" smtClean="0"/>
              <a:t>and </a:t>
            </a:r>
            <a:r>
              <a:rPr lang="en-GB" sz="2400" dirty="0"/>
              <a:t>locate resources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Provide information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Assist </a:t>
            </a:r>
            <a:r>
              <a:rPr lang="en-GB" sz="2400" dirty="0" smtClean="0"/>
              <a:t>the </a:t>
            </a:r>
            <a:r>
              <a:rPr lang="en-GB" sz="2400" dirty="0"/>
              <a:t>person </a:t>
            </a:r>
            <a:r>
              <a:rPr lang="en-GB" sz="2400" dirty="0" smtClean="0"/>
              <a:t>you are supporting to </a:t>
            </a:r>
            <a:r>
              <a:rPr lang="en-GB" sz="2400" dirty="0"/>
              <a:t>establish personal control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Give encouragement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Maintain confidentiality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Provide follow-</a:t>
            </a:r>
            <a:r>
              <a:rPr lang="en-GB" sz="2400" dirty="0" smtClean="0"/>
              <a:t>up.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9573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411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2400" dirty="0"/>
          </a:p>
          <a:p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18737" y="761681"/>
            <a:ext cx="641854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Psychological f</a:t>
            </a:r>
            <a:r>
              <a:rPr lang="en-GB" sz="3200" b="1" dirty="0" smtClean="0"/>
              <a:t>irst aid </a:t>
            </a:r>
            <a:r>
              <a:rPr lang="en-GB" sz="3200" b="1" dirty="0"/>
              <a:t>for volunteers </a:t>
            </a:r>
            <a:endParaRPr lang="da-DK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8" b="-5842"/>
          <a:stretch/>
        </p:blipFill>
        <p:spPr>
          <a:xfrm>
            <a:off x="2447424" y="1737408"/>
            <a:ext cx="4161170" cy="53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411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2400" dirty="0"/>
          </a:p>
          <a:p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18737" y="761681"/>
            <a:ext cx="641854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Psychological f</a:t>
            </a:r>
            <a:r>
              <a:rPr lang="en-GB" sz="3200" b="1" dirty="0" smtClean="0"/>
              <a:t>irst aid </a:t>
            </a:r>
            <a:r>
              <a:rPr lang="en-GB" sz="3200" b="1" dirty="0"/>
              <a:t>for volunteers </a:t>
            </a:r>
            <a:endParaRPr lang="da-DK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611560" y="1984757"/>
            <a:ext cx="76457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 smtClean="0"/>
              <a:t>Psychological first aid (PFA) </a:t>
            </a:r>
            <a:r>
              <a:rPr lang="en-GB" sz="2400" i="1" dirty="0"/>
              <a:t>is caring support, offered to volunteers who have experienced a very distressing event or situation. </a:t>
            </a:r>
            <a:r>
              <a:rPr lang="en-GB" sz="2400" i="1" dirty="0" smtClean="0"/>
              <a:t>It </a:t>
            </a:r>
            <a:r>
              <a:rPr lang="en-GB" sz="2400" i="1" dirty="0"/>
              <a:t>involves showing them warmth and empathy and listening to them. It also involves making the surroundings safe for them and helping them to deal with practical needs and problems. </a:t>
            </a:r>
            <a:endParaRPr lang="da-DK" sz="2400" i="1" dirty="0"/>
          </a:p>
        </p:txBody>
      </p:sp>
    </p:spTree>
    <p:extLst>
      <p:ext uri="{BB962C8B-B14F-4D97-AF65-F5344CB8AC3E}">
        <p14:creationId xmlns:p14="http://schemas.microsoft.com/office/powerpoint/2010/main" val="221930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411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2400" dirty="0"/>
          </a:p>
          <a:p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7704" y="761680"/>
            <a:ext cx="48806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Supportive communication </a:t>
            </a:r>
            <a:endParaRPr lang="da-DK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611560" y="1984757"/>
            <a:ext cx="76457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Supportive communication:</a:t>
            </a:r>
          </a:p>
          <a:p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includes </a:t>
            </a:r>
            <a:r>
              <a:rPr lang="en-GB" sz="2400" dirty="0"/>
              <a:t>showing empathy, care and concern; listening attentively and without judgment; and maintaining confidentiality. </a:t>
            </a:r>
            <a:endParaRPr lang="da-D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is </a:t>
            </a:r>
            <a:r>
              <a:rPr lang="en-GB" sz="2400" dirty="0"/>
              <a:t>a skill that requires special awareness of one’s words and body language, as well as one’s attitude and attention to the </a:t>
            </a:r>
            <a:r>
              <a:rPr lang="en-GB" sz="2400" dirty="0" smtClean="0"/>
              <a:t>person in </a:t>
            </a:r>
            <a:r>
              <a:rPr lang="en-GB" sz="2400" dirty="0"/>
              <a:t>distress.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96529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411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2400" dirty="0"/>
          </a:p>
          <a:p>
            <a:pPr marL="0" indent="0">
              <a:buNone/>
            </a:pPr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7704" y="761680"/>
            <a:ext cx="5225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The four key elements of PFA </a:t>
            </a:r>
            <a:endParaRPr lang="da-DK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611560" y="1984757"/>
            <a:ext cx="76457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Stay </a:t>
            </a:r>
            <a:r>
              <a:rPr lang="en-GB" sz="2400" dirty="0" smtClean="0"/>
              <a:t>close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Listen </a:t>
            </a:r>
            <a:r>
              <a:rPr lang="en-GB" sz="2400" dirty="0" smtClean="0"/>
              <a:t>attentively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Accept </a:t>
            </a:r>
            <a:r>
              <a:rPr lang="en-GB" sz="2400" dirty="0" smtClean="0"/>
              <a:t>feelings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Provide general care and practical </a:t>
            </a:r>
            <a:r>
              <a:rPr lang="en-GB" sz="2400" dirty="0" smtClean="0"/>
              <a:t>help.</a:t>
            </a:r>
            <a:endParaRPr lang="da-D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62148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411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2400" dirty="0"/>
          </a:p>
          <a:p>
            <a:pPr marL="0" indent="0">
              <a:buNone/>
            </a:pPr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99792" y="753315"/>
            <a:ext cx="2474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/>
              <a:t>PFA role play </a:t>
            </a:r>
            <a:endParaRPr lang="da-DK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611560" y="1984757"/>
            <a:ext cx="76457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a-DK" sz="2400" i="1" dirty="0" smtClean="0"/>
              <a:t>Work in pairs and </a:t>
            </a:r>
            <a:r>
              <a:rPr lang="en-GB" sz="2400" i="1" dirty="0" smtClean="0"/>
              <a:t>decide on which role to take: </a:t>
            </a:r>
          </a:p>
          <a:p>
            <a:pPr marL="342900" lvl="0" indent="-342900">
              <a:buFont typeface="Arial"/>
              <a:buChar char="•"/>
            </a:pPr>
            <a:r>
              <a:rPr lang="en-GB" sz="2400" dirty="0" smtClean="0"/>
              <a:t>PFA helper</a:t>
            </a:r>
            <a:endParaRPr lang="da-DK" sz="2400" dirty="0"/>
          </a:p>
          <a:p>
            <a:pPr marL="342900" lvl="0" indent="-342900">
              <a:buFont typeface="Arial"/>
              <a:buChar char="•"/>
            </a:pPr>
            <a:r>
              <a:rPr lang="en-GB" sz="2400" dirty="0"/>
              <a:t>h</a:t>
            </a:r>
            <a:r>
              <a:rPr lang="en-GB" sz="2400" dirty="0" smtClean="0"/>
              <a:t>elp-seeker</a:t>
            </a:r>
          </a:p>
          <a:p>
            <a:pPr lvl="1"/>
            <a:endParaRPr lang="da-DK" sz="2400" dirty="0" smtClean="0"/>
          </a:p>
          <a:p>
            <a:pPr lvl="0"/>
            <a:r>
              <a:rPr lang="en-GB" sz="2400" i="1" dirty="0" smtClean="0"/>
              <a:t>Keep in </a:t>
            </a:r>
            <a:r>
              <a:rPr lang="en-GB" sz="2400" i="1" dirty="0"/>
              <a:t>mind the basic elements of </a:t>
            </a:r>
            <a:r>
              <a:rPr lang="en-GB" sz="2400" i="1" dirty="0" smtClean="0"/>
              <a:t>PFA.</a:t>
            </a:r>
          </a:p>
        </p:txBody>
      </p:sp>
    </p:spTree>
    <p:extLst>
      <p:ext uri="{BB962C8B-B14F-4D97-AF65-F5344CB8AC3E}">
        <p14:creationId xmlns:p14="http://schemas.microsoft.com/office/powerpoint/2010/main" val="324644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411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2400" dirty="0"/>
          </a:p>
          <a:p>
            <a:pPr marL="0" indent="0">
              <a:buNone/>
            </a:pPr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23728" y="753314"/>
            <a:ext cx="357662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/>
              <a:t>The referral process </a:t>
            </a:r>
            <a:endParaRPr lang="da-DK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87" b="5587"/>
          <a:stretch/>
        </p:blipFill>
        <p:spPr>
          <a:xfrm>
            <a:off x="899592" y="1592497"/>
            <a:ext cx="7286575" cy="486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1951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/>
              <a:t>Ground rules </a:t>
            </a:r>
            <a:endParaRPr lang="da-DK" altLang="da-DK" sz="3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i="1" dirty="0" smtClean="0"/>
          </a:p>
          <a:p>
            <a:pPr marL="0" indent="0">
              <a:buNone/>
            </a:pPr>
            <a:r>
              <a:rPr lang="en-GB" sz="2400" i="1" dirty="0" smtClean="0"/>
              <a:t>Get into pairs and do the following:</a:t>
            </a:r>
          </a:p>
          <a:p>
            <a:r>
              <a:rPr lang="en-GB" sz="2400" dirty="0" smtClean="0"/>
              <a:t>Discuss what helps </a:t>
            </a:r>
            <a:r>
              <a:rPr lang="en-GB" sz="2400" dirty="0"/>
              <a:t>to establish a good learning </a:t>
            </a:r>
            <a:r>
              <a:rPr lang="en-GB" sz="2400" dirty="0" smtClean="0"/>
              <a:t>environment.</a:t>
            </a:r>
          </a:p>
          <a:p>
            <a:r>
              <a:rPr lang="en-GB" sz="2400" dirty="0" smtClean="0"/>
              <a:t>Decide </a:t>
            </a:r>
            <a:r>
              <a:rPr lang="en-GB" sz="2400" dirty="0"/>
              <a:t>on one thing that </a:t>
            </a:r>
            <a:r>
              <a:rPr lang="en-GB" sz="2400" dirty="0" smtClean="0"/>
              <a:t>you both </a:t>
            </a:r>
            <a:r>
              <a:rPr lang="en-GB" sz="2400" dirty="0"/>
              <a:t>think is </a:t>
            </a:r>
            <a:r>
              <a:rPr lang="en-GB" sz="2400" dirty="0" smtClean="0"/>
              <a:t>important.</a:t>
            </a:r>
          </a:p>
          <a:p>
            <a:r>
              <a:rPr lang="en-GB" altLang="da-DK" sz="2400" dirty="0" smtClean="0"/>
              <a:t>Write it on a post-it note.</a:t>
            </a:r>
            <a:endParaRPr lang="da-DK" altLang="da-DK" sz="2400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9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411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2400" dirty="0"/>
          </a:p>
          <a:p>
            <a:pPr marL="0" indent="0">
              <a:buNone/>
            </a:pPr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23728" y="753314"/>
            <a:ext cx="4234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When and how to refer </a:t>
            </a:r>
            <a:endParaRPr lang="da-DK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611560" y="1984757"/>
            <a:ext cx="76457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Distressed volunteers will probably need to be referred to a professional for more </a:t>
            </a:r>
            <a:r>
              <a:rPr lang="en-GB" sz="2400" dirty="0" smtClean="0"/>
              <a:t>specialised </a:t>
            </a:r>
            <a:r>
              <a:rPr lang="en-GB" sz="2400" dirty="0"/>
              <a:t>care if: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they are so severely distressed that they are unable to function in their daily lives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they are in risk of harming themselves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they are a danger to others.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6829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411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2400" dirty="0"/>
          </a:p>
          <a:p>
            <a:pPr marL="0" indent="0">
              <a:buNone/>
            </a:pPr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500225"/>
            <a:ext cx="82517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Setting up psychosocial support systems </a:t>
            </a: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>for volunteers </a:t>
            </a:r>
            <a:endParaRPr lang="da-DK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830828"/>
            <a:ext cx="6912767" cy="461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0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411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2400" dirty="0"/>
          </a:p>
          <a:p>
            <a:pPr marL="0" indent="0">
              <a:buNone/>
            </a:pPr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620688"/>
            <a:ext cx="8467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Support activities at each phase of a response </a:t>
            </a:r>
            <a:endParaRPr lang="da-DK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755576" y="2067813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B</a:t>
            </a:r>
            <a:r>
              <a:rPr lang="en-US" sz="2400" b="1" dirty="0" smtClean="0"/>
              <a:t>efore</a:t>
            </a:r>
            <a:r>
              <a:rPr lang="en-US" sz="2400" dirty="0" smtClean="0"/>
              <a:t> </a:t>
            </a:r>
            <a:r>
              <a:rPr lang="en-US" sz="2400" dirty="0"/>
              <a:t>the actual response, it is important to prepare the volunteers for the task at </a:t>
            </a:r>
            <a:r>
              <a:rPr lang="en-US" sz="2400" dirty="0" smtClean="0"/>
              <a:t>hand.</a:t>
            </a:r>
          </a:p>
          <a:p>
            <a:endParaRPr lang="en-US" sz="2400" b="1" dirty="0"/>
          </a:p>
          <a:p>
            <a:r>
              <a:rPr lang="en-GB" sz="2400" b="1" dirty="0"/>
              <a:t>D</a:t>
            </a:r>
            <a:r>
              <a:rPr lang="en-GB" sz="2400" b="1" dirty="0" smtClean="0"/>
              <a:t>uring</a:t>
            </a:r>
            <a:r>
              <a:rPr lang="en-GB" sz="2400" dirty="0" smtClean="0"/>
              <a:t> </a:t>
            </a:r>
            <a:r>
              <a:rPr lang="en-GB" sz="2400" dirty="0"/>
              <a:t>the </a:t>
            </a:r>
            <a:r>
              <a:rPr lang="en-GB" sz="2400" dirty="0" smtClean="0"/>
              <a:t>activity, </a:t>
            </a:r>
            <a:r>
              <a:rPr lang="en-GB" sz="2400" dirty="0"/>
              <a:t>it is important to provide the volunteers with on-going </a:t>
            </a:r>
            <a:r>
              <a:rPr lang="en-GB" sz="2400" dirty="0" smtClean="0"/>
              <a:t>support.</a:t>
            </a:r>
          </a:p>
          <a:p>
            <a:endParaRPr lang="en-GB" sz="2400" b="1" dirty="0"/>
          </a:p>
          <a:p>
            <a:r>
              <a:rPr lang="en-GB" sz="2400" b="1" dirty="0"/>
              <a:t>A</a:t>
            </a:r>
            <a:r>
              <a:rPr lang="en-GB" sz="2400" b="1" dirty="0" smtClean="0"/>
              <a:t>fter</a:t>
            </a:r>
            <a:r>
              <a:rPr lang="en-GB" sz="2400" dirty="0" smtClean="0"/>
              <a:t> </a:t>
            </a:r>
            <a:r>
              <a:rPr lang="en-GB" sz="2400" dirty="0"/>
              <a:t>the </a:t>
            </a:r>
            <a:r>
              <a:rPr lang="en-GB" sz="2400" dirty="0" smtClean="0"/>
              <a:t>response, </a:t>
            </a:r>
            <a:r>
              <a:rPr lang="en-GB" sz="2400" dirty="0"/>
              <a:t>it is time for recovery, reflection and improving future responses.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26283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411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2400" dirty="0"/>
          </a:p>
          <a:p>
            <a:pPr marL="0" indent="0">
              <a:buNone/>
            </a:pPr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620688"/>
            <a:ext cx="8467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Support activities at each phase of a response </a:t>
            </a:r>
            <a:endParaRPr lang="da-DK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584801" y="1844824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/>
              <a:t>Group 1: Before </a:t>
            </a:r>
            <a:endParaRPr lang="en-GB" sz="2400" b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How </a:t>
            </a:r>
            <a:r>
              <a:rPr lang="en-GB" sz="2400" dirty="0"/>
              <a:t>can managers promote the psychosocial well-being of volunteers before a crisis occurs, or before volunteers are sent to help</a:t>
            </a:r>
            <a:r>
              <a:rPr lang="en-GB" sz="2400" dirty="0" smtClean="0"/>
              <a:t>?</a:t>
            </a:r>
          </a:p>
          <a:p>
            <a:pPr lvl="0"/>
            <a:r>
              <a:rPr lang="en-GB" sz="2400" b="1" dirty="0" smtClean="0"/>
              <a:t>Group </a:t>
            </a:r>
            <a:r>
              <a:rPr lang="en-GB" sz="2400" b="1" dirty="0"/>
              <a:t>2: During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How </a:t>
            </a:r>
            <a:r>
              <a:rPr lang="en-GB" sz="2400" dirty="0"/>
              <a:t>can managers promote the psychosocial well-being of volunteers during the active response to a single event or in a prolonged crisis</a:t>
            </a:r>
            <a:r>
              <a:rPr lang="en-GB" sz="2400" dirty="0" smtClean="0"/>
              <a:t>?</a:t>
            </a:r>
          </a:p>
          <a:p>
            <a:pPr lvl="0"/>
            <a:r>
              <a:rPr lang="en-GB" sz="2400" b="1" dirty="0" smtClean="0"/>
              <a:t>Group </a:t>
            </a:r>
            <a:r>
              <a:rPr lang="en-GB" sz="2400" b="1" dirty="0"/>
              <a:t>3: After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How </a:t>
            </a:r>
            <a:r>
              <a:rPr lang="en-GB" sz="2400" dirty="0"/>
              <a:t>can managers promote the psychosocial well-being of volunteers after the crisis is over, or when the volunteers end their work?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9266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411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2400" dirty="0"/>
          </a:p>
          <a:p>
            <a:pPr marL="0" indent="0">
              <a:buNone/>
            </a:pPr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5616" y="664601"/>
            <a:ext cx="8467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Managers and volunteer </a:t>
            </a:r>
            <a:r>
              <a:rPr lang="en-GB" sz="3200" b="1" dirty="0" smtClean="0"/>
              <a:t>resilience (1)</a:t>
            </a:r>
            <a:endParaRPr lang="da-DK" sz="3200" dirty="0"/>
          </a:p>
        </p:txBody>
      </p:sp>
      <p:sp>
        <p:nvSpPr>
          <p:cNvPr id="3" name="Rectangle 2"/>
          <p:cNvSpPr/>
          <p:nvPr/>
        </p:nvSpPr>
        <p:spPr>
          <a:xfrm>
            <a:off x="584801" y="1844824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Managers can:</a:t>
            </a:r>
            <a:endParaRPr lang="da-DK" sz="24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Ensure reasonable working hours and conditions for volunteers 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Prepare job descriptions or make clear what is expected 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Prepare and train volunteers for their task in the field 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Check in with volunteers to see how they are coping during the emergency response 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Have regular team meetings during the emergency to check in with everyone and offer </a:t>
            </a:r>
            <a:r>
              <a:rPr lang="en-GB" sz="2400" dirty="0" smtClean="0"/>
              <a:t>support. </a:t>
            </a:r>
            <a:endParaRPr lang="da-DK" sz="2400" dirty="0"/>
          </a:p>
          <a:p>
            <a:pPr lvl="0"/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5903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411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2400" dirty="0"/>
          </a:p>
          <a:p>
            <a:pPr marL="0" indent="0">
              <a:buNone/>
            </a:pPr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5616" y="664601"/>
            <a:ext cx="8467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Managers and volunteer </a:t>
            </a:r>
            <a:r>
              <a:rPr lang="en-GB" sz="3200" b="1" dirty="0" smtClean="0"/>
              <a:t>resilience (2)</a:t>
            </a:r>
            <a:endParaRPr lang="da-DK" sz="3200" dirty="0"/>
          </a:p>
        </p:txBody>
      </p:sp>
      <p:sp>
        <p:nvSpPr>
          <p:cNvPr id="3" name="Rectangle 2"/>
          <p:cNvSpPr/>
          <p:nvPr/>
        </p:nvSpPr>
        <p:spPr>
          <a:xfrm>
            <a:off x="584801" y="1844824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Encourage </a:t>
            </a:r>
            <a:r>
              <a:rPr lang="en-GB" sz="2400" dirty="0"/>
              <a:t>volunteer work to be carried out in pairs 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Set up peer </a:t>
            </a:r>
            <a:r>
              <a:rPr lang="en-GB" sz="2400" dirty="0" smtClean="0"/>
              <a:t>support </a:t>
            </a:r>
            <a:r>
              <a:rPr lang="en-GB" sz="2400" dirty="0"/>
              <a:t>or buddy systems 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Offer information about stress and its impacts 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Encourage good coping strategies 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Support volunteers who have experienced especially difficult events 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Show appreciation and let volunteers know they are valued members of the team. </a:t>
            </a:r>
            <a:endParaRPr lang="da-DK" sz="2400" dirty="0"/>
          </a:p>
          <a:p>
            <a:pPr lvl="0"/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06312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411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2400" dirty="0"/>
          </a:p>
          <a:p>
            <a:pPr marL="0" indent="0">
              <a:buNone/>
            </a:pPr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8089" y="480364"/>
            <a:ext cx="84678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Analysing and understanding current support systems </a:t>
            </a:r>
            <a:endParaRPr lang="da-DK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584801" y="1844824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 smtClean="0"/>
              <a:t>Read the </a:t>
            </a:r>
            <a:r>
              <a:rPr lang="en-GB" sz="2400" i="1" dirty="0" err="1" smtClean="0"/>
              <a:t>handout</a:t>
            </a:r>
            <a:r>
              <a:rPr lang="en-GB" sz="2400" i="1" dirty="0" smtClean="0"/>
              <a:t> ‘Basic and additional strategies.’</a:t>
            </a:r>
          </a:p>
          <a:p>
            <a:pPr lvl="0"/>
            <a:endParaRPr lang="en-GB" sz="2400" i="1" dirty="0"/>
          </a:p>
          <a:p>
            <a:pPr lvl="0"/>
            <a:r>
              <a:rPr lang="en-GB" sz="2400" i="1" dirty="0" smtClean="0"/>
              <a:t>Tick off the </a:t>
            </a:r>
            <a:r>
              <a:rPr lang="en-GB" sz="2400" i="1" dirty="0"/>
              <a:t>procedures and strategies </a:t>
            </a:r>
            <a:r>
              <a:rPr lang="en-GB" sz="2400" i="1" dirty="0" smtClean="0"/>
              <a:t>you </a:t>
            </a:r>
            <a:r>
              <a:rPr lang="en-GB" sz="2400" i="1" dirty="0"/>
              <a:t>currently have in place in </a:t>
            </a:r>
            <a:r>
              <a:rPr lang="en-GB" sz="2400" i="1" dirty="0" smtClean="0"/>
              <a:t>your </a:t>
            </a:r>
            <a:r>
              <a:rPr lang="en-GB" sz="2400" i="1" dirty="0"/>
              <a:t>National Society. </a:t>
            </a:r>
            <a:endParaRPr lang="da-DK" sz="2400" i="1" dirty="0"/>
          </a:p>
        </p:txBody>
      </p:sp>
    </p:spTree>
    <p:extLst>
      <p:ext uri="{BB962C8B-B14F-4D97-AF65-F5344CB8AC3E}">
        <p14:creationId xmlns:p14="http://schemas.microsoft.com/office/powerpoint/2010/main" val="37660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411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2400" dirty="0"/>
          </a:p>
          <a:p>
            <a:pPr marL="0" indent="0">
              <a:buNone/>
            </a:pPr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66459" y="744616"/>
            <a:ext cx="5411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Developing support systems </a:t>
            </a:r>
            <a:endParaRPr lang="da-DK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620079" y="1844824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 following three questions are good prompts in developing a strategy for psychosocial support of volunteers: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What </a:t>
            </a:r>
            <a:r>
              <a:rPr lang="en-GB" sz="2400" dirty="0"/>
              <a:t>– what kind of support can we provide?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Who </a:t>
            </a:r>
            <a:r>
              <a:rPr lang="en-GB" sz="2400" dirty="0"/>
              <a:t>– who provides the support? Who is eligible to receive support?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When </a:t>
            </a:r>
            <a:r>
              <a:rPr lang="en-GB" sz="2400" dirty="0"/>
              <a:t>– how often and under what circumstances should support be provided?</a:t>
            </a: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64752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34309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>Developing </a:t>
            </a:r>
            <a:r>
              <a:rPr lang="en-GB" sz="3600" b="1" dirty="0"/>
              <a:t>support </a:t>
            </a:r>
            <a:r>
              <a:rPr lang="en-GB" sz="3600" b="1" dirty="0" smtClean="0"/>
              <a:t>strategies</a:t>
            </a:r>
            <a:r>
              <a:rPr lang="da-DK" sz="3600" b="1" dirty="0"/>
              <a:t/>
            </a:r>
            <a:br>
              <a:rPr lang="da-DK" sz="3600" b="1" dirty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i="1" dirty="0" smtClean="0"/>
          </a:p>
          <a:p>
            <a:pPr marL="0" indent="0">
              <a:buNone/>
            </a:pPr>
            <a:r>
              <a:rPr lang="en-GB" sz="2400" i="1" dirty="0" smtClean="0"/>
              <a:t>Spend </a:t>
            </a:r>
            <a:r>
              <a:rPr lang="en-GB" sz="2400" i="1" dirty="0"/>
              <a:t>4</a:t>
            </a:r>
            <a:r>
              <a:rPr lang="en-GB" sz="2400" i="1" dirty="0" smtClean="0"/>
              <a:t>0 </a:t>
            </a:r>
            <a:r>
              <a:rPr lang="en-GB" sz="2400" i="1" dirty="0"/>
              <a:t>minutes </a:t>
            </a:r>
            <a:r>
              <a:rPr lang="en-GB" sz="2400" i="1" dirty="0" smtClean="0"/>
              <a:t>in your groups, answering </a:t>
            </a:r>
            <a:r>
              <a:rPr lang="en-GB" sz="2400" i="1" dirty="0"/>
              <a:t>the questions in </a:t>
            </a:r>
            <a:r>
              <a:rPr lang="en-GB" sz="2400" i="1" dirty="0" err="1" smtClean="0"/>
              <a:t>handout</a:t>
            </a:r>
            <a:r>
              <a:rPr lang="en-GB" sz="2400" i="1" dirty="0" smtClean="0"/>
              <a:t> 4 ‘Developing </a:t>
            </a:r>
            <a:r>
              <a:rPr lang="en-GB" sz="2400" i="1" dirty="0"/>
              <a:t>support </a:t>
            </a:r>
            <a:r>
              <a:rPr lang="en-GB" sz="2400" i="1" dirty="0" smtClean="0"/>
              <a:t>strategies.’</a:t>
            </a:r>
            <a:endParaRPr lang="da-DK" altLang="da-DK" sz="2400" i="1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49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What kind of </a:t>
            </a:r>
            <a:r>
              <a:rPr lang="en-GB" sz="3600" b="1" dirty="0" smtClean="0"/>
              <a:t>support?</a:t>
            </a:r>
            <a:r>
              <a:rPr lang="da-DK" sz="3600" dirty="0"/>
              <a:t/>
            </a:r>
            <a:br>
              <a:rPr lang="da-DK" sz="3600" dirty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991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Whatever activities your </a:t>
            </a:r>
            <a:r>
              <a:rPr lang="en-GB" sz="2400" dirty="0"/>
              <a:t>National Societies decide upon, the important thing is to be sure to include all the points of the response cycle </a:t>
            </a:r>
            <a:r>
              <a:rPr lang="en-GB" sz="2400" dirty="0" smtClean="0"/>
              <a:t>- </a:t>
            </a:r>
            <a:r>
              <a:rPr lang="en-GB" sz="2400" b="1" dirty="0" smtClean="0"/>
              <a:t>before</a:t>
            </a:r>
            <a:r>
              <a:rPr lang="en-GB" sz="2400" b="1" dirty="0"/>
              <a:t>, during and after</a:t>
            </a:r>
            <a:r>
              <a:rPr lang="en-GB" sz="2400" dirty="0"/>
              <a:t> – in order to be truly effective.</a:t>
            </a:r>
            <a:endParaRPr lang="da-DK" sz="2400" dirty="0"/>
          </a:p>
          <a:p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5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1951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The importance of psychosocial </a:t>
            </a:r>
            <a:r>
              <a:rPr lang="en-GB" sz="3200" b="1" dirty="0"/>
              <a:t>support </a:t>
            </a:r>
            <a:endParaRPr lang="da-DK" altLang="da-DK" sz="3200" b="1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1916832"/>
            <a:ext cx="6660232" cy="444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5248" y="6915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Who will provide the support?</a:t>
            </a:r>
            <a:r>
              <a:rPr lang="da-DK" sz="3600" dirty="0"/>
              <a:t/>
            </a:r>
            <a:br>
              <a:rPr lang="da-DK" sz="3600" dirty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GB" sz="2400" dirty="0" smtClean="0"/>
          </a:p>
          <a:p>
            <a:pPr lvl="0"/>
            <a:r>
              <a:rPr lang="en-GB" sz="2400" dirty="0" smtClean="0"/>
              <a:t>Supervisors </a:t>
            </a:r>
            <a:r>
              <a:rPr lang="en-GB" sz="2400" dirty="0"/>
              <a:t>and team </a:t>
            </a:r>
            <a:r>
              <a:rPr lang="en-GB" sz="2400" dirty="0" smtClean="0"/>
              <a:t>leaders play an important role in support.</a:t>
            </a:r>
          </a:p>
          <a:p>
            <a:pPr lvl="0"/>
            <a:r>
              <a:rPr lang="en-GB" sz="2400" dirty="0"/>
              <a:t>S</a:t>
            </a:r>
            <a:r>
              <a:rPr lang="en-GB" sz="2400" dirty="0" smtClean="0"/>
              <a:t>enior </a:t>
            </a:r>
            <a:r>
              <a:rPr lang="en-GB" sz="2400" dirty="0"/>
              <a:t>managers </a:t>
            </a:r>
            <a:r>
              <a:rPr lang="en-GB" sz="2400" dirty="0" smtClean="0"/>
              <a:t>provide backup.</a:t>
            </a:r>
          </a:p>
          <a:p>
            <a:pPr lvl="0"/>
            <a:r>
              <a:rPr lang="en-GB" sz="2400" dirty="0" smtClean="0"/>
              <a:t>Supervisors </a:t>
            </a:r>
            <a:r>
              <a:rPr lang="en-GB" sz="2400" dirty="0"/>
              <a:t>need basic </a:t>
            </a:r>
            <a:r>
              <a:rPr lang="en-GB" sz="2400" dirty="0" smtClean="0"/>
              <a:t>training, both </a:t>
            </a:r>
            <a:r>
              <a:rPr lang="en-GB" sz="2400" dirty="0"/>
              <a:t>in supporting </a:t>
            </a:r>
            <a:r>
              <a:rPr lang="en-GB" sz="2400" dirty="0" smtClean="0"/>
              <a:t>volunteers and </a:t>
            </a:r>
            <a:r>
              <a:rPr lang="en-GB" sz="2400" dirty="0"/>
              <a:t>in caring for their own psychological well-being.</a:t>
            </a:r>
            <a:endParaRPr lang="da-DK" sz="2400" dirty="0"/>
          </a:p>
          <a:p>
            <a:pPr lvl="0"/>
            <a:r>
              <a:rPr lang="en-GB" sz="2400" dirty="0"/>
              <a:t>V</a:t>
            </a:r>
            <a:r>
              <a:rPr lang="en-GB" sz="2400" dirty="0" smtClean="0"/>
              <a:t>olunteers </a:t>
            </a:r>
            <a:r>
              <a:rPr lang="en-GB" sz="2400" dirty="0"/>
              <a:t>themselves are a resource in the psychosocial support </a:t>
            </a:r>
            <a:r>
              <a:rPr lang="en-GB" sz="2400" dirty="0" smtClean="0"/>
              <a:t>system.</a:t>
            </a:r>
          </a:p>
          <a:p>
            <a:pPr lvl="0"/>
            <a:r>
              <a:rPr lang="en-GB" sz="2400" dirty="0" smtClean="0"/>
              <a:t>Peer </a:t>
            </a:r>
            <a:r>
              <a:rPr lang="en-GB" sz="2400" dirty="0"/>
              <a:t>support mechanisms can be put in place to provide a network of </a:t>
            </a:r>
            <a:r>
              <a:rPr lang="en-GB" sz="2400" dirty="0" smtClean="0"/>
              <a:t>support.</a:t>
            </a:r>
            <a:endParaRPr lang="da-DK" altLang="da-DK" sz="2400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0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1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/>
              <a:t>Who will </a:t>
            </a:r>
            <a:r>
              <a:rPr lang="en-GB" sz="3600" b="1" dirty="0"/>
              <a:t>receive psychosocial support?</a:t>
            </a:r>
            <a:r>
              <a:rPr lang="da-DK" sz="3600" dirty="0"/>
              <a:t/>
            </a:r>
            <a:br>
              <a:rPr lang="da-DK" sz="3600" dirty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GB" sz="2400" dirty="0" smtClean="0"/>
          </a:p>
          <a:p>
            <a:pPr lvl="0"/>
            <a:r>
              <a:rPr lang="en-GB" sz="2400" dirty="0" smtClean="0"/>
              <a:t>All </a:t>
            </a:r>
            <a:r>
              <a:rPr lang="en-GB" sz="2400" dirty="0"/>
              <a:t>volunteers must be able to access adequate and systematic psychological </a:t>
            </a:r>
            <a:r>
              <a:rPr lang="en-GB" sz="2400" dirty="0" smtClean="0"/>
              <a:t>support.</a:t>
            </a:r>
          </a:p>
          <a:p>
            <a:pPr lvl="0"/>
            <a:r>
              <a:rPr lang="en-GB" sz="2400" dirty="0" smtClean="0"/>
              <a:t>Not </a:t>
            </a:r>
            <a:r>
              <a:rPr lang="en-GB" sz="2400" dirty="0"/>
              <a:t>all volunteers will need the same level of support, but they should </a:t>
            </a:r>
            <a:r>
              <a:rPr lang="en-GB" sz="2400" dirty="0" smtClean="0"/>
              <a:t>all </a:t>
            </a:r>
            <a:r>
              <a:rPr lang="en-GB" sz="2400" dirty="0"/>
              <a:t>be able to access appropriate support when they need it. </a:t>
            </a:r>
            <a:endParaRPr lang="en-GB" sz="2400" dirty="0" smtClean="0"/>
          </a:p>
          <a:p>
            <a:pPr lvl="0"/>
            <a:r>
              <a:rPr lang="en-GB" sz="2400" dirty="0" smtClean="0"/>
              <a:t>As </a:t>
            </a:r>
            <a:r>
              <a:rPr lang="en-GB" sz="2400" dirty="0"/>
              <a:t>you consider your resources, try to match psychosocial support strategies with the needs of your volunteers and the context in which they work. </a:t>
            </a:r>
            <a:endParaRPr lang="da-DK" sz="2400" dirty="0"/>
          </a:p>
          <a:p>
            <a:endParaRPr lang="da-DK" dirty="0"/>
          </a:p>
          <a:p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/>
              <a:t> </a:t>
            </a:r>
            <a:r>
              <a:rPr lang="da-DK" sz="3600" dirty="0"/>
              <a:t/>
            </a:r>
            <a:br>
              <a:rPr lang="da-DK" sz="3600" dirty="0"/>
            </a:br>
            <a:r>
              <a:rPr lang="en-GB" sz="3600" b="1" dirty="0"/>
              <a:t>When will support be provided?</a:t>
            </a:r>
            <a:r>
              <a:rPr lang="da-DK" sz="3600" dirty="0"/>
              <a:t/>
            </a:r>
            <a:br>
              <a:rPr lang="da-DK" sz="3600" dirty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GB" sz="2400" dirty="0" smtClean="0"/>
          </a:p>
          <a:p>
            <a:pPr lvl="0"/>
            <a:r>
              <a:rPr lang="en-GB" sz="2400" dirty="0" smtClean="0"/>
              <a:t>Consider </a:t>
            </a:r>
            <a:r>
              <a:rPr lang="en-GB" sz="2400" dirty="0"/>
              <a:t>the feasibility and relative advantages of providing support </a:t>
            </a:r>
            <a:r>
              <a:rPr lang="en-GB" sz="2400" b="1" dirty="0"/>
              <a:t>before</a:t>
            </a:r>
            <a:r>
              <a:rPr lang="en-GB" sz="2400" dirty="0"/>
              <a:t> an emergency happens. </a:t>
            </a:r>
            <a:endParaRPr lang="en-GB" sz="2400" dirty="0" smtClean="0"/>
          </a:p>
          <a:p>
            <a:pPr lvl="0"/>
            <a:r>
              <a:rPr lang="en-GB" sz="2400" dirty="0" smtClean="0"/>
              <a:t>Other </a:t>
            </a:r>
            <a:r>
              <a:rPr lang="en-GB" sz="2400" dirty="0"/>
              <a:t>types of support involve routine individual and team support measures </a:t>
            </a:r>
            <a:r>
              <a:rPr lang="en-GB" sz="2400" b="1" dirty="0"/>
              <a:t>during and after</a:t>
            </a:r>
            <a:r>
              <a:rPr lang="en-GB" sz="2400" dirty="0"/>
              <a:t> the emergency. </a:t>
            </a:r>
            <a:endParaRPr lang="en-GB" sz="2400" dirty="0" smtClean="0"/>
          </a:p>
          <a:p>
            <a:pPr lvl="0"/>
            <a:r>
              <a:rPr lang="en-GB" sz="2400" dirty="0" smtClean="0"/>
              <a:t>Making </a:t>
            </a:r>
            <a:r>
              <a:rPr lang="en-GB" sz="2400" dirty="0"/>
              <a:t>some psychosocial support measures mandatory, rather than ‘on-</a:t>
            </a:r>
            <a:r>
              <a:rPr lang="en-GB" sz="2400" dirty="0" smtClean="0"/>
              <a:t>demand’ </a:t>
            </a:r>
            <a:r>
              <a:rPr lang="en-GB" sz="2400" dirty="0"/>
              <a:t>will make it easier for volunteers to seek support.</a:t>
            </a:r>
            <a:endParaRPr lang="da-DK" sz="2400" dirty="0"/>
          </a:p>
          <a:p>
            <a:pPr lvl="0"/>
            <a:r>
              <a:rPr lang="en-GB" sz="2400" dirty="0"/>
              <a:t>N</a:t>
            </a:r>
            <a:r>
              <a:rPr lang="en-GB" sz="2400" dirty="0" smtClean="0"/>
              <a:t>ot </a:t>
            </a:r>
            <a:r>
              <a:rPr lang="en-GB" sz="2400" dirty="0"/>
              <a:t>everyone will want or need professional support during or after working in an emergency. </a:t>
            </a:r>
            <a:endParaRPr lang="da-DK" altLang="da-DK" sz="2400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6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66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 </a:t>
            </a:r>
            <a:r>
              <a:rPr lang="da-DK" sz="3600" dirty="0"/>
              <a:t/>
            </a:r>
            <a:br>
              <a:rPr lang="da-DK" sz="3600" dirty="0"/>
            </a:br>
            <a:r>
              <a:rPr lang="en-GB" sz="3200" b="1" dirty="0"/>
              <a:t>Monitoring and </a:t>
            </a:r>
            <a:r>
              <a:rPr lang="en-GB" sz="3200" b="1" dirty="0" smtClean="0"/>
              <a:t>evaluation </a:t>
            </a:r>
            <a:r>
              <a:rPr lang="en-GB" sz="3200" b="1" dirty="0"/>
              <a:t>of v</a:t>
            </a:r>
            <a:r>
              <a:rPr lang="en-GB" sz="3200" b="1" dirty="0" smtClean="0"/>
              <a:t>olunteer support </a:t>
            </a:r>
            <a:r>
              <a:rPr lang="da-DK" sz="3600" b="1" dirty="0"/>
              <a:t/>
            </a:r>
            <a:br>
              <a:rPr lang="da-DK" sz="3600" b="1" dirty="0"/>
            </a:br>
            <a:endParaRPr lang="da-DK" altLang="da-DK" sz="3600" b="1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85" y="1772816"/>
            <a:ext cx="7122368" cy="474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66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 </a:t>
            </a:r>
            <a:r>
              <a:rPr lang="da-DK" sz="3600" dirty="0"/>
              <a:t/>
            </a:r>
            <a:br>
              <a:rPr lang="da-DK" sz="3600" dirty="0"/>
            </a:br>
            <a:r>
              <a:rPr lang="en-GB" sz="3600" b="1" dirty="0"/>
              <a:t>What to monitor and evaluate? </a:t>
            </a:r>
            <a:r>
              <a:rPr lang="da-DK" sz="3600" b="1" dirty="0"/>
              <a:t/>
            </a:r>
            <a:br>
              <a:rPr lang="da-DK" sz="3600" b="1" dirty="0"/>
            </a:br>
            <a:endParaRPr lang="da-DK" altLang="da-DK" sz="3600" b="1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207" y="1844824"/>
            <a:ext cx="8229600" cy="4525963"/>
          </a:xfrm>
        </p:spPr>
        <p:txBody>
          <a:bodyPr/>
          <a:lstStyle/>
          <a:p>
            <a:pPr lvl="0"/>
            <a:endParaRPr lang="en-GB" sz="2400" dirty="0" smtClean="0"/>
          </a:p>
          <a:p>
            <a:pPr lvl="0"/>
            <a:r>
              <a:rPr lang="en-GB" sz="2400" dirty="0" smtClean="0"/>
              <a:t>What </a:t>
            </a:r>
            <a:r>
              <a:rPr lang="en-GB" sz="2400" dirty="0"/>
              <a:t>types of volunteer support are currently in place?</a:t>
            </a:r>
            <a:endParaRPr lang="da-DK" sz="2400" dirty="0"/>
          </a:p>
          <a:p>
            <a:pPr lvl="0"/>
            <a:r>
              <a:rPr lang="en-GB" sz="2400" dirty="0"/>
              <a:t>How well are the support systems working</a:t>
            </a:r>
            <a:r>
              <a:rPr lang="en-GB" sz="2400" dirty="0" smtClean="0"/>
              <a:t>?</a:t>
            </a:r>
            <a:endParaRPr lang="da-DK" sz="2400" dirty="0"/>
          </a:p>
          <a:p>
            <a:pPr lvl="0"/>
            <a:r>
              <a:rPr lang="en-GB" sz="2400" dirty="0" smtClean="0"/>
              <a:t>What </a:t>
            </a:r>
            <a:r>
              <a:rPr lang="en-GB" sz="2400" dirty="0"/>
              <a:t>methods can be used to collect this </a:t>
            </a:r>
            <a:r>
              <a:rPr lang="en-GB" sz="2400" dirty="0" smtClean="0"/>
              <a:t>information?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8469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66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 </a:t>
            </a:r>
            <a:r>
              <a:rPr lang="da-DK" sz="3600" b="1" dirty="0"/>
              <a:t/>
            </a:r>
            <a:br>
              <a:rPr lang="da-DK" sz="3600" b="1" dirty="0"/>
            </a:br>
            <a:r>
              <a:rPr lang="en-GB" sz="3200" b="1" dirty="0"/>
              <a:t>Monitoring and evaluating </a:t>
            </a:r>
            <a:r>
              <a:rPr lang="da-DK" sz="3600" b="1" dirty="0"/>
              <a:t/>
            </a:r>
            <a:br>
              <a:rPr lang="da-DK" sz="3600" b="1" dirty="0"/>
            </a:br>
            <a:endParaRPr lang="da-DK" altLang="da-DK" sz="3600" b="1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207" y="1844824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GB" sz="2400" i="1" dirty="0" smtClean="0"/>
          </a:p>
          <a:p>
            <a:pPr marL="0" lvl="0" indent="0">
              <a:buNone/>
            </a:pPr>
            <a:r>
              <a:rPr lang="en-GB" sz="2400" i="1" dirty="0" smtClean="0"/>
              <a:t>Work in the same groups as before and develop a strategy for monitoring and evaluation. Answer the following questions:</a:t>
            </a:r>
          </a:p>
          <a:p>
            <a:pPr lvl="0"/>
            <a:r>
              <a:rPr lang="en-GB" sz="2400" dirty="0" smtClean="0"/>
              <a:t> How </a:t>
            </a:r>
            <a:r>
              <a:rPr lang="en-GB" sz="2400" dirty="0"/>
              <a:t>can you monitor and evaluate the psychosocial support system you developed in the last activity?</a:t>
            </a:r>
            <a:endParaRPr lang="da-DK" sz="2400" dirty="0"/>
          </a:p>
          <a:p>
            <a:pPr lvl="0"/>
            <a:r>
              <a:rPr lang="en-GB" sz="2400" dirty="0"/>
              <a:t>What could work as indicators of a </a:t>
            </a:r>
            <a:r>
              <a:rPr lang="en-GB" sz="2400" dirty="0" smtClean="0"/>
              <a:t>change?</a:t>
            </a:r>
          </a:p>
          <a:p>
            <a:pPr marL="0" lvl="0" indent="0">
              <a:buNone/>
            </a:pPr>
            <a:endParaRPr lang="en-GB" sz="2400" dirty="0" smtClean="0"/>
          </a:p>
          <a:p>
            <a:pPr marL="0" lvl="0" indent="0">
              <a:buNone/>
            </a:pPr>
            <a:r>
              <a:rPr lang="en-GB" sz="2400" i="1" dirty="0" smtClean="0"/>
              <a:t>Spend 20 minutes on this task and be prepared to present your strategy in plenary.</a:t>
            </a:r>
            <a:endParaRPr lang="da-DK" sz="2400" i="1" dirty="0"/>
          </a:p>
        </p:txBody>
      </p:sp>
    </p:spTree>
    <p:extLst>
      <p:ext uri="{BB962C8B-B14F-4D97-AF65-F5344CB8AC3E}">
        <p14:creationId xmlns:p14="http://schemas.microsoft.com/office/powerpoint/2010/main" val="145167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66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 </a:t>
            </a:r>
            <a:r>
              <a:rPr lang="da-DK" sz="3600" b="1" dirty="0"/>
              <a:t/>
            </a:r>
            <a:br>
              <a:rPr lang="da-DK" sz="3600" b="1" dirty="0"/>
            </a:br>
            <a:r>
              <a:rPr lang="en-GB" sz="3600" b="1" dirty="0"/>
              <a:t>Communicating the message </a:t>
            </a:r>
            <a:r>
              <a:rPr lang="da-DK" sz="3600" b="1" dirty="0"/>
              <a:t/>
            </a:r>
            <a:br>
              <a:rPr lang="da-DK" sz="3600" b="1" dirty="0"/>
            </a:br>
            <a:endParaRPr lang="da-DK" altLang="da-DK" sz="3600" b="1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77" y="1772816"/>
            <a:ext cx="7263531" cy="48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9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66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 </a:t>
            </a:r>
            <a:r>
              <a:rPr lang="da-DK" sz="3600" b="1" dirty="0"/>
              <a:t/>
            </a:r>
            <a:br>
              <a:rPr lang="da-DK" sz="3600" b="1" dirty="0"/>
            </a:br>
            <a:r>
              <a:rPr lang="en-GB" sz="3600" b="1" dirty="0"/>
              <a:t>Communicating the message </a:t>
            </a:r>
            <a:r>
              <a:rPr lang="da-DK" sz="3600" b="1" dirty="0"/>
              <a:t/>
            </a:r>
            <a:br>
              <a:rPr lang="da-DK" sz="3600" b="1" dirty="0"/>
            </a:br>
            <a:endParaRPr lang="da-DK" altLang="da-DK" sz="3600" b="1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366713" y="1758778"/>
            <a:ext cx="8264401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b="1" dirty="0"/>
              <a:t>When </a:t>
            </a:r>
            <a:r>
              <a:rPr lang="en-GB" sz="2400" b="1" dirty="0" smtClean="0"/>
              <a:t>providing information to volunteers:</a:t>
            </a:r>
          </a:p>
          <a:p>
            <a:r>
              <a:rPr lang="en-GB" sz="2400" dirty="0" smtClean="0"/>
              <a:t>Consider </a:t>
            </a:r>
            <a:r>
              <a:rPr lang="en-GB" sz="2400" dirty="0"/>
              <a:t>the language(s) your volunteers speak, their level of education, their culture and their </a:t>
            </a:r>
            <a:r>
              <a:rPr lang="en-GB" sz="2400" dirty="0" smtClean="0"/>
              <a:t>customs.</a:t>
            </a:r>
          </a:p>
          <a:p>
            <a:r>
              <a:rPr lang="en-GB" sz="2400" dirty="0" smtClean="0"/>
              <a:t>Try </a:t>
            </a:r>
            <a:r>
              <a:rPr lang="en-GB" sz="2400" dirty="0"/>
              <a:t>to keep messages simple, and </a:t>
            </a:r>
            <a:r>
              <a:rPr lang="en-GB" sz="2400" dirty="0" smtClean="0"/>
              <a:t>give clear instructions for </a:t>
            </a:r>
            <a:r>
              <a:rPr lang="en-GB" sz="2400" dirty="0"/>
              <a:t>accessing </a:t>
            </a:r>
            <a:r>
              <a:rPr lang="en-GB" sz="2400" dirty="0" smtClean="0"/>
              <a:t>support, including </a:t>
            </a:r>
            <a:r>
              <a:rPr lang="en-GB" sz="2400" dirty="0"/>
              <a:t>telephone numbers of referral networks or other contact details. </a:t>
            </a:r>
            <a:endParaRPr lang="da-DK" sz="2400" dirty="0"/>
          </a:p>
          <a:p>
            <a:pPr lvl="0"/>
            <a:r>
              <a:rPr lang="en-GB" sz="2400" dirty="0"/>
              <a:t>Have information </a:t>
            </a:r>
            <a:r>
              <a:rPr lang="en-GB" sz="2400" dirty="0" smtClean="0"/>
              <a:t>available in various formats</a:t>
            </a:r>
            <a:r>
              <a:rPr lang="en-GB" sz="2400" dirty="0"/>
              <a:t>, such as posters, </a:t>
            </a:r>
            <a:r>
              <a:rPr lang="en-GB" sz="2400" dirty="0" smtClean="0"/>
              <a:t>leaflets or </a:t>
            </a:r>
            <a:r>
              <a:rPr lang="en-GB" sz="2400" dirty="0"/>
              <a:t>other pocket </a:t>
            </a:r>
            <a:r>
              <a:rPr lang="en-GB" sz="2400" dirty="0" smtClean="0"/>
              <a:t>information.</a:t>
            </a:r>
            <a:endParaRPr lang="en-GB" sz="2400" dirty="0"/>
          </a:p>
          <a:p>
            <a:pPr lvl="0"/>
            <a:r>
              <a:rPr lang="en-GB" sz="2400" dirty="0" smtClean="0"/>
              <a:t>Prepare information in </a:t>
            </a:r>
            <a:r>
              <a:rPr lang="en-GB" sz="2400" dirty="0"/>
              <a:t>advance of an emergency, where possible.</a:t>
            </a:r>
            <a:endParaRPr lang="da-DK" sz="2400" dirty="0"/>
          </a:p>
          <a:p>
            <a:pPr lvl="0"/>
            <a:r>
              <a:rPr lang="en-US" sz="2400" dirty="0"/>
              <a:t>Consider when the information should be given to volunteers.</a:t>
            </a:r>
            <a:endParaRPr lang="da-DK" sz="2400" dirty="0"/>
          </a:p>
          <a:p>
            <a:pPr marL="0" indent="0">
              <a:buNone/>
            </a:pPr>
            <a:endParaRPr 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66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 </a:t>
            </a:r>
            <a:r>
              <a:rPr lang="da-DK" sz="3600" b="1" dirty="0"/>
              <a:t/>
            </a:r>
            <a:br>
              <a:rPr lang="da-DK" sz="3600" b="1" dirty="0"/>
            </a:br>
            <a:r>
              <a:rPr lang="en-GB" sz="3600" b="1" dirty="0"/>
              <a:t>Communicating the message </a:t>
            </a:r>
            <a:r>
              <a:rPr lang="da-DK" sz="3600" b="1" dirty="0"/>
              <a:t/>
            </a:r>
            <a:br>
              <a:rPr lang="da-DK" sz="3600" b="1" dirty="0"/>
            </a:br>
            <a:endParaRPr lang="da-DK" altLang="da-DK" sz="3600" b="1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366713" y="1554163"/>
            <a:ext cx="8264401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endParaRPr lang="en-GB" sz="2400" i="1" dirty="0" smtClean="0"/>
          </a:p>
          <a:p>
            <a:pPr marL="0" lvl="0" indent="0">
              <a:buNone/>
            </a:pPr>
            <a:r>
              <a:rPr lang="en-GB" sz="2400" i="1" dirty="0" smtClean="0"/>
              <a:t>Prepare a five-minute presentation suitable for volunteers on the topic allocated to your group:</a:t>
            </a:r>
          </a:p>
          <a:p>
            <a:pPr marL="0" lvl="0" indent="0">
              <a:buNone/>
            </a:pPr>
            <a:endParaRPr lang="en-GB" sz="2400" dirty="0" smtClean="0"/>
          </a:p>
          <a:p>
            <a:pPr marL="0" lvl="0" indent="0">
              <a:buNone/>
            </a:pPr>
            <a:r>
              <a:rPr lang="en-GB" sz="2400" b="1" dirty="0" smtClean="0"/>
              <a:t>Group </a:t>
            </a:r>
            <a:r>
              <a:rPr lang="en-GB" sz="2400" b="1" dirty="0"/>
              <a:t>1: </a:t>
            </a:r>
            <a:r>
              <a:rPr lang="en-GB" sz="2400" dirty="0"/>
              <a:t>K</a:t>
            </a:r>
            <a:r>
              <a:rPr lang="en-GB" sz="2400" dirty="0" smtClean="0"/>
              <a:t>ey </a:t>
            </a:r>
            <a:r>
              <a:rPr lang="en-GB" sz="2400" dirty="0"/>
              <a:t>messages </a:t>
            </a:r>
            <a:r>
              <a:rPr lang="en-GB" sz="2400" dirty="0" smtClean="0"/>
              <a:t>about psychosocial support </a:t>
            </a:r>
            <a:endParaRPr lang="da-DK" sz="2400" dirty="0"/>
          </a:p>
          <a:p>
            <a:pPr marL="0" lvl="0" indent="0">
              <a:buNone/>
            </a:pPr>
            <a:endParaRPr lang="en-GB" sz="2400" dirty="0" smtClean="0"/>
          </a:p>
          <a:p>
            <a:pPr marL="0" lvl="0" indent="0">
              <a:buNone/>
            </a:pPr>
            <a:r>
              <a:rPr lang="en-GB" sz="2400" b="1" dirty="0" smtClean="0"/>
              <a:t>Group </a:t>
            </a:r>
            <a:r>
              <a:rPr lang="en-GB" sz="2400" b="1" dirty="0"/>
              <a:t>2: </a:t>
            </a:r>
            <a:r>
              <a:rPr lang="en-GB" sz="2400" dirty="0" smtClean="0"/>
              <a:t>Psychosocial support for volunteers </a:t>
            </a:r>
            <a:endParaRPr lang="da-DK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b="1" dirty="0" smtClean="0"/>
              <a:t>Group </a:t>
            </a:r>
            <a:r>
              <a:rPr lang="en-GB" sz="2400" b="1" dirty="0"/>
              <a:t>3: </a:t>
            </a:r>
            <a:r>
              <a:rPr lang="en-GB" sz="2400" dirty="0" smtClean="0"/>
              <a:t>Information for volunteers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10057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66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 </a:t>
            </a:r>
            <a:r>
              <a:rPr lang="da-DK" sz="3600" b="1" dirty="0"/>
              <a:t/>
            </a:r>
            <a:br>
              <a:rPr lang="da-DK" sz="3600" b="1" dirty="0"/>
            </a:br>
            <a:r>
              <a:rPr lang="en-GB" sz="3600" b="1" dirty="0"/>
              <a:t>Developing </a:t>
            </a:r>
            <a:r>
              <a:rPr lang="en-GB" sz="3600" b="1" dirty="0" smtClean="0"/>
              <a:t>an action plan</a:t>
            </a:r>
            <a:r>
              <a:rPr lang="da-DK" sz="3600" b="1" dirty="0"/>
              <a:t/>
            </a:r>
            <a:br>
              <a:rPr lang="da-DK" sz="3600" b="1" dirty="0"/>
            </a:br>
            <a:endParaRPr lang="da-DK" altLang="da-DK" sz="3600" b="1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366713" y="1554163"/>
            <a:ext cx="8264401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 smtClean="0"/>
              <a:t>Developing an action plan has the following advantages:</a:t>
            </a:r>
            <a:endParaRPr lang="da-DK" sz="2400" b="1" dirty="0"/>
          </a:p>
          <a:p>
            <a:pPr lvl="0"/>
            <a:r>
              <a:rPr lang="en-GB" sz="2400" dirty="0"/>
              <a:t>It lends credibility to your National </a:t>
            </a:r>
            <a:r>
              <a:rPr lang="en-GB" sz="2400" dirty="0" smtClean="0"/>
              <a:t>Society.</a:t>
            </a:r>
            <a:endParaRPr lang="da-DK" sz="2400" dirty="0"/>
          </a:p>
          <a:p>
            <a:pPr lvl="0"/>
            <a:r>
              <a:rPr lang="en-GB" sz="2400" dirty="0"/>
              <a:t>You </a:t>
            </a:r>
            <a:r>
              <a:rPr lang="en-GB" sz="2400" dirty="0" smtClean="0"/>
              <a:t>keep track of </a:t>
            </a:r>
            <a:r>
              <a:rPr lang="en-GB" sz="2400" dirty="0"/>
              <a:t>important </a:t>
            </a:r>
            <a:r>
              <a:rPr lang="en-GB" sz="2400" dirty="0" smtClean="0"/>
              <a:t>details.</a:t>
            </a:r>
            <a:endParaRPr lang="da-DK" sz="2400" dirty="0"/>
          </a:p>
          <a:p>
            <a:pPr lvl="0"/>
            <a:r>
              <a:rPr lang="en-GB" sz="2400" dirty="0"/>
              <a:t>You save time, energy and </a:t>
            </a:r>
            <a:r>
              <a:rPr lang="en-GB" sz="2400" dirty="0" smtClean="0"/>
              <a:t>resources.</a:t>
            </a:r>
            <a:endParaRPr lang="da-DK" sz="2400" dirty="0"/>
          </a:p>
          <a:p>
            <a:pPr lvl="0"/>
            <a:r>
              <a:rPr lang="en-GB" sz="2400" dirty="0"/>
              <a:t>You understand what is possible and not possible with your </a:t>
            </a:r>
            <a:r>
              <a:rPr lang="en-GB" sz="2400" dirty="0" smtClean="0"/>
              <a:t>resources.</a:t>
            </a:r>
            <a:endParaRPr lang="da-DK" sz="2400" dirty="0"/>
          </a:p>
          <a:p>
            <a:pPr lvl="0"/>
            <a:r>
              <a:rPr lang="en-GB" sz="2400" dirty="0"/>
              <a:t>You increase the chance of reaching your goals.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598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1951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/>
              <a:t>The importance of psychosocial support </a:t>
            </a:r>
            <a:endParaRPr lang="da-DK" altLang="da-DK" sz="3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Some of </a:t>
            </a:r>
            <a:r>
              <a:rPr lang="en-GB" sz="2400" dirty="0" smtClean="0"/>
              <a:t>the </a:t>
            </a:r>
            <a:r>
              <a:rPr lang="en-GB" sz="2400" dirty="0"/>
              <a:t>consequences </a:t>
            </a:r>
            <a:r>
              <a:rPr lang="en-GB" sz="2400" dirty="0" smtClean="0"/>
              <a:t>of not paying attention </a:t>
            </a:r>
            <a:r>
              <a:rPr lang="en-GB" sz="2400" dirty="0"/>
              <a:t>to the psychosocial well-being of </a:t>
            </a:r>
            <a:r>
              <a:rPr lang="en-GB" sz="2400" dirty="0" smtClean="0"/>
              <a:t>volunteers include:</a:t>
            </a:r>
            <a:endParaRPr lang="da-DK" sz="2400" dirty="0"/>
          </a:p>
          <a:p>
            <a:pPr lvl="0"/>
            <a:r>
              <a:rPr lang="en-GB" sz="2400" dirty="0"/>
              <a:t>high levels of </a:t>
            </a:r>
            <a:r>
              <a:rPr lang="en-US" sz="2400" dirty="0"/>
              <a:t>absence</a:t>
            </a:r>
            <a:r>
              <a:rPr lang="en-GB" sz="2400" dirty="0"/>
              <a:t> </a:t>
            </a:r>
            <a:r>
              <a:rPr lang="en-GB" sz="2400" dirty="0" smtClean="0"/>
              <a:t>and</a:t>
            </a:r>
            <a:r>
              <a:rPr lang="en-US" sz="2400" dirty="0" smtClean="0"/>
              <a:t> volunteer turnover</a:t>
            </a:r>
            <a:endParaRPr lang="da-DK" sz="2400" dirty="0"/>
          </a:p>
          <a:p>
            <a:pPr lvl="0"/>
            <a:r>
              <a:rPr lang="en-US" sz="2400" dirty="0"/>
              <a:t>lack of motivation and poor performance</a:t>
            </a:r>
            <a:endParaRPr lang="da-DK" sz="2400" dirty="0"/>
          </a:p>
          <a:p>
            <a:pPr lvl="0"/>
            <a:r>
              <a:rPr lang="en-GB" sz="2400" dirty="0"/>
              <a:t>increased </a:t>
            </a:r>
            <a:r>
              <a:rPr lang="en-US" sz="2400" dirty="0"/>
              <a:t>conflicts within the volunteer group</a:t>
            </a:r>
            <a:endParaRPr lang="da-DK" sz="2400" dirty="0"/>
          </a:p>
          <a:p>
            <a:pPr lvl="0"/>
            <a:r>
              <a:rPr lang="en-US" sz="2400" dirty="0"/>
              <a:t>increased ill-health</a:t>
            </a:r>
            <a:endParaRPr lang="da-DK" sz="2400" dirty="0"/>
          </a:p>
          <a:p>
            <a:pPr lvl="0"/>
            <a:r>
              <a:rPr lang="en-US" sz="2400" dirty="0"/>
              <a:t>increased accidents and </a:t>
            </a:r>
            <a:r>
              <a:rPr lang="en-US" sz="2400" dirty="0" smtClean="0"/>
              <a:t>incident </a:t>
            </a:r>
            <a:r>
              <a:rPr lang="en-US" sz="2400" dirty="0"/>
              <a:t>reports. </a:t>
            </a:r>
            <a:endParaRPr lang="da-DK" sz="2400" dirty="0"/>
          </a:p>
          <a:p>
            <a:pPr marL="0" indent="0">
              <a:buNone/>
            </a:pPr>
            <a:endParaRPr lang="da-DK" altLang="da-DK" sz="2400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4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66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 </a:t>
            </a:r>
            <a:r>
              <a:rPr lang="da-DK" sz="3600" b="1" dirty="0"/>
              <a:t/>
            </a:r>
            <a:br>
              <a:rPr lang="da-DK" sz="3600" b="1" dirty="0"/>
            </a:br>
            <a:r>
              <a:rPr lang="en-GB" sz="3600" b="1" dirty="0"/>
              <a:t>Developing </a:t>
            </a:r>
            <a:r>
              <a:rPr lang="en-GB" sz="3600" b="1" dirty="0" smtClean="0"/>
              <a:t>an action plan </a:t>
            </a:r>
            <a:r>
              <a:rPr lang="da-DK" sz="3600" b="1" dirty="0"/>
              <a:t/>
            </a:r>
            <a:br>
              <a:rPr lang="da-DK" sz="3600" b="1" dirty="0"/>
            </a:br>
            <a:endParaRPr lang="da-DK" altLang="da-DK" sz="3600" b="1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323529" y="1916831"/>
            <a:ext cx="8307586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2400" dirty="0" smtClean="0"/>
          </a:p>
          <a:p>
            <a:pPr lvl="0"/>
            <a:r>
              <a:rPr lang="en-GB" sz="2400" dirty="0" smtClean="0"/>
              <a:t>What </a:t>
            </a:r>
            <a:r>
              <a:rPr lang="en-GB" sz="2400" dirty="0"/>
              <a:t>are your goals </a:t>
            </a:r>
            <a:r>
              <a:rPr lang="en-GB" sz="2400" dirty="0" smtClean="0"/>
              <a:t>for the </a:t>
            </a:r>
            <a:r>
              <a:rPr lang="en-GB" sz="2400" dirty="0"/>
              <a:t>next </a:t>
            </a:r>
            <a:r>
              <a:rPr lang="en-GB" sz="2400" dirty="0" smtClean="0"/>
              <a:t>six </a:t>
            </a:r>
            <a:r>
              <a:rPr lang="en-GB" sz="2400" dirty="0"/>
              <a:t>months?</a:t>
            </a:r>
            <a:endParaRPr lang="da-DK" sz="2400" dirty="0"/>
          </a:p>
          <a:p>
            <a:pPr lvl="0"/>
            <a:r>
              <a:rPr lang="en-GB" sz="2400" dirty="0"/>
              <a:t>What actions do you need to take to achieve your goals?</a:t>
            </a:r>
            <a:endParaRPr lang="da-DK" sz="2400" dirty="0"/>
          </a:p>
          <a:p>
            <a:pPr lvl="0"/>
            <a:r>
              <a:rPr lang="en-GB" sz="2400" dirty="0"/>
              <a:t>What is the deadline for each action?</a:t>
            </a:r>
            <a:endParaRPr lang="da-DK" sz="2400" dirty="0"/>
          </a:p>
          <a:p>
            <a:pPr lvl="0"/>
            <a:r>
              <a:rPr lang="en-GB" sz="2400" dirty="0"/>
              <a:t>Who is responsible for following up on each action?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402792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66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 </a:t>
            </a:r>
            <a:r>
              <a:rPr lang="da-DK" sz="3600" b="1" dirty="0"/>
              <a:t/>
            </a:r>
            <a:br>
              <a:rPr lang="da-DK" sz="3600" b="1" dirty="0"/>
            </a:br>
            <a:r>
              <a:rPr lang="en-GB" sz="3600" b="1" dirty="0"/>
              <a:t>Developing </a:t>
            </a:r>
            <a:r>
              <a:rPr lang="en-GB" sz="3600" b="1" dirty="0" smtClean="0"/>
              <a:t>an action plan </a:t>
            </a:r>
            <a:r>
              <a:rPr lang="da-DK" sz="3600" b="1" dirty="0"/>
              <a:t/>
            </a:r>
            <a:br>
              <a:rPr lang="da-DK" sz="3600" b="1" dirty="0"/>
            </a:br>
            <a:endParaRPr lang="da-DK" altLang="da-DK" sz="3600" b="1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323529" y="1916832"/>
            <a:ext cx="8307586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2400" dirty="0" smtClean="0"/>
          </a:p>
          <a:p>
            <a:pPr lvl="0"/>
            <a:r>
              <a:rPr lang="en-GB" sz="2400" dirty="0" smtClean="0"/>
              <a:t>Do </a:t>
            </a:r>
            <a:r>
              <a:rPr lang="en-GB" sz="2400" dirty="0"/>
              <a:t>you need any further training to achieve your goals?</a:t>
            </a:r>
            <a:endParaRPr lang="da-DK" sz="2400" dirty="0"/>
          </a:p>
          <a:p>
            <a:pPr lvl="0"/>
            <a:r>
              <a:rPr lang="en-GB" sz="2400" dirty="0"/>
              <a:t>Where can you get support if you need additional support to achieve your goals?</a:t>
            </a:r>
            <a:endParaRPr lang="da-DK" sz="2400" dirty="0"/>
          </a:p>
          <a:p>
            <a:pPr lvl="0"/>
            <a:r>
              <a:rPr lang="en-GB" sz="2400" dirty="0"/>
              <a:t>How </a:t>
            </a:r>
            <a:r>
              <a:rPr lang="en-GB" sz="2400" dirty="0" smtClean="0"/>
              <a:t>will you </a:t>
            </a:r>
            <a:r>
              <a:rPr lang="en-GB" sz="2400" dirty="0"/>
              <a:t>communicate with each other about the status of your specific actions? </a:t>
            </a:r>
            <a:r>
              <a:rPr lang="en-GB" sz="2400" dirty="0" smtClean="0"/>
              <a:t>(e.g.</a:t>
            </a:r>
            <a:r>
              <a:rPr lang="en-GB" sz="2400" dirty="0"/>
              <a:t>,</a:t>
            </a:r>
            <a:r>
              <a:rPr lang="en-GB" sz="2400" dirty="0" smtClean="0"/>
              <a:t> monthly </a:t>
            </a:r>
            <a:r>
              <a:rPr lang="en-GB" sz="2400" dirty="0"/>
              <a:t>meetings, phone meetings, e-mail, </a:t>
            </a:r>
            <a:r>
              <a:rPr lang="en-GB" sz="2400" dirty="0" smtClean="0"/>
              <a:t>web-</a:t>
            </a:r>
            <a:r>
              <a:rPr lang="en-GB" sz="2400" smtClean="0"/>
              <a:t>based groups, etc.</a:t>
            </a:r>
            <a:r>
              <a:rPr lang="en-GB" sz="2400" dirty="0" smtClean="0"/>
              <a:t>)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18202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6693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/>
              <a:t> </a:t>
            </a:r>
            <a:r>
              <a:rPr lang="en-GB" sz="3200" b="1" dirty="0" smtClean="0"/>
              <a:t>Wrap </a:t>
            </a:r>
            <a:r>
              <a:rPr lang="en-GB" sz="3200" b="1" dirty="0"/>
              <a:t>up and goodbye </a:t>
            </a:r>
            <a:endParaRPr lang="da-DK" altLang="da-DK" sz="3600" b="1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820823"/>
            <a:ext cx="7056783" cy="470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1407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What is </a:t>
            </a:r>
            <a:r>
              <a:rPr lang="en-GB" sz="3200" b="1" dirty="0"/>
              <a:t>psychosocial </a:t>
            </a:r>
            <a:r>
              <a:rPr lang="en-GB" sz="3200" b="1" dirty="0" smtClean="0"/>
              <a:t>support?</a:t>
            </a:r>
            <a:endParaRPr lang="da-DK" altLang="da-DK" sz="3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Psychosocial support refers to the actions that address both the social and psychological needs of individuals, families and </a:t>
            </a:r>
            <a:r>
              <a:rPr lang="en-GB" sz="2400" dirty="0" smtClean="0"/>
              <a:t>communities.</a:t>
            </a:r>
            <a:endParaRPr lang="da-DK" altLang="da-DK" sz="2400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lede 3" descr="illu_pp_20.t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932" y="3068960"/>
            <a:ext cx="5472608" cy="301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1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1407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/>
              <a:t>Levels of psychosocial support </a:t>
            </a:r>
            <a:endParaRPr lang="da-DK" altLang="da-DK" sz="3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Psychosocial support can be given at different levels depending on the needs and resources of the volunteers.</a:t>
            </a:r>
          </a:p>
          <a:p>
            <a:pPr marL="0" indent="0">
              <a:buNone/>
            </a:pPr>
            <a:endParaRPr lang="en-GB" altLang="da-DK" sz="2400" dirty="0"/>
          </a:p>
          <a:p>
            <a:pPr marL="0" indent="0">
              <a:buNone/>
            </a:pPr>
            <a:endParaRPr lang="da-DK" altLang="da-DK" sz="2400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152" y="2564904"/>
            <a:ext cx="527345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3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08" y="39657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200" b="1" dirty="0"/>
              <a:t>Risks, </a:t>
            </a:r>
            <a:r>
              <a:rPr lang="en-GB" sz="3200" b="1" dirty="0" smtClean="0"/>
              <a:t>resilience </a:t>
            </a:r>
            <a:r>
              <a:rPr lang="en-GB" sz="3200" b="1" dirty="0"/>
              <a:t>and </a:t>
            </a:r>
            <a:r>
              <a:rPr lang="en-GB" sz="3200" b="1" dirty="0" smtClean="0"/>
              <a:t>protective </a:t>
            </a:r>
            <a:r>
              <a:rPr lang="en-GB" sz="3200" b="1" dirty="0"/>
              <a:t>factors </a:t>
            </a:r>
            <a:r>
              <a:rPr lang="da-DK" sz="3600" b="1" dirty="0" smtClean="0"/>
              <a:t/>
            </a:r>
            <a:br>
              <a:rPr lang="da-DK" sz="3600" b="1" dirty="0" smtClean="0"/>
            </a:br>
            <a:endParaRPr lang="da-DK" altLang="da-DK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2400" dirty="0"/>
          </a:p>
          <a:p>
            <a:endParaRPr lang="da-DK" altLang="da-DK" dirty="0"/>
          </a:p>
        </p:txBody>
      </p:sp>
      <p:pic>
        <p:nvPicPr>
          <p:cNvPr id="6" name="Picture 3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02" y="120105"/>
            <a:ext cx="1008112" cy="2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1863297"/>
            <a:ext cx="3051001" cy="459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9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2729</Words>
  <Application>Microsoft Office PowerPoint</Application>
  <PresentationFormat>Skærmshow (4:3)</PresentationFormat>
  <Paragraphs>443</Paragraphs>
  <Slides>62</Slides>
  <Notes>62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62</vt:i4>
      </vt:variant>
    </vt:vector>
  </HeadingPairs>
  <TitlesOfParts>
    <vt:vector size="63" baseType="lpstr">
      <vt:lpstr>Office Theme</vt:lpstr>
      <vt:lpstr>  Caring for Volunteers: Basic Training  </vt:lpstr>
      <vt:lpstr>Welcome</vt:lpstr>
      <vt:lpstr>Training programme</vt:lpstr>
      <vt:lpstr>Ground rules </vt:lpstr>
      <vt:lpstr>The importance of psychosocial support </vt:lpstr>
      <vt:lpstr>The importance of psychosocial support </vt:lpstr>
      <vt:lpstr>What is psychosocial support?</vt:lpstr>
      <vt:lpstr>Levels of psychosocial support </vt:lpstr>
      <vt:lpstr> Risks, resilience and protective factors  </vt:lpstr>
      <vt:lpstr> Risks to volunteer well-being  </vt:lpstr>
      <vt:lpstr> Risks to volunteer well-being  </vt:lpstr>
      <vt:lpstr> Risks to volunteer well-being  </vt:lpstr>
      <vt:lpstr> Risks to volunteer well-being  </vt:lpstr>
      <vt:lpstr> Risks to volunteer well-being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Tips for peer supporters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Developing support strategies </vt:lpstr>
      <vt:lpstr>What kind of support? </vt:lpstr>
      <vt:lpstr>Who will provide the support? </vt:lpstr>
      <vt:lpstr>Who will receive psychosocial support? </vt:lpstr>
      <vt:lpstr>  When will support be provided? </vt:lpstr>
      <vt:lpstr>  Monitoring and evaluation of volunteer support  </vt:lpstr>
      <vt:lpstr>  What to monitor and evaluate?  </vt:lpstr>
      <vt:lpstr>  Monitoring and evaluating  </vt:lpstr>
      <vt:lpstr>  Communicating the message  </vt:lpstr>
      <vt:lpstr>  Communicating the message  </vt:lpstr>
      <vt:lpstr>  Communicating the message  </vt:lpstr>
      <vt:lpstr>  Developing an action plan </vt:lpstr>
      <vt:lpstr>  Developing an action plan  </vt:lpstr>
      <vt:lpstr>  Developing an action plan  </vt:lpstr>
      <vt:lpstr> Wrap up and goodbye </vt:lpstr>
    </vt:vector>
  </TitlesOfParts>
  <Company>DRK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Caring for Volunteers: A Trainer’s manual</dc:title>
  <dc:creator>Anne Lomholt Lei Hansen</dc:creator>
  <cp:lastModifiedBy>Simone von Burgwald</cp:lastModifiedBy>
  <cp:revision>96</cp:revision>
  <dcterms:created xsi:type="dcterms:W3CDTF">2014-09-26T10:40:12Z</dcterms:created>
  <dcterms:modified xsi:type="dcterms:W3CDTF">2015-03-26T09:42:00Z</dcterms:modified>
</cp:coreProperties>
</file>