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59" r:id="rId4"/>
    <p:sldId id="260" r:id="rId5"/>
    <p:sldId id="353" r:id="rId6"/>
    <p:sldId id="354" r:id="rId7"/>
    <p:sldId id="355" r:id="rId8"/>
    <p:sldId id="356" r:id="rId9"/>
    <p:sldId id="261" r:id="rId10"/>
    <p:sldId id="359" r:id="rId11"/>
    <p:sldId id="360" r:id="rId12"/>
    <p:sldId id="361" r:id="rId13"/>
    <p:sldId id="362" r:id="rId14"/>
    <p:sldId id="363" r:id="rId15"/>
    <p:sldId id="364" r:id="rId16"/>
    <p:sldId id="365" r:id="rId17"/>
    <p:sldId id="367" r:id="rId18"/>
    <p:sldId id="379" r:id="rId19"/>
    <p:sldId id="368" r:id="rId20"/>
    <p:sldId id="369" r:id="rId21"/>
    <p:sldId id="380" r:id="rId22"/>
    <p:sldId id="370" r:id="rId23"/>
    <p:sldId id="381" r:id="rId24"/>
    <p:sldId id="382" r:id="rId25"/>
    <p:sldId id="383" r:id="rId26"/>
    <p:sldId id="371" r:id="rId27"/>
    <p:sldId id="384" r:id="rId28"/>
    <p:sldId id="385" r:id="rId29"/>
    <p:sldId id="386" r:id="rId30"/>
    <p:sldId id="372" r:id="rId31"/>
    <p:sldId id="387" r:id="rId32"/>
    <p:sldId id="388" r:id="rId33"/>
    <p:sldId id="373" r:id="rId34"/>
    <p:sldId id="374"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Lomholt Lei Hansen" initials="ALLH" lastIdx="3" clrIdx="0"/>
  <p:cmAuthor id="1" name="Wendy Ager" initials="" lastIdx="9" clrIdx="1"/>
  <p:cmAuthor id="2" name="Simone von Burgwald" initials="Sv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97215" autoAdjust="0"/>
  </p:normalViewPr>
  <p:slideViewPr>
    <p:cSldViewPr>
      <p:cViewPr>
        <p:scale>
          <a:sx n="82" d="100"/>
          <a:sy n="82" d="100"/>
        </p:scale>
        <p:origin x="-2370" y="-1038"/>
      </p:cViewPr>
      <p:guideLst>
        <p:guide orient="horz" pos="2160"/>
        <p:guide pos="2880"/>
      </p:guideLst>
    </p:cSldViewPr>
  </p:slideViewPr>
  <p:outlineViewPr>
    <p:cViewPr>
      <p:scale>
        <a:sx n="33" d="100"/>
        <a:sy n="33" d="100"/>
      </p:scale>
      <p:origin x="0" y="368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AA83C-AE6A-4206-87A0-87AD4587439A}" type="datetimeFigureOut">
              <a:rPr lang="da-DK" smtClean="0"/>
              <a:t>10-08-2016</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13A53-AF96-46FF-AF5A-3424DAE9648E}" type="slidenum">
              <a:rPr lang="da-DK" smtClean="0"/>
              <a:t>‹#›</a:t>
            </a:fld>
            <a:endParaRPr lang="da-DK"/>
          </a:p>
        </p:txBody>
      </p:sp>
    </p:spTree>
    <p:extLst>
      <p:ext uri="{BB962C8B-B14F-4D97-AF65-F5344CB8AC3E}">
        <p14:creationId xmlns:p14="http://schemas.microsoft.com/office/powerpoint/2010/main" val="361549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19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29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39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49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59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60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61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62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1"/>
            <a:fld id="{7F4D02EC-99C0-4B87-9708-0AEE8F4281DC}" type="slidenum">
              <a:rPr>
                <a:solidFill>
                  <a:prstClr val="black"/>
                </a:solidFill>
              </a:rPr>
              <a:pPr/>
              <a:t>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10-08-2016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398321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10-08-2016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423882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10-08-2016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15269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10-08-2016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308251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4A14-FDB6-42DE-809D-C8D9D7C0ADA7}" type="datetimeFigureOut">
              <a:rPr lang="da-DK" smtClean="0"/>
              <a:t>10-08-2016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73142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A04B4A14-FDB6-42DE-809D-C8D9D7C0ADA7}" type="datetimeFigureOut">
              <a:rPr lang="da-DK" smtClean="0"/>
              <a:t>10-08-2016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2746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A04B4A14-FDB6-42DE-809D-C8D9D7C0ADA7}" type="datetimeFigureOut">
              <a:rPr lang="da-DK" smtClean="0"/>
              <a:t>10-08-2016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190850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A04B4A14-FDB6-42DE-809D-C8D9D7C0ADA7}" type="datetimeFigureOut">
              <a:rPr lang="da-DK" smtClean="0"/>
              <a:t>10-08-2016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09209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4A14-FDB6-42DE-809D-C8D9D7C0ADA7}" type="datetimeFigureOut">
              <a:rPr lang="da-DK" smtClean="0"/>
              <a:t>10-08-2016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29376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4A14-FDB6-42DE-809D-C8D9D7C0ADA7}" type="datetimeFigureOut">
              <a:rPr lang="da-DK" smtClean="0"/>
              <a:t>10-08-2016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180819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4A14-FDB6-42DE-809D-C8D9D7C0ADA7}" type="datetimeFigureOut">
              <a:rPr lang="da-DK" smtClean="0"/>
              <a:t>10-08-2016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46196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4A14-FDB6-42DE-809D-C8D9D7C0ADA7}" type="datetimeFigureOut">
              <a:rPr lang="da-DK" smtClean="0"/>
              <a:t>10-08-2016</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42942-928F-4E3B-B6FA-A62023C35911}" type="slidenum">
              <a:rPr lang="da-DK" smtClean="0"/>
              <a:t>‹#›</a:t>
            </a:fld>
            <a:endParaRPr lang="da-DK"/>
          </a:p>
        </p:txBody>
      </p:sp>
    </p:spTree>
    <p:extLst>
      <p:ext uri="{BB962C8B-B14F-4D97-AF65-F5344CB8AC3E}">
        <p14:creationId xmlns:p14="http://schemas.microsoft.com/office/powerpoint/2010/main" val="102490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43091"/>
            <a:ext cx="8229600" cy="1143000"/>
          </a:xfrm>
        </p:spPr>
        <p:txBody>
          <a:bodyPr>
            <a:normAutofit fontScale="90000"/>
          </a:bodyPr>
          <a:lstStyle/>
          <a:p>
            <a:pPr algn="r" rtl="1"/>
            <a:r>
              <a:rPr lang="en-GB" sz="3600" b="1" dirty="0" smtClean="0"/>
              <a:t/>
            </a:r>
            <a:br>
              <a:rPr lang="en-GB" sz="3600" b="1" dirty="0" smtClean="0"/>
            </a:br>
            <a:r>
              <a:rPr lang="en-GB" sz="3600" b="1" dirty="0" smtClean="0"/>
              <a:t/>
            </a:r>
            <a:br>
              <a:rPr lang="en-GB" sz="3600" b="1" dirty="0" smtClean="0"/>
            </a:br>
            <a:r>
              <a:rPr lang="ar-LB" sz="3600" b="1" dirty="0" smtClean="0"/>
              <a:t>رعاية </a:t>
            </a:r>
            <a:r>
              <a:rPr sz="3600" b="1" dirty="0" err="1" smtClean="0"/>
              <a:t>المتطوعين</a:t>
            </a:r>
            <a:r>
              <a:rPr sz="3600" b="1" dirty="0"/>
              <a:t>: التدريب الأساسي</a:t>
            </a:r>
            <a:r>
              <a:rPr lang="da-DK" altLang="en-US" sz="3200" dirty="0"/>
              <a:t/>
            </a:r>
            <a:br>
              <a:rPr lang="da-DK" altLang="en-US" sz="3200" dirty="0"/>
            </a:br>
            <a:r>
              <a:rPr lang="da-DK" sz="3600" b="1" dirty="0"/>
              <a:t/>
            </a:r>
            <a:br>
              <a:rPr lang="da-DK" sz="3600" b="1" dirty="0"/>
            </a:br>
            <a:endParaRPr lang="da-DK" sz="3600" b="1" dirty="0"/>
          </a:p>
        </p:txBody>
      </p:sp>
      <p:sp>
        <p:nvSpPr>
          <p:cNvPr id="6147" name="Rectangle 3"/>
          <p:cNvSpPr>
            <a:spLocks noGrp="1" noChangeArrowheads="1"/>
          </p:cNvSpPr>
          <p:nvPr>
            <p:ph type="body" idx="1"/>
          </p:nvPr>
        </p:nvSpPr>
        <p:spPr>
          <a:xfrm>
            <a:off x="457200" y="1600200"/>
            <a:ext cx="3898776" cy="4525963"/>
          </a:xfrm>
        </p:spPr>
        <p:txBody>
          <a:bodyPr>
            <a:normAutofit/>
          </a:bodyPr>
          <a:lstStyle/>
          <a:p>
            <a:pPr marL="0" indent="0" algn="ctr">
              <a:buNone/>
            </a:pPr>
            <a:endParaRPr lang="da-DK" altLang="en-US" dirty="0" smtClean="0"/>
          </a:p>
          <a:p>
            <a:pPr marL="0" indent="0" algn="r" rtl="1">
              <a:buNone/>
            </a:pPr>
            <a:r>
              <a:rPr lang="ar-LB" sz="2400" dirty="0" smtClean="0"/>
              <a:t>(أ</a:t>
            </a:r>
            <a:r>
              <a:rPr sz="2400" dirty="0" err="1" smtClean="0"/>
              <a:t>سماء</a:t>
            </a:r>
            <a:r>
              <a:rPr sz="2400" dirty="0" smtClean="0"/>
              <a:t> </a:t>
            </a:r>
            <a:r>
              <a:rPr sz="2400" dirty="0" err="1" smtClean="0"/>
              <a:t>المحاضرين</a:t>
            </a:r>
            <a:r>
              <a:rPr lang="ar-LB" sz="2400" dirty="0" smtClean="0"/>
              <a:t>)</a:t>
            </a:r>
            <a:endParaRPr sz="2400" dirty="0"/>
          </a:p>
          <a:p>
            <a:pPr marL="0" indent="0" algn="r" rtl="1">
              <a:buNone/>
            </a:pPr>
            <a:r>
              <a:rPr lang="ar-LB" sz="2400" dirty="0" smtClean="0"/>
              <a:t>(ا</a:t>
            </a:r>
            <a:r>
              <a:rPr sz="2400" dirty="0" err="1" smtClean="0"/>
              <a:t>لتاريخ</a:t>
            </a:r>
            <a:endParaRPr lang="ar-LB" sz="2400" dirty="0" smtClean="0"/>
          </a:p>
          <a:p>
            <a:pPr marL="0" indent="0" algn="r" rtl="1">
              <a:buNone/>
            </a:pPr>
            <a:r>
              <a:rPr lang="ar-LB" sz="2400" dirty="0"/>
              <a:t>(</a:t>
            </a:r>
            <a:r>
              <a:rPr sz="2400" dirty="0" err="1" smtClean="0"/>
              <a:t>المكان</a:t>
            </a:r>
            <a:r>
              <a:rPr lang="ar-LB" sz="2400" dirty="0"/>
              <a:t>)</a:t>
            </a:r>
            <a:endParaRPr sz="2400" dirty="0" smtClean="0"/>
          </a:p>
          <a:p>
            <a:pPr marL="0" indent="0" algn="r">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96136" y="4221088"/>
            <a:ext cx="1584176" cy="646331"/>
          </a:xfrm>
          <a:prstGeom prst="rect">
            <a:avLst/>
          </a:prstGeom>
          <a:noFill/>
        </p:spPr>
        <p:txBody>
          <a:bodyPr wrap="square" rtlCol="0">
            <a:spAutoFit/>
          </a:bodyPr>
          <a:lstStyle/>
          <a:p>
            <a:pPr algn="r" rtl="1"/>
            <a:r>
              <a:rPr dirty="0">
                <a:solidFill>
                  <a:srgbClr val="FF0000"/>
                </a:solidFill>
              </a:rPr>
              <a:t>[أدخل صورة الصفحة الأمامية]</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0824" y="1713706"/>
            <a:ext cx="3303769" cy="4955654"/>
          </a:xfrm>
          <a:prstGeom prst="rect">
            <a:avLst/>
          </a:prstGeom>
        </p:spPr>
      </p:pic>
    </p:spTree>
    <p:extLst>
      <p:ext uri="{BB962C8B-B14F-4D97-AF65-F5344CB8AC3E}">
        <p14:creationId xmlns:p14="http://schemas.microsoft.com/office/powerpoint/2010/main" val="1323076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a:bodyPr>
          <a:lstStyle/>
          <a:p>
            <a:pPr algn="r" rtl="1"/>
            <a:r>
              <a:rPr lang="ar-SA" sz="2800" dirty="0"/>
              <a:t>المخاطر التي تواجه سلامة المتطوعين النفسية</a:t>
            </a:r>
            <a:endParaRPr lang="da-DK" sz="3600" b="1" dirty="0" smtClean="0"/>
          </a:p>
        </p:txBody>
      </p:sp>
      <p:sp>
        <p:nvSpPr>
          <p:cNvPr id="6147" name="Rectangle 3"/>
          <p:cNvSpPr>
            <a:spLocks noGrp="1" noChangeArrowheads="1"/>
          </p:cNvSpPr>
          <p:nvPr>
            <p:ph type="body" idx="1"/>
          </p:nvPr>
        </p:nvSpPr>
        <p:spPr/>
        <p:txBody>
          <a:bodyPr>
            <a:normAutofit/>
          </a:bodyPr>
          <a:lstStyle/>
          <a:p>
            <a:pPr marL="0" indent="0">
              <a:buNone/>
            </a:pPr>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988840"/>
            <a:ext cx="7416824" cy="1938992"/>
          </a:xfrm>
          <a:prstGeom prst="rect">
            <a:avLst/>
          </a:prstGeom>
        </p:spPr>
        <p:txBody>
          <a:bodyPr wrap="square">
            <a:spAutoFit/>
          </a:bodyPr>
          <a:lstStyle/>
          <a:p>
            <a:pPr algn="r" rtl="1"/>
            <a:r>
              <a:rPr sz="2400" i="1" dirty="0" err="1" smtClean="0"/>
              <a:t>امضِ</a:t>
            </a:r>
            <a:r>
              <a:rPr lang="en-US" sz="2400" i="1" dirty="0"/>
              <a:t> </a:t>
            </a:r>
            <a:r>
              <a:rPr lang="ar-LB" sz="2400" i="1" dirty="0" smtClean="0"/>
              <a:t>خمس</a:t>
            </a:r>
            <a:r>
              <a:rPr lang="en-US" sz="2400" i="1" dirty="0" smtClean="0"/>
              <a:t> </a:t>
            </a:r>
            <a:r>
              <a:rPr sz="2400" i="1" dirty="0" err="1" smtClean="0"/>
              <a:t>دقائق</a:t>
            </a:r>
            <a:r>
              <a:rPr sz="2400" i="1" dirty="0" smtClean="0"/>
              <a:t> </a:t>
            </a:r>
            <a:r>
              <a:rPr sz="2400" i="1" dirty="0"/>
              <a:t>بشكل منفرد للرد على السؤال التالي. دوّن جميع المخاطر التي تخطر ببالك:</a:t>
            </a:r>
          </a:p>
          <a:p>
            <a:endParaRPr lang="en-GB" sz="2400" i="1" dirty="0" smtClean="0"/>
          </a:p>
          <a:p>
            <a:pPr marL="342900" lvl="0" indent="-342900" algn="r" rtl="1">
              <a:buFont typeface="Arial"/>
              <a:buChar char="•"/>
            </a:pPr>
            <a:r>
              <a:rPr sz="2400" dirty="0"/>
              <a:t>ما هي المخاطر الأساسية التي تواجه </a:t>
            </a:r>
            <a:r>
              <a:rPr sz="2400" dirty="0" err="1"/>
              <a:t>سلامة</a:t>
            </a:r>
            <a:r>
              <a:rPr sz="2400" dirty="0"/>
              <a:t> </a:t>
            </a:r>
            <a:r>
              <a:rPr sz="2400" dirty="0" err="1" smtClean="0"/>
              <a:t>المتطوعين</a:t>
            </a:r>
            <a:r>
              <a:rPr lang="ar-LB" sz="2400" dirty="0" smtClean="0"/>
              <a:t> النفسية</a:t>
            </a:r>
            <a:r>
              <a:rPr sz="2400" dirty="0" smtClean="0"/>
              <a:t>؟</a:t>
            </a:r>
            <a:endParaRPr sz="2400" dirty="0"/>
          </a:p>
          <a:p>
            <a:pPr lvl="0"/>
            <a:endParaRPr lang="en-GB" sz="2400" dirty="0"/>
          </a:p>
        </p:txBody>
      </p:sp>
    </p:spTree>
    <p:extLst>
      <p:ext uri="{BB962C8B-B14F-4D97-AF65-F5344CB8AC3E}">
        <p14:creationId xmlns:p14="http://schemas.microsoft.com/office/powerpoint/2010/main" val="2227590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lgn="r" rtl="1"/>
            <a:r>
              <a:rPr lang="en-GB" sz="3600" b="1" dirty="0" smtClean="0"/>
              <a:t/>
            </a:r>
            <a:br>
              <a:rPr lang="en-GB" sz="3600" b="1" dirty="0" smtClean="0"/>
            </a:br>
            <a:r>
              <a:rPr lang="ar-AE" sz="3200" b="1" dirty="0">
                <a:ea typeface="Times New Roman"/>
                <a:cs typeface="Calibri"/>
              </a:rPr>
              <a:t>المخاطر التي تواجه سلامة المتطوعين النفسية</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832469"/>
            <a:ext cx="7920880" cy="2308324"/>
          </a:xfrm>
          <a:prstGeom prst="rect">
            <a:avLst/>
          </a:prstGeom>
        </p:spPr>
        <p:txBody>
          <a:bodyPr wrap="square">
            <a:spAutoFit/>
          </a:bodyPr>
          <a:lstStyle/>
          <a:p>
            <a:pPr algn="r" rtl="1"/>
            <a:r>
              <a:rPr sz="2400" b="1" dirty="0"/>
              <a:t>النطاق الشخصي</a:t>
            </a:r>
          </a:p>
          <a:p>
            <a:pPr marL="342900" lvl="0" indent="-342900" algn="r" rtl="1">
              <a:buFont typeface="Arial" panose="020B0604020202020204" pitchFamily="34" charset="0"/>
              <a:buChar char="•"/>
            </a:pPr>
            <a:r>
              <a:rPr sz="2400" dirty="0"/>
              <a:t>الشعور بالذنب عند وفاة شخص ما </a:t>
            </a:r>
            <a:r>
              <a:rPr sz="2400" dirty="0" err="1"/>
              <a:t>كانوا</a:t>
            </a:r>
            <a:r>
              <a:rPr sz="2400" dirty="0"/>
              <a:t> </a:t>
            </a:r>
            <a:r>
              <a:rPr lang="ar-LB" sz="2400" dirty="0" smtClean="0"/>
              <a:t>يساعدونه</a:t>
            </a:r>
            <a:endParaRPr sz="2400" dirty="0"/>
          </a:p>
          <a:p>
            <a:pPr marL="342900" lvl="0" indent="-342900" algn="r" rtl="1">
              <a:buFont typeface="Arial" panose="020B0604020202020204" pitchFamily="34" charset="0"/>
              <a:buChar char="•"/>
            </a:pPr>
            <a:r>
              <a:rPr sz="2400" dirty="0"/>
              <a:t>وجود توقعات مثالية / غير واقعية لما يمكن للمتطوع القيام به لمساعدة الآخرين</a:t>
            </a:r>
          </a:p>
          <a:p>
            <a:pPr marL="342900" lvl="0" indent="-342900" algn="r" rtl="1">
              <a:buFont typeface="Arial" panose="020B0604020202020204" pitchFamily="34" charset="0"/>
              <a:buChar char="•"/>
            </a:pPr>
            <a:r>
              <a:rPr sz="2400" dirty="0"/>
              <a:t>الشعور بوجوب حل </a:t>
            </a:r>
            <a:r>
              <a:rPr sz="2400" dirty="0" err="1"/>
              <a:t>جميع</a:t>
            </a:r>
            <a:r>
              <a:rPr sz="2400" dirty="0"/>
              <a:t> </a:t>
            </a:r>
            <a:r>
              <a:rPr lang="ar-LB" sz="2400" dirty="0" smtClean="0"/>
              <a:t>المشاكل </a:t>
            </a:r>
            <a:r>
              <a:rPr sz="2400" dirty="0" err="1" smtClean="0"/>
              <a:t>الخاصة</a:t>
            </a:r>
            <a:r>
              <a:rPr sz="2400" dirty="0" smtClean="0"/>
              <a:t> ب</a:t>
            </a:r>
            <a:r>
              <a:rPr lang="ar-LB" sz="2400" dirty="0" smtClean="0"/>
              <a:t>ال</a:t>
            </a:r>
            <a:r>
              <a:rPr sz="2400" dirty="0" err="1" smtClean="0"/>
              <a:t>شخص</a:t>
            </a:r>
            <a:r>
              <a:rPr sz="2400" dirty="0" smtClean="0"/>
              <a:t> </a:t>
            </a:r>
            <a:r>
              <a:rPr lang="ar-LB" sz="2400" dirty="0" smtClean="0"/>
              <a:t>الذي </a:t>
            </a:r>
            <a:r>
              <a:rPr sz="2400" dirty="0" err="1" smtClean="0"/>
              <a:t>يساعدونه</a:t>
            </a:r>
            <a:endParaRPr sz="2400" dirty="0"/>
          </a:p>
          <a:p>
            <a:pPr marL="342900" lvl="0" indent="-342900" algn="r" rtl="1">
              <a:buFont typeface="Arial" panose="020B0604020202020204" pitchFamily="34" charset="0"/>
              <a:buChar char="•"/>
            </a:pPr>
            <a:r>
              <a:rPr sz="2400" dirty="0"/>
              <a:t>الشعور بالذنب بشأن </a:t>
            </a:r>
            <a:r>
              <a:rPr sz="2400" dirty="0" err="1"/>
              <a:t>الانتباه</a:t>
            </a:r>
            <a:r>
              <a:rPr sz="2400" dirty="0"/>
              <a:t> </a:t>
            </a:r>
            <a:r>
              <a:rPr sz="2400" dirty="0" err="1" smtClean="0"/>
              <a:t>لاحتياجات</a:t>
            </a:r>
            <a:r>
              <a:rPr lang="ar-LB" sz="2400" dirty="0" smtClean="0"/>
              <a:t>هم</a:t>
            </a:r>
            <a:r>
              <a:rPr sz="2400" dirty="0" smtClean="0"/>
              <a:t> </a:t>
            </a:r>
            <a:r>
              <a:rPr sz="2400" dirty="0" err="1"/>
              <a:t>الخاصة</a:t>
            </a:r>
            <a:r>
              <a:rPr sz="2400" dirty="0"/>
              <a:t> </a:t>
            </a:r>
            <a:r>
              <a:rPr lang="ar-LB" sz="2400" dirty="0" smtClean="0"/>
              <a:t>ل</a:t>
            </a:r>
            <a:r>
              <a:rPr sz="2400" dirty="0" err="1" smtClean="0"/>
              <a:t>لراحة</a:t>
            </a:r>
            <a:r>
              <a:rPr sz="2400" dirty="0" smtClean="0"/>
              <a:t> </a:t>
            </a:r>
            <a:r>
              <a:rPr sz="2400" dirty="0"/>
              <a:t>أو الدعم</a:t>
            </a:r>
          </a:p>
          <a:p>
            <a:pPr marL="342900" lvl="0" indent="-342900" algn="r" rtl="1">
              <a:buFont typeface="Arial" panose="020B0604020202020204" pitchFamily="34" charset="0"/>
              <a:buChar char="•"/>
            </a:pPr>
            <a:r>
              <a:rPr sz="2400" dirty="0"/>
              <a:t>مواجهة المعضلات الأخلاقية والمعنوية.</a:t>
            </a:r>
          </a:p>
        </p:txBody>
      </p:sp>
    </p:spTree>
    <p:extLst>
      <p:ext uri="{BB962C8B-B14F-4D97-AF65-F5344CB8AC3E}">
        <p14:creationId xmlns:p14="http://schemas.microsoft.com/office/powerpoint/2010/main" val="13736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a:bodyPr>
          <a:lstStyle/>
          <a:p>
            <a:pPr lvl="0" algn="r" rtl="1"/>
            <a:r>
              <a:rPr lang="ar-AE" sz="3600" b="1" dirty="0"/>
              <a:t>المخاطر التي تواجه سلامة المتطوعين النفسية</a:t>
            </a: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1296" y="1844824"/>
            <a:ext cx="7416824" cy="1569660"/>
          </a:xfrm>
          <a:prstGeom prst="rect">
            <a:avLst/>
          </a:prstGeom>
        </p:spPr>
        <p:txBody>
          <a:bodyPr wrap="square">
            <a:spAutoFit/>
          </a:bodyPr>
          <a:lstStyle/>
          <a:p>
            <a:pPr algn="r" rtl="1"/>
            <a:r>
              <a:rPr sz="2400" b="1" dirty="0" err="1" smtClean="0"/>
              <a:t>النطاق</a:t>
            </a:r>
            <a:r>
              <a:rPr lang="ar-LB" sz="2400" b="1" dirty="0" smtClean="0"/>
              <a:t> الذي يخص العلاقات</a:t>
            </a:r>
            <a:r>
              <a:rPr sz="2400" b="1" dirty="0" smtClean="0"/>
              <a:t> </a:t>
            </a:r>
            <a:r>
              <a:rPr sz="2400" b="1" dirty="0"/>
              <a:t>بين الأشخاص</a:t>
            </a:r>
          </a:p>
          <a:p>
            <a:pPr marL="342900" lvl="0" indent="-342900" algn="r" rtl="1">
              <a:buFont typeface="Arial" panose="020B0604020202020204" pitchFamily="34" charset="0"/>
              <a:buChar char="•"/>
            </a:pPr>
            <a:r>
              <a:rPr sz="2400" dirty="0"/>
              <a:t>الشعور بانعدام الدعم </a:t>
            </a:r>
            <a:r>
              <a:rPr sz="2400" dirty="0" err="1"/>
              <a:t>من</a:t>
            </a:r>
            <a:r>
              <a:rPr sz="2400" dirty="0"/>
              <a:t> </a:t>
            </a:r>
            <a:r>
              <a:rPr sz="2400" dirty="0" err="1" smtClean="0"/>
              <a:t>زملا</a:t>
            </a:r>
            <a:r>
              <a:rPr lang="ar-LB" sz="2400" dirty="0" smtClean="0"/>
              <a:t>ئهم</a:t>
            </a:r>
            <a:r>
              <a:rPr sz="2400" dirty="0" smtClean="0"/>
              <a:t> </a:t>
            </a:r>
            <a:r>
              <a:rPr sz="2400" dirty="0" err="1"/>
              <a:t>أو</a:t>
            </a:r>
            <a:r>
              <a:rPr sz="2400" dirty="0"/>
              <a:t> </a:t>
            </a:r>
            <a:r>
              <a:rPr sz="2400" dirty="0" err="1" smtClean="0"/>
              <a:t>المشرفين</a:t>
            </a:r>
            <a:r>
              <a:rPr lang="ar-LB" sz="2400" dirty="0" smtClean="0"/>
              <a:t> عليهم</a:t>
            </a:r>
            <a:r>
              <a:rPr sz="2400" dirty="0" smtClean="0"/>
              <a:t> </a:t>
            </a:r>
            <a:endParaRPr sz="2400" dirty="0"/>
          </a:p>
          <a:p>
            <a:pPr marL="342900" lvl="0" indent="-342900" algn="r" rtl="1">
              <a:buFont typeface="Arial" panose="020B0604020202020204" pitchFamily="34" charset="0"/>
              <a:buChar char="•"/>
            </a:pPr>
            <a:r>
              <a:rPr sz="2400" dirty="0" err="1"/>
              <a:t>مواجهة</a:t>
            </a:r>
            <a:r>
              <a:rPr sz="2400" dirty="0"/>
              <a:t> </a:t>
            </a:r>
            <a:r>
              <a:rPr lang="ar-LB" sz="2400" dirty="0" smtClean="0"/>
              <a:t>ديناميكية </a:t>
            </a:r>
            <a:r>
              <a:rPr sz="2400" dirty="0" err="1" smtClean="0"/>
              <a:t>صعبة</a:t>
            </a:r>
            <a:r>
              <a:rPr sz="2400" dirty="0" smtClean="0"/>
              <a:t> </a:t>
            </a:r>
            <a:r>
              <a:rPr sz="2400" dirty="0" err="1"/>
              <a:t>ضمن</a:t>
            </a:r>
            <a:r>
              <a:rPr sz="2400" dirty="0"/>
              <a:t> </a:t>
            </a:r>
            <a:r>
              <a:rPr lang="ar-LB" sz="2400" dirty="0" smtClean="0"/>
              <a:t>ال</a:t>
            </a:r>
            <a:r>
              <a:rPr sz="2400" dirty="0" err="1" smtClean="0"/>
              <a:t>فريق</a:t>
            </a:r>
            <a:r>
              <a:rPr sz="2400" dirty="0" smtClean="0"/>
              <a:t> </a:t>
            </a:r>
            <a:endParaRPr sz="2400" dirty="0"/>
          </a:p>
          <a:p>
            <a:pPr marL="342900" lvl="0" indent="-342900" algn="r" rtl="1">
              <a:buFont typeface="Arial" panose="020B0604020202020204" pitchFamily="34" charset="0"/>
              <a:buChar char="•"/>
            </a:pPr>
            <a:r>
              <a:rPr sz="2400" dirty="0"/>
              <a:t>العمل مع </a:t>
            </a:r>
            <a:r>
              <a:rPr sz="2400" dirty="0" err="1"/>
              <a:t>أفراد</a:t>
            </a:r>
            <a:r>
              <a:rPr sz="2400" dirty="0"/>
              <a:t> </a:t>
            </a:r>
            <a:r>
              <a:rPr sz="2400" dirty="0" err="1" smtClean="0"/>
              <a:t>مرهقين</a:t>
            </a:r>
            <a:r>
              <a:rPr lang="ar-LB" sz="2400" dirty="0" smtClean="0"/>
              <a:t> ضمن الفريق.</a:t>
            </a:r>
            <a:endParaRPr sz="2400" dirty="0"/>
          </a:p>
        </p:txBody>
      </p:sp>
    </p:spTree>
    <p:extLst>
      <p:ext uri="{BB962C8B-B14F-4D97-AF65-F5344CB8AC3E}">
        <p14:creationId xmlns:p14="http://schemas.microsoft.com/office/powerpoint/2010/main" val="1498389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a:bodyPr>
          <a:lstStyle/>
          <a:p>
            <a:pPr lvl="0" algn="r" rtl="1"/>
            <a:r>
              <a:rPr lang="ar-AE" sz="3600" b="1" dirty="0"/>
              <a:t>المخاطر التي تواجه سلامة المتطوعين النفسية</a:t>
            </a:r>
            <a:endParaRPr lang="da-DK" sz="3600" b="1" dirty="0" smtClean="0"/>
          </a:p>
        </p:txBody>
      </p:sp>
      <p:sp>
        <p:nvSpPr>
          <p:cNvPr id="6147" name="Rectangle 3"/>
          <p:cNvSpPr>
            <a:spLocks noGrp="1" noChangeArrowheads="1"/>
          </p:cNvSpPr>
          <p:nvPr>
            <p:ph type="body" idx="1"/>
          </p:nvPr>
        </p:nvSpPr>
        <p:spPr>
          <a:xfrm>
            <a:off x="457200" y="1502264"/>
            <a:ext cx="8229600" cy="4525963"/>
          </a:xfrm>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700808"/>
            <a:ext cx="7416824" cy="3416320"/>
          </a:xfrm>
          <a:prstGeom prst="rect">
            <a:avLst/>
          </a:prstGeom>
        </p:spPr>
        <p:txBody>
          <a:bodyPr wrap="square">
            <a:spAutoFit/>
          </a:bodyPr>
          <a:lstStyle/>
          <a:p>
            <a:pPr algn="r" rtl="1"/>
            <a:r>
              <a:rPr sz="2400" b="1" dirty="0"/>
              <a:t>ظروف العمل</a:t>
            </a:r>
          </a:p>
          <a:p>
            <a:pPr marL="342900" lvl="0" indent="-342900" algn="r" rtl="1">
              <a:buFont typeface="Arial" panose="020B0604020202020204" pitchFamily="34" charset="0"/>
              <a:buChar char="•"/>
            </a:pPr>
            <a:r>
              <a:rPr sz="2400" dirty="0"/>
              <a:t>أداء مهام صعبة </a:t>
            </a:r>
            <a:r>
              <a:rPr sz="2400" dirty="0" err="1"/>
              <a:t>بدنيًا</a:t>
            </a:r>
            <a:r>
              <a:rPr sz="2400" dirty="0"/>
              <a:t> </a:t>
            </a:r>
            <a:r>
              <a:rPr sz="2400" dirty="0" err="1" smtClean="0"/>
              <a:t>وم</a:t>
            </a:r>
            <a:r>
              <a:rPr lang="ar-LB" sz="2400" dirty="0" smtClean="0"/>
              <a:t>ُ</a:t>
            </a:r>
            <a:r>
              <a:rPr sz="2400" dirty="0" err="1" smtClean="0"/>
              <a:t>رهقة</a:t>
            </a:r>
            <a:r>
              <a:rPr sz="2400" dirty="0" smtClean="0"/>
              <a:t> </a:t>
            </a:r>
            <a:r>
              <a:rPr sz="2400" dirty="0"/>
              <a:t>وخطرة في بعض الأحيان، أو توقع الآخرين </a:t>
            </a:r>
            <a:r>
              <a:rPr sz="2400" dirty="0" err="1"/>
              <a:t>منهم</a:t>
            </a:r>
            <a:r>
              <a:rPr sz="2400" dirty="0"/>
              <a:t> </a:t>
            </a:r>
            <a:r>
              <a:rPr lang="ar-LB" sz="2400" dirty="0" smtClean="0"/>
              <a:t>(</a:t>
            </a:r>
            <a:r>
              <a:rPr sz="2400" dirty="0" err="1" smtClean="0"/>
              <a:t>أو</a:t>
            </a:r>
            <a:r>
              <a:rPr sz="2400" dirty="0" smtClean="0"/>
              <a:t> </a:t>
            </a:r>
            <a:r>
              <a:rPr sz="2400" dirty="0"/>
              <a:t>التوقع </a:t>
            </a:r>
            <a:r>
              <a:rPr sz="2400" dirty="0" err="1"/>
              <a:t>من</a:t>
            </a:r>
            <a:r>
              <a:rPr sz="2400" dirty="0"/>
              <a:t> </a:t>
            </a:r>
            <a:r>
              <a:rPr sz="2400" dirty="0" err="1" smtClean="0"/>
              <a:t>أنفسهم</a:t>
            </a:r>
            <a:r>
              <a:rPr lang="ar-LB" sz="2400" dirty="0" smtClean="0"/>
              <a:t>) العمل</a:t>
            </a:r>
            <a:r>
              <a:rPr sz="2400" dirty="0" smtClean="0"/>
              <a:t> </a:t>
            </a:r>
            <a:r>
              <a:rPr sz="2400" dirty="0"/>
              <a:t>لساعات طويلة في ظروف صعبة</a:t>
            </a:r>
          </a:p>
          <a:p>
            <a:pPr marL="342900" lvl="0" indent="-342900" algn="r" rtl="1">
              <a:buFont typeface="Arial" panose="020B0604020202020204" pitchFamily="34" charset="0"/>
              <a:buChar char="•"/>
            </a:pPr>
            <a:r>
              <a:rPr sz="2400" dirty="0"/>
              <a:t>الانفصال بشكل متزايد عن </a:t>
            </a:r>
            <a:r>
              <a:rPr sz="2400" dirty="0" err="1"/>
              <a:t>عائلتهم</a:t>
            </a:r>
            <a:r>
              <a:rPr sz="2400" dirty="0"/>
              <a:t> </a:t>
            </a:r>
            <a:r>
              <a:rPr sz="2400" dirty="0" err="1" smtClean="0"/>
              <a:t>وحياتهم</a:t>
            </a:r>
            <a:r>
              <a:rPr sz="2400" dirty="0" smtClean="0"/>
              <a:t> </a:t>
            </a:r>
            <a:r>
              <a:rPr sz="2400" dirty="0" err="1" smtClean="0"/>
              <a:t>المنزلية</a:t>
            </a:r>
            <a:endParaRPr lang="ar-LB" sz="2400" dirty="0" smtClean="0"/>
          </a:p>
          <a:p>
            <a:pPr marL="342900" lvl="0" indent="-342900" algn="r" rtl="1">
              <a:buFont typeface="Arial" panose="020B0604020202020204" pitchFamily="34" charset="0"/>
              <a:buChar char="•"/>
            </a:pPr>
            <a:r>
              <a:rPr lang="ar-LB" sz="2400" dirty="0"/>
              <a:t>الشعور بعدم الكفاءة للقيام بالمهمة أو الإحساس بأنهم مرهقون جرّاء الإحتياجات الضخمة للأفراد الذين يحاولون مساعدتهم</a:t>
            </a:r>
          </a:p>
          <a:p>
            <a:pPr marL="342900" lvl="0" indent="-342900" algn="r" rtl="1">
              <a:buFont typeface="Arial" panose="020B0604020202020204" pitchFamily="34" charset="0"/>
              <a:buChar char="•"/>
            </a:pPr>
            <a:r>
              <a:rPr lang="ar-LB" sz="2400" dirty="0"/>
              <a:t>شهادة أحداث صادمة – أو سماع قصص الناجين عن حالات الصدمة والخسارة</a:t>
            </a:r>
            <a:endParaRPr sz="2400" dirty="0"/>
          </a:p>
        </p:txBody>
      </p:sp>
    </p:spTree>
    <p:extLst>
      <p:ext uri="{BB962C8B-B14F-4D97-AF65-F5344CB8AC3E}">
        <p14:creationId xmlns:p14="http://schemas.microsoft.com/office/powerpoint/2010/main" val="1178335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a:bodyPr>
          <a:lstStyle/>
          <a:p>
            <a:pPr lvl="0" algn="r" rtl="1"/>
            <a:r>
              <a:rPr lang="ar-AE" sz="3600" b="1" dirty="0"/>
              <a:t>المخاطر التي تواجه سلامة المتطوعين النفسية</a:t>
            </a: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772816"/>
            <a:ext cx="7416824" cy="4154984"/>
          </a:xfrm>
          <a:prstGeom prst="rect">
            <a:avLst/>
          </a:prstGeom>
        </p:spPr>
        <p:txBody>
          <a:bodyPr wrap="square">
            <a:spAutoFit/>
          </a:bodyPr>
          <a:lstStyle/>
          <a:p>
            <a:pPr algn="r" rtl="1"/>
            <a:r>
              <a:rPr sz="2400" b="1" dirty="0"/>
              <a:t>مشكلات تنظيمية</a:t>
            </a:r>
          </a:p>
          <a:p>
            <a:pPr marL="342900" lvl="0" indent="-342900" algn="r" rtl="1">
              <a:buFont typeface="Arial" panose="020B0604020202020204" pitchFamily="34" charset="0"/>
              <a:buChar char="•"/>
            </a:pPr>
            <a:r>
              <a:rPr sz="2400" dirty="0"/>
              <a:t>عدم الحصول على وصف وظيفي واضح أو قائم أو دور مبهم صمن الفريق </a:t>
            </a:r>
          </a:p>
          <a:p>
            <a:pPr marL="342900" lvl="0" indent="-342900" algn="r" rtl="1">
              <a:buFont typeface="Arial" panose="020B0604020202020204" pitchFamily="34" charset="0"/>
              <a:buChar char="•"/>
            </a:pPr>
            <a:r>
              <a:rPr sz="2400" dirty="0"/>
              <a:t>عدم الاستعداد لمواجهة إحباط وغضب المستفيدين الذين يشعرون بعدم تلبية احتياجاتهم</a:t>
            </a:r>
          </a:p>
          <a:p>
            <a:pPr marL="342900" lvl="0" indent="-342900" algn="r" rtl="1">
              <a:buFont typeface="Arial" panose="020B0604020202020204" pitchFamily="34" charset="0"/>
              <a:buChar char="•"/>
            </a:pPr>
            <a:r>
              <a:rPr sz="2400" dirty="0"/>
              <a:t>انعدام مشاركة المعلومات </a:t>
            </a:r>
          </a:p>
          <a:p>
            <a:pPr marL="342900" lvl="0" indent="-342900" algn="r" rtl="1">
              <a:buFont typeface="Arial" panose="020B0604020202020204" pitchFamily="34" charset="0"/>
              <a:buChar char="•"/>
            </a:pPr>
            <a:r>
              <a:rPr sz="2400" dirty="0"/>
              <a:t>ضعف التحضير أو الاطلاع على المهمة </a:t>
            </a:r>
          </a:p>
          <a:p>
            <a:pPr marL="342900" lvl="0" indent="-342900" algn="r" rtl="1">
              <a:buFont typeface="Arial" panose="020B0604020202020204" pitchFamily="34" charset="0"/>
              <a:buChar char="•"/>
            </a:pPr>
            <a:r>
              <a:rPr sz="2400" dirty="0"/>
              <a:t>انعدام الحدود بين العمل والراحة </a:t>
            </a:r>
          </a:p>
          <a:p>
            <a:pPr marL="342900" lvl="0" indent="-342900" algn="r" rtl="1">
              <a:buFont typeface="Arial" panose="020B0604020202020204" pitchFamily="34" charset="0"/>
              <a:buChar char="•"/>
            </a:pPr>
            <a:r>
              <a:rPr sz="2400" dirty="0"/>
              <a:t>وجود أجواء في مكان العمل يحيطها عدم تقدير سلامة المتطوعين، فلا يتم الاعتراف بجهودهم أو تقويمها.</a:t>
            </a:r>
          </a:p>
        </p:txBody>
      </p:sp>
    </p:spTree>
    <p:extLst>
      <p:ext uri="{BB962C8B-B14F-4D97-AF65-F5344CB8AC3E}">
        <p14:creationId xmlns:p14="http://schemas.microsoft.com/office/powerpoint/2010/main" val="1587337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4637"/>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73233" y="768714"/>
            <a:ext cx="2199641" cy="584775"/>
          </a:xfrm>
          <a:prstGeom prst="rect">
            <a:avLst/>
          </a:prstGeom>
        </p:spPr>
        <p:txBody>
          <a:bodyPr wrap="none">
            <a:spAutoFit/>
          </a:bodyPr>
          <a:lstStyle/>
          <a:p>
            <a:pPr algn="r" rtl="1"/>
            <a:r>
              <a:rPr sz="3200" b="1" dirty="0" err="1" smtClean="0"/>
              <a:t>الضغط</a:t>
            </a:r>
            <a:r>
              <a:rPr sz="3200" b="1" dirty="0" smtClean="0"/>
              <a:t> </a:t>
            </a:r>
            <a:r>
              <a:rPr sz="3200" b="1" dirty="0" err="1" smtClean="0"/>
              <a:t>النفسي</a:t>
            </a:r>
            <a:r>
              <a:rPr sz="3200" b="1" dirty="0" smtClean="0"/>
              <a:t> </a:t>
            </a:r>
            <a:endParaRPr sz="3200" b="1" dirty="0"/>
          </a:p>
        </p:txBody>
      </p:sp>
      <p:sp>
        <p:nvSpPr>
          <p:cNvPr id="4" name="Rectangle 3"/>
          <p:cNvSpPr/>
          <p:nvPr/>
        </p:nvSpPr>
        <p:spPr>
          <a:xfrm>
            <a:off x="763815" y="1988840"/>
            <a:ext cx="7128792" cy="830997"/>
          </a:xfrm>
          <a:prstGeom prst="rect">
            <a:avLst/>
          </a:prstGeom>
        </p:spPr>
        <p:txBody>
          <a:bodyPr wrap="square">
            <a:spAutoFit/>
          </a:bodyPr>
          <a:lstStyle/>
          <a:p>
            <a:pPr algn="r" rtl="1"/>
            <a:r>
              <a:rPr lang="ar-LB" sz="2400" i="1" dirty="0"/>
              <a:t>الضغط النفسي هو رد فعل طبيعي للتحدي البدني أو العاطفي ويحدث عندما تزيد المتطلبات عن الموارد المتاحة للتأقلم.</a:t>
            </a:r>
          </a:p>
        </p:txBody>
      </p:sp>
      <p:sp>
        <p:nvSpPr>
          <p:cNvPr id="10" name="TextBox 9"/>
          <p:cNvSpPr txBox="1"/>
          <p:nvPr/>
        </p:nvSpPr>
        <p:spPr>
          <a:xfrm>
            <a:off x="4156581" y="4077072"/>
            <a:ext cx="1584176" cy="369332"/>
          </a:xfrm>
          <a:prstGeom prst="rect">
            <a:avLst/>
          </a:prstGeom>
          <a:noFill/>
        </p:spPr>
        <p:txBody>
          <a:bodyPr wrap="square" rtlCol="0">
            <a:spAutoFit/>
          </a:bodyPr>
          <a:lstStyle/>
          <a:p>
            <a:pPr algn="r" rtl="1"/>
            <a:r>
              <a:rPr dirty="0">
                <a:solidFill>
                  <a:srgbClr val="FF0000"/>
                </a:solidFill>
              </a:rPr>
              <a:t>[أدخل الصورة]</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293" y="3356992"/>
            <a:ext cx="4821834" cy="3216622"/>
          </a:xfrm>
          <a:prstGeom prst="rect">
            <a:avLst/>
          </a:prstGeom>
        </p:spPr>
      </p:pic>
    </p:spTree>
    <p:extLst>
      <p:ext uri="{BB962C8B-B14F-4D97-AF65-F5344CB8AC3E}">
        <p14:creationId xmlns:p14="http://schemas.microsoft.com/office/powerpoint/2010/main" val="3378326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105181" y="577840"/>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1844824"/>
            <a:ext cx="7848872" cy="3416320"/>
          </a:xfrm>
          <a:prstGeom prst="rect">
            <a:avLst/>
          </a:prstGeom>
        </p:spPr>
        <p:txBody>
          <a:bodyPr wrap="square">
            <a:spAutoFit/>
          </a:bodyPr>
          <a:lstStyle/>
          <a:p>
            <a:pPr marL="342900" lvl="0" indent="-342900" algn="r" rtl="1">
              <a:buFont typeface="Arial" panose="020B0604020202020204" pitchFamily="34" charset="0"/>
              <a:buChar char="•"/>
            </a:pPr>
            <a:r>
              <a:rPr lang="ar-LB" sz="2400" b="1" dirty="0"/>
              <a:t>الضغط اليومي: </a:t>
            </a:r>
            <a:r>
              <a:rPr lang="ar-LB" sz="2400" dirty="0"/>
              <a:t>يمثّل ذلك التحديات التي تواجهنا في الحياة وتبقينا منتبهين وحذرين، والتي بدونها تصبح الحياة مملة ولا تستحق العيش في النهاية بالنسبة للكثيرين</a:t>
            </a:r>
            <a:r>
              <a:rPr lang="ar-LB" sz="2400" dirty="0" smtClean="0"/>
              <a:t>.</a:t>
            </a:r>
          </a:p>
          <a:p>
            <a:pPr marL="342900" lvl="0" indent="-342900" algn="r" rtl="1">
              <a:buFont typeface="Arial" panose="020B0604020202020204" pitchFamily="34" charset="0"/>
              <a:buChar char="•"/>
            </a:pPr>
            <a:endParaRPr lang="ar-LB" sz="2400" dirty="0"/>
          </a:p>
          <a:p>
            <a:pPr marL="342900" lvl="0" indent="-342900" algn="r" rtl="1">
              <a:buFont typeface="Arial" panose="020B0604020202020204" pitchFamily="34" charset="0"/>
              <a:buChar char="•"/>
            </a:pPr>
            <a:r>
              <a:rPr lang="ar-LB" sz="2400" b="1" dirty="0"/>
              <a:t>الضغط النفسي التراكمي: </a:t>
            </a:r>
            <a:r>
              <a:rPr lang="ar-LB" sz="2400" dirty="0"/>
              <a:t>يحدث ذلك عندما تتواصل مصادر الضغط مع مرور الوقت وتتداخل مع الأنماط الاعتيادية للعمل والحياة اليومية</a:t>
            </a:r>
            <a:r>
              <a:rPr lang="ar-LB" sz="2400" dirty="0" smtClean="0"/>
              <a:t>.</a:t>
            </a:r>
          </a:p>
          <a:p>
            <a:pPr marL="342900" lvl="0" indent="-342900" algn="r" rtl="1">
              <a:buFont typeface="Arial" panose="020B0604020202020204" pitchFamily="34" charset="0"/>
              <a:buChar char="•"/>
            </a:pPr>
            <a:endParaRPr lang="ar-LB" sz="2400" dirty="0"/>
          </a:p>
          <a:p>
            <a:pPr marL="342900" lvl="0" indent="-342900" algn="r" rtl="1">
              <a:buFont typeface="Arial" panose="020B0604020202020204" pitchFamily="34" charset="0"/>
              <a:buChar char="•"/>
            </a:pPr>
            <a:r>
              <a:rPr lang="ar-LB" sz="2400" b="1" dirty="0"/>
              <a:t>الضغط النفسي الحرج: </a:t>
            </a:r>
            <a:r>
              <a:rPr lang="ar-LB" sz="2400" dirty="0"/>
              <a:t>يمثّل ذلك الحالات التي لا يستطيع فيها الأفراد تلبية المطالب الواجبة عليهم في حين يعانون بدنيًا ونفسيًا. </a:t>
            </a:r>
            <a:endParaRPr sz="2400" dirty="0"/>
          </a:p>
        </p:txBody>
      </p:sp>
      <p:sp>
        <p:nvSpPr>
          <p:cNvPr id="3" name="Rectangle 2"/>
          <p:cNvSpPr/>
          <p:nvPr/>
        </p:nvSpPr>
        <p:spPr>
          <a:xfrm>
            <a:off x="2563741" y="776446"/>
            <a:ext cx="2196500" cy="1077218"/>
          </a:xfrm>
          <a:prstGeom prst="rect">
            <a:avLst/>
          </a:prstGeom>
        </p:spPr>
        <p:txBody>
          <a:bodyPr wrap="none">
            <a:spAutoFit/>
          </a:bodyPr>
          <a:lstStyle/>
          <a:p>
            <a:pPr algn="r" rtl="1"/>
            <a:r>
              <a:rPr lang="ar-LB" sz="3200" b="1" dirty="0"/>
              <a:t>الضغط النفسي </a:t>
            </a:r>
          </a:p>
          <a:p>
            <a:pPr algn="r" rtl="1"/>
            <a:endParaRPr sz="3200" b="1" dirty="0"/>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0639" y="645821"/>
            <a:ext cx="2504212" cy="584775"/>
          </a:xfrm>
          <a:prstGeom prst="rect">
            <a:avLst/>
          </a:prstGeom>
        </p:spPr>
        <p:txBody>
          <a:bodyPr wrap="none">
            <a:spAutoFit/>
          </a:bodyPr>
          <a:lstStyle/>
          <a:p>
            <a:pPr algn="r" rtl="1"/>
            <a:r>
              <a:rPr lang="ar-LB" sz="3200" b="1" dirty="0"/>
              <a:t>الإحتراق الوظيفي</a:t>
            </a:r>
            <a:endParaRPr b="1" dirty="0"/>
          </a:p>
        </p:txBody>
      </p:sp>
      <p:sp>
        <p:nvSpPr>
          <p:cNvPr id="3" name="Rectangle 2"/>
          <p:cNvSpPr/>
          <p:nvPr/>
        </p:nvSpPr>
        <p:spPr>
          <a:xfrm>
            <a:off x="719572" y="1916832"/>
            <a:ext cx="7704856" cy="1569660"/>
          </a:xfrm>
          <a:prstGeom prst="rect">
            <a:avLst/>
          </a:prstGeom>
        </p:spPr>
        <p:txBody>
          <a:bodyPr wrap="square">
            <a:spAutoFit/>
          </a:bodyPr>
          <a:lstStyle/>
          <a:p>
            <a:pPr algn="r" rtl="1"/>
            <a:r>
              <a:rPr lang="ar-LB" sz="2400" dirty="0"/>
              <a:t>الإحتراق الوظيفي هو حالة عاطفية تنجم عن الضغط النفسي الطويل الأمد، يتخللها الإصابة بالاستنزاف العاطفي المزمن، وانعدام الطاقة، وفقدان الحماس والحافز على العمل، وتضاؤل الكفاءة في العمل، وتراجع الشعور بالإنجاز الشخصي والتشاؤم والسخرية.</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0575" y="645821"/>
            <a:ext cx="2504276" cy="861774"/>
          </a:xfrm>
          <a:prstGeom prst="rect">
            <a:avLst/>
          </a:prstGeom>
        </p:spPr>
        <p:txBody>
          <a:bodyPr wrap="none">
            <a:spAutoFit/>
          </a:bodyPr>
          <a:lstStyle/>
          <a:p>
            <a:pPr algn="r" rtl="1"/>
            <a:r>
              <a:rPr lang="ar-LB" sz="3200" b="1" dirty="0"/>
              <a:t>الإحتراق الوظيفي</a:t>
            </a:r>
          </a:p>
          <a:p>
            <a:pPr algn="r" rtl="1"/>
            <a:endParaRPr b="1" dirty="0"/>
          </a:p>
        </p:txBody>
      </p:sp>
      <p:sp>
        <p:nvSpPr>
          <p:cNvPr id="3" name="Rectangle 2"/>
          <p:cNvSpPr/>
          <p:nvPr/>
        </p:nvSpPr>
        <p:spPr>
          <a:xfrm>
            <a:off x="719572" y="1916831"/>
            <a:ext cx="7704856" cy="3046988"/>
          </a:xfrm>
          <a:prstGeom prst="rect">
            <a:avLst/>
          </a:prstGeom>
        </p:spPr>
        <p:txBody>
          <a:bodyPr wrap="square">
            <a:spAutoFit/>
          </a:bodyPr>
          <a:lstStyle/>
          <a:p>
            <a:pPr algn="r" rtl="1"/>
            <a:r>
              <a:rPr lang="ar-LB" sz="2400" b="1" dirty="0"/>
              <a:t>يتسم الإحتراق الوظيفي بما يلي: </a:t>
            </a:r>
          </a:p>
          <a:p>
            <a:pPr marL="342900" indent="-342900" algn="r" rtl="1">
              <a:buFont typeface="Arial" pitchFamily="34" charset="0"/>
              <a:buChar char="•"/>
            </a:pPr>
            <a:r>
              <a:rPr lang="ar-LB" sz="2400" dirty="0"/>
              <a:t>أعراض بدنية، مثل الصداع أو صعوبات النوم</a:t>
            </a:r>
          </a:p>
          <a:p>
            <a:pPr marL="342900" indent="-342900" algn="r" rtl="1">
              <a:buFont typeface="Arial" pitchFamily="34" charset="0"/>
              <a:buChar char="•"/>
            </a:pPr>
            <a:r>
              <a:rPr lang="ar-LB" sz="2400" dirty="0"/>
              <a:t>تغيرات سلوكية، مثل المخاطرة أو تعاطي المخدرات أو الإفراط بتعاطي الكحول </a:t>
            </a:r>
          </a:p>
          <a:p>
            <a:pPr marL="342900" indent="-342900" algn="r" rtl="1">
              <a:buFont typeface="Arial" pitchFamily="34" charset="0"/>
              <a:buChar char="•"/>
            </a:pPr>
            <a:r>
              <a:rPr lang="ar-LB" sz="2400" dirty="0"/>
              <a:t>مشاكل في العلاقات، مثل نوبات الغضب أو الانعزال عن الزملاء</a:t>
            </a:r>
          </a:p>
          <a:p>
            <a:pPr marL="342900" indent="-342900" algn="r" rtl="1">
              <a:buFont typeface="Arial" pitchFamily="34" charset="0"/>
              <a:buChar char="•"/>
            </a:pPr>
            <a:r>
              <a:rPr lang="ar-LB" sz="2400" dirty="0"/>
              <a:t>تراجع الكفاءة في العمل أو مواجهة صعوبة في التركيز</a:t>
            </a:r>
          </a:p>
          <a:p>
            <a:pPr marL="342900" indent="-342900" algn="r" rtl="1">
              <a:buFont typeface="Arial" pitchFamily="34" charset="0"/>
              <a:buChar char="•"/>
            </a:pPr>
            <a:r>
              <a:rPr lang="ar-LB" sz="2400" dirty="0"/>
              <a:t>ظهور السلوك السلبي تجاه العمل أو المنظمة، أو تجاه المتضررين أنفسهم</a:t>
            </a:r>
          </a:p>
          <a:p>
            <a:pPr marL="342900" indent="-342900" algn="r" rtl="1">
              <a:buFont typeface="Arial" pitchFamily="34" charset="0"/>
              <a:buChar char="•"/>
            </a:pPr>
            <a:r>
              <a:rPr lang="ar-LB" sz="2400" dirty="0"/>
              <a:t>الاضطراب العاطفي، مثل الشعور الدائم بالحزن والسخرية والتشاؤم</a:t>
            </a:r>
          </a:p>
        </p:txBody>
      </p:sp>
    </p:spTree>
    <p:extLst>
      <p:ext uri="{BB962C8B-B14F-4D97-AF65-F5344CB8AC3E}">
        <p14:creationId xmlns:p14="http://schemas.microsoft.com/office/powerpoint/2010/main" val="2691461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3147" y="692696"/>
            <a:ext cx="4497706" cy="584775"/>
          </a:xfrm>
          <a:prstGeom prst="rect">
            <a:avLst/>
          </a:prstGeom>
        </p:spPr>
        <p:txBody>
          <a:bodyPr wrap="none">
            <a:spAutoFit/>
          </a:bodyPr>
          <a:lstStyle/>
          <a:p>
            <a:pPr algn="r" rtl="1"/>
            <a:r>
              <a:rPr sz="3200" b="1" dirty="0"/>
              <a:t>فهم المرونة </a:t>
            </a:r>
          </a:p>
        </p:txBody>
      </p:sp>
      <p:sp>
        <p:nvSpPr>
          <p:cNvPr id="3" name="Rectangle 2"/>
          <p:cNvSpPr/>
          <p:nvPr/>
        </p:nvSpPr>
        <p:spPr>
          <a:xfrm>
            <a:off x="755576" y="1916832"/>
            <a:ext cx="7875538" cy="1938992"/>
          </a:xfrm>
          <a:prstGeom prst="rect">
            <a:avLst/>
          </a:prstGeom>
        </p:spPr>
        <p:txBody>
          <a:bodyPr wrap="square">
            <a:spAutoFit/>
          </a:bodyPr>
          <a:lstStyle/>
          <a:p>
            <a:pPr algn="r" rtl="1"/>
            <a:r>
              <a:rPr lang="ar-LB" sz="2400" dirty="0"/>
              <a:t>المرونة هي القدرة على التفاعل أو التأقلم بإيجابية مع أي حدث أو تجربة تتسم بالصعوبة والتحدي. </a:t>
            </a:r>
            <a:endParaRPr lang="ar-LB" sz="2400" dirty="0" smtClean="0"/>
          </a:p>
          <a:p>
            <a:pPr algn="r" rtl="1"/>
            <a:endParaRPr lang="ar-LB" sz="2400" dirty="0"/>
          </a:p>
          <a:p>
            <a:pPr algn="r" rtl="1"/>
            <a:r>
              <a:rPr lang="ar-LB" sz="2400" dirty="0" smtClean="0"/>
              <a:t>غالبًا </a:t>
            </a:r>
            <a:r>
              <a:rPr lang="ar-LB" sz="2400" dirty="0"/>
              <a:t>ما يتم وصفها بأنها القدرة على "إستعادة توازن جديد" بعد حدوث أمر عسير، أو اجتياز التجارب الصعبة بطريقة إيجابية.</a:t>
            </a:r>
            <a:endParaRPr sz="2400" dirty="0"/>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411163"/>
            <a:ext cx="8229600" cy="1143000"/>
          </a:xfrm>
        </p:spPr>
        <p:txBody>
          <a:bodyPr/>
          <a:lstStyle/>
          <a:p>
            <a:pPr algn="r" rtl="1"/>
            <a:r>
              <a:rPr lang="ar-LB" sz="3200" b="1" dirty="0" smtClean="0"/>
              <a:t>ترحيب</a:t>
            </a:r>
            <a:endParaRPr sz="3200" b="1" dirty="0"/>
          </a:p>
        </p:txBody>
      </p:sp>
      <p:sp>
        <p:nvSpPr>
          <p:cNvPr id="6147" name="Rectangle 3"/>
          <p:cNvSpPr>
            <a:spLocks noGrp="1" noChangeArrowheads="1"/>
          </p:cNvSpPr>
          <p:nvPr>
            <p:ph type="body" idx="1"/>
          </p:nvPr>
        </p:nvSpPr>
        <p:spPr>
          <a:xfrm>
            <a:off x="457200" y="1700808"/>
            <a:ext cx="7669858" cy="4525963"/>
          </a:xfrm>
        </p:spPr>
        <p:txBody>
          <a:bodyPr>
            <a:normAutofit/>
          </a:bodyPr>
          <a:lstStyle/>
          <a:p>
            <a:pPr marL="0" lvl="0" indent="0">
              <a:buNone/>
            </a:pPr>
            <a:endParaRPr lang="en-GB" sz="2400" dirty="0" smtClean="0"/>
          </a:p>
          <a:p>
            <a:pPr marL="0" lvl="0" indent="0" algn="r" rtl="1">
              <a:buNone/>
            </a:pPr>
            <a:r>
              <a:rPr sz="2400" dirty="0" err="1"/>
              <a:t>تتضمن</a:t>
            </a:r>
            <a:r>
              <a:rPr sz="2400" dirty="0"/>
              <a:t> </a:t>
            </a:r>
            <a:r>
              <a:rPr sz="2400" dirty="0" err="1" smtClean="0"/>
              <a:t>الأنشطة</a:t>
            </a:r>
            <a:r>
              <a:rPr sz="2400" dirty="0" smtClean="0"/>
              <a:t> </a:t>
            </a:r>
            <a:r>
              <a:rPr sz="2400" dirty="0" err="1" smtClean="0"/>
              <a:t>الافتتاحية</a:t>
            </a:r>
            <a:r>
              <a:rPr sz="2400" dirty="0" smtClean="0"/>
              <a:t> </a:t>
            </a:r>
            <a:r>
              <a:rPr sz="2400" dirty="0" err="1" smtClean="0"/>
              <a:t>ما</a:t>
            </a:r>
            <a:r>
              <a:rPr sz="2400" dirty="0" smtClean="0"/>
              <a:t> </a:t>
            </a:r>
            <a:r>
              <a:rPr sz="2400" dirty="0"/>
              <a:t>يلي:</a:t>
            </a:r>
          </a:p>
          <a:p>
            <a:pPr lvl="0" algn="r" rtl="1"/>
            <a:r>
              <a:rPr sz="2400" dirty="0" err="1"/>
              <a:t>نشاط</a:t>
            </a:r>
            <a:r>
              <a:rPr sz="2400" dirty="0"/>
              <a:t> </a:t>
            </a:r>
            <a:r>
              <a:rPr lang="ar-LB" sz="2400" dirty="0" smtClean="0"/>
              <a:t>كسر الجليد</a:t>
            </a:r>
            <a:endParaRPr sz="2400" dirty="0"/>
          </a:p>
          <a:p>
            <a:pPr lvl="0" algn="r" rtl="1"/>
            <a:r>
              <a:rPr sz="2400" dirty="0"/>
              <a:t>مقدمة للبرنامج التدريبي</a:t>
            </a:r>
          </a:p>
          <a:p>
            <a:pPr lvl="0" algn="r" rtl="1"/>
            <a:r>
              <a:rPr sz="2400" dirty="0"/>
              <a:t>تمرين للاتفاق على القواعد الأساسية للتدريب.</a:t>
            </a:r>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42748" y="777081"/>
            <a:ext cx="2063385" cy="584775"/>
          </a:xfrm>
          <a:prstGeom prst="rect">
            <a:avLst/>
          </a:prstGeom>
        </p:spPr>
        <p:txBody>
          <a:bodyPr wrap="none">
            <a:spAutoFit/>
          </a:bodyPr>
          <a:lstStyle/>
          <a:p>
            <a:pPr algn="r" rtl="1"/>
            <a:r>
              <a:rPr sz="3200" b="1" dirty="0" err="1" smtClean="0"/>
              <a:t>عوامل</a:t>
            </a:r>
            <a:r>
              <a:rPr sz="3200" b="1" dirty="0" smtClean="0"/>
              <a:t> </a:t>
            </a:r>
            <a:r>
              <a:rPr lang="ar-LB" sz="3200" b="1" dirty="0" smtClean="0"/>
              <a:t>الحماية</a:t>
            </a:r>
            <a:endParaRPr sz="3200" b="1" dirty="0"/>
          </a:p>
        </p:txBody>
      </p:sp>
      <p:sp>
        <p:nvSpPr>
          <p:cNvPr id="3" name="Rectangle 2"/>
          <p:cNvSpPr/>
          <p:nvPr/>
        </p:nvSpPr>
        <p:spPr>
          <a:xfrm>
            <a:off x="782242" y="2060848"/>
            <a:ext cx="6840760" cy="830997"/>
          </a:xfrm>
          <a:prstGeom prst="rect">
            <a:avLst/>
          </a:prstGeom>
        </p:spPr>
        <p:txBody>
          <a:bodyPr wrap="square">
            <a:spAutoFit/>
          </a:bodyPr>
          <a:lstStyle/>
          <a:p>
            <a:pPr algn="r" rtl="1"/>
            <a:r>
              <a:rPr sz="2400" dirty="0" err="1" smtClean="0"/>
              <a:t>عوامل</a:t>
            </a:r>
            <a:r>
              <a:rPr sz="2400" dirty="0" smtClean="0"/>
              <a:t> </a:t>
            </a:r>
            <a:r>
              <a:rPr lang="ar-LB" sz="2400" dirty="0" smtClean="0"/>
              <a:t>الحماية </a:t>
            </a:r>
            <a:r>
              <a:rPr sz="2400" dirty="0" err="1" smtClean="0"/>
              <a:t>هي</a:t>
            </a:r>
            <a:r>
              <a:rPr sz="2400" dirty="0" smtClean="0"/>
              <a:t> </a:t>
            </a:r>
            <a:r>
              <a:rPr sz="2400" dirty="0" err="1"/>
              <a:t>العوامل</a:t>
            </a:r>
            <a:r>
              <a:rPr sz="2400" dirty="0"/>
              <a:t> </a:t>
            </a:r>
            <a:r>
              <a:rPr sz="2400" dirty="0" err="1" smtClean="0"/>
              <a:t>الاجتماعية</a:t>
            </a:r>
            <a:r>
              <a:rPr sz="2400" dirty="0" smtClean="0"/>
              <a:t> </a:t>
            </a:r>
            <a:r>
              <a:rPr sz="2400" dirty="0"/>
              <a:t>والنفسية والبيولوجية التي تعزز من مرونة المرء. </a:t>
            </a:r>
          </a:p>
        </p:txBody>
      </p:sp>
      <p:sp>
        <p:nvSpPr>
          <p:cNvPr id="8" name="TextBox 7"/>
          <p:cNvSpPr txBox="1"/>
          <p:nvPr/>
        </p:nvSpPr>
        <p:spPr>
          <a:xfrm>
            <a:off x="4156581" y="4077072"/>
            <a:ext cx="1584176" cy="369332"/>
          </a:xfrm>
          <a:prstGeom prst="rect">
            <a:avLst/>
          </a:prstGeom>
          <a:noFill/>
        </p:spPr>
        <p:txBody>
          <a:bodyPr wrap="square" rtlCol="0">
            <a:spAutoFit/>
          </a:bodyPr>
          <a:lstStyle/>
          <a:p>
            <a:pPr algn="r" rtl="1"/>
            <a:r>
              <a:rPr dirty="0">
                <a:solidFill>
                  <a:srgbClr val="FF0000"/>
                </a:solidFill>
              </a:rPr>
              <a:t>[أدخل الصورة]</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8860" y="3345457"/>
            <a:ext cx="4806280" cy="3203027"/>
          </a:xfrm>
          <a:prstGeom prst="rect">
            <a:avLst/>
          </a:prstGeom>
        </p:spPr>
      </p:pic>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42748" y="777081"/>
            <a:ext cx="2063385" cy="584775"/>
          </a:xfrm>
          <a:prstGeom prst="rect">
            <a:avLst/>
          </a:prstGeom>
        </p:spPr>
        <p:txBody>
          <a:bodyPr wrap="none">
            <a:spAutoFit/>
          </a:bodyPr>
          <a:lstStyle/>
          <a:p>
            <a:pPr algn="r" rtl="1"/>
            <a:r>
              <a:rPr sz="3200" b="1" dirty="0" err="1" smtClean="0"/>
              <a:t>عوامل</a:t>
            </a:r>
            <a:r>
              <a:rPr sz="3200" b="1" dirty="0" smtClean="0"/>
              <a:t> </a:t>
            </a:r>
            <a:r>
              <a:rPr lang="ar-LB" sz="3200" b="1" dirty="0" smtClean="0"/>
              <a:t>الحماية</a:t>
            </a:r>
            <a:endParaRPr sz="3200" b="1" dirty="0"/>
          </a:p>
        </p:txBody>
      </p:sp>
      <p:sp>
        <p:nvSpPr>
          <p:cNvPr id="3" name="Rectangle 2"/>
          <p:cNvSpPr/>
          <p:nvPr/>
        </p:nvSpPr>
        <p:spPr>
          <a:xfrm>
            <a:off x="592884" y="1988840"/>
            <a:ext cx="7534174" cy="2308324"/>
          </a:xfrm>
          <a:prstGeom prst="rect">
            <a:avLst/>
          </a:prstGeom>
        </p:spPr>
        <p:txBody>
          <a:bodyPr wrap="square">
            <a:spAutoFit/>
          </a:bodyPr>
          <a:lstStyle/>
          <a:p>
            <a:pPr algn="r" rtl="1"/>
            <a:r>
              <a:rPr sz="2400" i="1" dirty="0" err="1"/>
              <a:t>اقرأ</a:t>
            </a:r>
            <a:r>
              <a:rPr sz="2400" i="1" dirty="0"/>
              <a:t> </a:t>
            </a:r>
            <a:r>
              <a:rPr lang="ar-LB" sz="2400" i="1" dirty="0" smtClean="0"/>
              <a:t>دراسة </a:t>
            </a:r>
            <a:r>
              <a:rPr lang="ar-LB" sz="2400" i="1" dirty="0"/>
              <a:t>الحالة " </a:t>
            </a:r>
            <a:r>
              <a:rPr sz="2400" i="1" dirty="0" err="1" smtClean="0"/>
              <a:t>التطوع</a:t>
            </a:r>
            <a:r>
              <a:rPr sz="2400" i="1" dirty="0" smtClean="0"/>
              <a:t> </a:t>
            </a:r>
            <a:r>
              <a:rPr sz="2400" i="1" dirty="0"/>
              <a:t>في النرويج </a:t>
            </a:r>
            <a:r>
              <a:rPr sz="2400" i="1" dirty="0" err="1"/>
              <a:t>بعد</a:t>
            </a:r>
            <a:r>
              <a:rPr sz="2400" i="1" dirty="0"/>
              <a:t> </a:t>
            </a:r>
            <a:r>
              <a:rPr sz="2400" i="1" dirty="0" smtClean="0"/>
              <a:t>يوليو2011 </a:t>
            </a:r>
            <a:r>
              <a:rPr lang="ar-LB" sz="2400" i="1" dirty="0" smtClean="0"/>
              <a:t>" </a:t>
            </a:r>
            <a:r>
              <a:rPr sz="2400" i="1" dirty="0" err="1" smtClean="0"/>
              <a:t>وناقش</a:t>
            </a:r>
            <a:r>
              <a:rPr sz="2400" i="1" dirty="0" smtClean="0"/>
              <a:t> </a:t>
            </a:r>
            <a:r>
              <a:rPr sz="2400" i="1" dirty="0"/>
              <a:t>ما يلي ضمن مجموعات:</a:t>
            </a:r>
          </a:p>
          <a:p>
            <a:endParaRPr lang="en-GB" sz="2400" i="1" dirty="0" smtClean="0"/>
          </a:p>
          <a:p>
            <a:pPr marL="342900" lvl="0" indent="-342900" algn="r" rtl="1">
              <a:buFont typeface="Arial" panose="020B0604020202020204" pitchFamily="34" charset="0"/>
              <a:buChar char="•"/>
            </a:pPr>
            <a:r>
              <a:rPr sz="2400" dirty="0"/>
              <a:t>ما هي العوامل </a:t>
            </a:r>
            <a:r>
              <a:rPr sz="2400" dirty="0" err="1"/>
              <a:t>التي</a:t>
            </a:r>
            <a:r>
              <a:rPr sz="2400" dirty="0"/>
              <a:t> </a:t>
            </a:r>
            <a:r>
              <a:rPr lang="ar-LB" sz="2400" dirty="0" smtClean="0"/>
              <a:t>قد تكون </a:t>
            </a:r>
            <a:r>
              <a:rPr sz="2400" dirty="0" err="1" smtClean="0"/>
              <a:t>حمت</a:t>
            </a:r>
            <a:r>
              <a:rPr sz="2400" dirty="0" smtClean="0"/>
              <a:t> </a:t>
            </a:r>
            <a:r>
              <a:rPr sz="2400" dirty="0"/>
              <a:t>المتطوعين </a:t>
            </a:r>
            <a:r>
              <a:rPr sz="2400" dirty="0" err="1"/>
              <a:t>من</a:t>
            </a:r>
            <a:r>
              <a:rPr sz="2400" dirty="0"/>
              <a:t> </a:t>
            </a:r>
            <a:r>
              <a:rPr lang="ar-LB" sz="2400" dirty="0" smtClean="0"/>
              <a:t>الضغط النفسي</a:t>
            </a:r>
            <a:r>
              <a:rPr sz="2400" dirty="0" smtClean="0"/>
              <a:t>؟</a:t>
            </a:r>
            <a:endParaRPr sz="2400" dirty="0"/>
          </a:p>
          <a:p>
            <a:pPr marL="342900" lvl="0" indent="-342900" algn="r" rtl="1">
              <a:buFont typeface="Arial" panose="020B0604020202020204" pitchFamily="34" charset="0"/>
              <a:buChar char="•"/>
            </a:pPr>
            <a:r>
              <a:rPr sz="2400" dirty="0"/>
              <a:t>ما </a:t>
            </a:r>
            <a:r>
              <a:rPr sz="2400" dirty="0" err="1"/>
              <a:t>هي</a:t>
            </a:r>
            <a:r>
              <a:rPr sz="2400" dirty="0"/>
              <a:t> </a:t>
            </a:r>
            <a:r>
              <a:rPr sz="2400" dirty="0" err="1" smtClean="0"/>
              <a:t>عوامل</a:t>
            </a:r>
            <a:r>
              <a:rPr sz="2400" dirty="0" smtClean="0"/>
              <a:t> </a:t>
            </a:r>
            <a:r>
              <a:rPr lang="ar-LB" sz="2400" dirty="0" smtClean="0"/>
              <a:t>الحماية </a:t>
            </a:r>
            <a:r>
              <a:rPr sz="2400" dirty="0" err="1" smtClean="0"/>
              <a:t>الأخرى</a:t>
            </a:r>
            <a:r>
              <a:rPr sz="2400" dirty="0" smtClean="0"/>
              <a:t> </a:t>
            </a:r>
            <a:r>
              <a:rPr sz="2400" dirty="0"/>
              <a:t>التي يمكنها </a:t>
            </a:r>
            <a:r>
              <a:rPr sz="2400" dirty="0" err="1"/>
              <a:t>أيضًا</a:t>
            </a:r>
            <a:r>
              <a:rPr sz="2400" dirty="0"/>
              <a:t> </a:t>
            </a:r>
            <a:r>
              <a:rPr lang="ar-LB" sz="2400" dirty="0" smtClean="0"/>
              <a:t>أن تعزز </a:t>
            </a:r>
            <a:r>
              <a:rPr sz="2400" dirty="0" err="1" smtClean="0"/>
              <a:t>مرونة</a:t>
            </a:r>
            <a:r>
              <a:rPr sz="2400" dirty="0" smtClean="0"/>
              <a:t> </a:t>
            </a:r>
            <a:r>
              <a:rPr sz="2400" dirty="0" err="1" smtClean="0"/>
              <a:t>المتطوعين</a:t>
            </a:r>
            <a:r>
              <a:rPr sz="2400" dirty="0"/>
              <a:t>؟</a:t>
            </a:r>
          </a:p>
        </p:txBody>
      </p:sp>
    </p:spTree>
    <p:extLst>
      <p:ext uri="{BB962C8B-B14F-4D97-AF65-F5344CB8AC3E}">
        <p14:creationId xmlns:p14="http://schemas.microsoft.com/office/powerpoint/2010/main" val="2713568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71800" y="777080"/>
            <a:ext cx="2934201" cy="584775"/>
          </a:xfrm>
          <a:prstGeom prst="rect">
            <a:avLst/>
          </a:prstGeom>
        </p:spPr>
        <p:txBody>
          <a:bodyPr wrap="none">
            <a:spAutoFit/>
          </a:bodyPr>
          <a:lstStyle/>
          <a:p>
            <a:pPr algn="r" rtl="1"/>
            <a:r>
              <a:rPr sz="3200" b="1" dirty="0"/>
              <a:t>المسؤوليات </a:t>
            </a:r>
          </a:p>
        </p:txBody>
      </p:sp>
      <p:sp>
        <p:nvSpPr>
          <p:cNvPr id="3" name="Rectangle 2"/>
          <p:cNvSpPr/>
          <p:nvPr/>
        </p:nvSpPr>
        <p:spPr>
          <a:xfrm>
            <a:off x="899592" y="2204864"/>
            <a:ext cx="6993058" cy="830997"/>
          </a:xfrm>
          <a:prstGeom prst="rect">
            <a:avLst/>
          </a:prstGeom>
        </p:spPr>
        <p:txBody>
          <a:bodyPr wrap="square">
            <a:spAutoFit/>
          </a:bodyPr>
          <a:lstStyle/>
          <a:p>
            <a:endParaRPr lang="en-GB" sz="2400" dirty="0" smtClean="0"/>
          </a:p>
          <a:p>
            <a:pPr algn="r" rtl="1"/>
            <a:r>
              <a:rPr sz="2400" dirty="0"/>
              <a:t>من المسؤول عن </a:t>
            </a:r>
            <a:r>
              <a:rPr sz="2400" dirty="0" err="1"/>
              <a:t>سلامة</a:t>
            </a:r>
            <a:r>
              <a:rPr sz="2400" dirty="0"/>
              <a:t> </a:t>
            </a:r>
            <a:r>
              <a:rPr sz="2400" dirty="0" err="1" smtClean="0"/>
              <a:t>المتطوعين</a:t>
            </a:r>
            <a:r>
              <a:rPr lang="ar-LB" sz="2400" dirty="0" smtClean="0"/>
              <a:t> النفسية</a:t>
            </a:r>
            <a:r>
              <a:rPr sz="2400" dirty="0" smtClean="0"/>
              <a:t>؟</a:t>
            </a:r>
            <a:endParaRPr sz="2400" dirty="0"/>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3848" y="777079"/>
            <a:ext cx="1753365" cy="584775"/>
          </a:xfrm>
          <a:prstGeom prst="rect">
            <a:avLst/>
          </a:prstGeom>
        </p:spPr>
        <p:txBody>
          <a:bodyPr wrap="none">
            <a:spAutoFit/>
          </a:bodyPr>
          <a:lstStyle/>
          <a:p>
            <a:pPr algn="r" rtl="1"/>
            <a:r>
              <a:rPr sz="3200" b="1" dirty="0"/>
              <a:t>الرعاية الذاتية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717" y="1772816"/>
            <a:ext cx="7165802" cy="4777201"/>
          </a:xfrm>
          <a:prstGeom prst="rect">
            <a:avLst/>
          </a:prstGeom>
        </p:spPr>
      </p:pic>
    </p:spTree>
    <p:extLst>
      <p:ext uri="{BB962C8B-B14F-4D97-AF65-F5344CB8AC3E}">
        <p14:creationId xmlns:p14="http://schemas.microsoft.com/office/powerpoint/2010/main" val="1560821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47844" y="692696"/>
            <a:ext cx="3714478" cy="584775"/>
          </a:xfrm>
          <a:prstGeom prst="rect">
            <a:avLst/>
          </a:prstGeom>
        </p:spPr>
        <p:txBody>
          <a:bodyPr wrap="none">
            <a:spAutoFit/>
          </a:bodyPr>
          <a:lstStyle/>
          <a:p>
            <a:pPr algn="r" rtl="1"/>
            <a:r>
              <a:rPr lang="ar-LB" sz="3200" b="1" dirty="0"/>
              <a:t>موارد إدارة الضغط النفسي</a:t>
            </a:r>
            <a:endParaRPr sz="3200" b="1" dirty="0"/>
          </a:p>
        </p:txBody>
      </p:sp>
      <p:sp>
        <p:nvSpPr>
          <p:cNvPr id="3" name="Rectangle 2"/>
          <p:cNvSpPr/>
          <p:nvPr/>
        </p:nvSpPr>
        <p:spPr>
          <a:xfrm>
            <a:off x="683568" y="2058434"/>
            <a:ext cx="3835421" cy="2677656"/>
          </a:xfrm>
          <a:prstGeom prst="rect">
            <a:avLst/>
          </a:prstGeom>
        </p:spPr>
        <p:txBody>
          <a:bodyPr wrap="square">
            <a:spAutoFit/>
          </a:bodyPr>
          <a:lstStyle/>
          <a:p>
            <a:pPr marL="342900" lvl="0" indent="-342900" algn="r" rtl="1">
              <a:buFont typeface="Arial" panose="020B0604020202020204" pitchFamily="34" charset="0"/>
              <a:buChar char="•"/>
            </a:pPr>
            <a:r>
              <a:rPr sz="2400" dirty="0"/>
              <a:t>ماذا تفعل للحفاظ على صحتك بشكل يومي؟</a:t>
            </a:r>
          </a:p>
          <a:p>
            <a:pPr lvl="0"/>
            <a:endParaRPr lang="da-DK" sz="2400" dirty="0"/>
          </a:p>
          <a:p>
            <a:pPr marL="342900" lvl="0" indent="-342900" algn="r" rtl="1">
              <a:buFont typeface="Arial" panose="020B0604020202020204" pitchFamily="34" charset="0"/>
              <a:buChar char="•"/>
            </a:pPr>
            <a:r>
              <a:rPr sz="2400" dirty="0"/>
              <a:t>ما هي الموارد التي تستدعيها، لا سيما في الأوقات الصعبة؟</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2312" b="-11999"/>
          <a:stretch/>
        </p:blipFill>
        <p:spPr>
          <a:xfrm>
            <a:off x="4783157" y="1916832"/>
            <a:ext cx="3605267" cy="5391168"/>
          </a:xfrm>
          <a:prstGeom prst="rect">
            <a:avLst/>
          </a:prstGeom>
        </p:spPr>
      </p:pic>
    </p:spTree>
    <p:extLst>
      <p:ext uri="{BB962C8B-B14F-4D97-AF65-F5344CB8AC3E}">
        <p14:creationId xmlns:p14="http://schemas.microsoft.com/office/powerpoint/2010/main" val="25615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88831" y="777081"/>
            <a:ext cx="5480988" cy="584775"/>
          </a:xfrm>
          <a:prstGeom prst="rect">
            <a:avLst/>
          </a:prstGeom>
        </p:spPr>
        <p:txBody>
          <a:bodyPr wrap="none">
            <a:spAutoFit/>
          </a:bodyPr>
          <a:lstStyle/>
          <a:p>
            <a:pPr algn="r" rtl="1"/>
            <a:r>
              <a:rPr lang="ar-LB" sz="3200" b="1" dirty="0"/>
              <a:t>نصائح الرعاية الذاتية </a:t>
            </a:r>
            <a:r>
              <a:rPr lang="ar-LB" sz="3200" b="1" dirty="0" smtClean="0"/>
              <a:t>للمتطوعين </a:t>
            </a:r>
            <a:r>
              <a:rPr lang="en-US" sz="3200" b="1" dirty="0" smtClean="0"/>
              <a:t>  </a:t>
            </a:r>
            <a:r>
              <a:rPr sz="3200" b="1" dirty="0" smtClean="0"/>
              <a:t>(1)</a:t>
            </a:r>
            <a:r>
              <a:rPr lang="ar-LB" sz="3200" b="1" dirty="0" smtClean="0"/>
              <a:t> </a:t>
            </a:r>
            <a:endParaRPr sz="3200" b="1" dirty="0"/>
          </a:p>
        </p:txBody>
      </p:sp>
      <p:sp>
        <p:nvSpPr>
          <p:cNvPr id="3" name="Rectangle 2"/>
          <p:cNvSpPr/>
          <p:nvPr/>
        </p:nvSpPr>
        <p:spPr>
          <a:xfrm>
            <a:off x="566218" y="1700808"/>
            <a:ext cx="7560840" cy="3046988"/>
          </a:xfrm>
          <a:prstGeom prst="rect">
            <a:avLst/>
          </a:prstGeom>
        </p:spPr>
        <p:txBody>
          <a:bodyPr wrap="square">
            <a:spAutoFit/>
          </a:bodyPr>
          <a:lstStyle/>
          <a:p>
            <a:pPr marL="342900" lvl="0" indent="-342900" algn="r" rtl="1">
              <a:buFont typeface="Arial" panose="020B0604020202020204" pitchFamily="34" charset="0"/>
              <a:buChar char="•"/>
            </a:pPr>
            <a:r>
              <a:rPr lang="ar-LB" sz="2400" dirty="0"/>
              <a:t>إذا شعرت بالإرهاق من الوضع أو مهامك، حاول التركيز لفترة من الوقت على المهام البسيطة والروتينية. أطلع الأقران والمشرفين على شعورك وكن صبورًا مع نفسك. </a:t>
            </a:r>
          </a:p>
          <a:p>
            <a:pPr marL="342900" lvl="0" indent="-342900" algn="r" rtl="1">
              <a:buFont typeface="Arial" panose="020B0604020202020204" pitchFamily="34" charset="0"/>
              <a:buChar char="•"/>
            </a:pPr>
            <a:r>
              <a:rPr lang="ar-LB" sz="2400" dirty="0"/>
              <a:t>إذا واجهت حدثًا صعبًا، قد يساعدك التحدث مع شخص ما بشأن أفكارك ومشاعرك في مواجهة أي تجارب صعبة والتأقلم معها. </a:t>
            </a:r>
          </a:p>
          <a:p>
            <a:pPr marL="342900" lvl="0" indent="-342900" algn="r" rtl="1">
              <a:buFont typeface="Arial" panose="020B0604020202020204" pitchFamily="34" charset="0"/>
              <a:buChar char="•"/>
            </a:pPr>
            <a:r>
              <a:rPr lang="ar-LB" sz="2400" dirty="0"/>
              <a:t>بعض ردود الفعل طبيعية ولا يمكن تجنّبها عند العمل في ظروف صعبة. </a:t>
            </a:r>
          </a:p>
          <a:p>
            <a:pPr marL="342900" lvl="0" indent="-342900" algn="r" rtl="1">
              <a:buFont typeface="Arial" panose="020B0604020202020204" pitchFamily="34" charset="0"/>
              <a:buChar char="•"/>
            </a:pPr>
            <a:r>
              <a:rPr lang="ar-LB" sz="2400" dirty="0"/>
              <a:t>احصل على ما يكفي من الراحة والنوم. </a:t>
            </a:r>
          </a:p>
          <a:p>
            <a:pPr marL="342900" lvl="0" indent="-342900" algn="r" rtl="1">
              <a:buFont typeface="Arial" panose="020B0604020202020204" pitchFamily="34" charset="0"/>
              <a:buChar char="•"/>
            </a:pPr>
            <a:r>
              <a:rPr lang="ar-LB" sz="2400" dirty="0"/>
              <a:t>قلّل من شرب الكحول والتدخين. </a:t>
            </a:r>
          </a:p>
        </p:txBody>
      </p:sp>
    </p:spTree>
    <p:extLst>
      <p:ext uri="{BB962C8B-B14F-4D97-AF65-F5344CB8AC3E}">
        <p14:creationId xmlns:p14="http://schemas.microsoft.com/office/powerpoint/2010/main" val="256157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1844824"/>
            <a:ext cx="7704856" cy="4062651"/>
          </a:xfrm>
          <a:prstGeom prst="rect">
            <a:avLst/>
          </a:prstGeom>
        </p:spPr>
        <p:txBody>
          <a:bodyPr wrap="square">
            <a:spAutoFit/>
          </a:bodyPr>
          <a:lstStyle/>
          <a:p>
            <a:pPr marL="342900" lvl="0" indent="-342900" algn="r" rtl="1">
              <a:buFont typeface="Arial" panose="020B0604020202020204" pitchFamily="34" charset="0"/>
              <a:buChar char="•"/>
            </a:pPr>
            <a:r>
              <a:rPr lang="ar-LB" sz="2400" dirty="0"/>
              <a:t>إذا كنت تعاني من صعوبات في النوم أو تشعر بالقلق، تجنّب تناول الكافيين لا سيما قبل النوم. </a:t>
            </a:r>
          </a:p>
          <a:p>
            <a:pPr marL="342900" lvl="0" indent="-342900" algn="r" rtl="1">
              <a:buFont typeface="Arial" panose="020B0604020202020204" pitchFamily="34" charset="0"/>
              <a:buChar char="•"/>
            </a:pPr>
            <a:r>
              <a:rPr lang="ar-LB" sz="2400" dirty="0"/>
              <a:t>مارس الرياضة لتنظيم أو التخفيف من حدّة التوتر. </a:t>
            </a:r>
          </a:p>
          <a:p>
            <a:pPr marL="342900" lvl="0" indent="-342900" algn="r" rtl="1">
              <a:buFont typeface="Arial" panose="020B0604020202020204" pitchFamily="34" charset="0"/>
              <a:buChar char="•"/>
            </a:pPr>
            <a:r>
              <a:rPr lang="ar-LB" sz="2400" dirty="0"/>
              <a:t>قم بأكل الأطعمة الصحيّة وحافظ على مواعيد منتظمة للوجبات. </a:t>
            </a:r>
          </a:p>
          <a:p>
            <a:pPr marL="342900" lvl="0" indent="-342900" algn="r" rtl="1">
              <a:buFont typeface="Arial" panose="020B0604020202020204" pitchFamily="34" charset="0"/>
              <a:buChar char="•"/>
            </a:pPr>
            <a:r>
              <a:rPr lang="ar-LB" sz="2400" dirty="0"/>
              <a:t>ابق على التواصل مع أحبائك. </a:t>
            </a:r>
          </a:p>
          <a:p>
            <a:pPr marL="342900" lvl="0" indent="-342900" algn="r" rtl="1">
              <a:buFont typeface="Arial" panose="020B0604020202020204" pitchFamily="34" charset="0"/>
              <a:buChar char="•"/>
            </a:pPr>
            <a:r>
              <a:rPr lang="ar-LB" sz="2400" dirty="0"/>
              <a:t>تحدّث عن تجاربك ومشاعرك (حتى تلك التجارب والمشاعر التي تبدو مخيفة أو غريبة) مع زملائك أو شخص موثوق به. </a:t>
            </a:r>
          </a:p>
          <a:p>
            <a:pPr marL="342900" lvl="0" indent="-342900" algn="r" rtl="1">
              <a:buFont typeface="Arial" panose="020B0604020202020204" pitchFamily="34" charset="0"/>
              <a:buChar char="•"/>
            </a:pPr>
            <a:r>
              <a:rPr lang="ar-LB" sz="2400" dirty="0"/>
              <a:t>لا تخجل أو تخف من طلب المساعدة إذا كنت تشعر بالضغط النفسي أو الحزن أو عدم القدرة على القيام بمهامك. قد يشعر الكثير من الأشخاص الآخرين بنفس المشاعر.</a:t>
            </a:r>
          </a:p>
          <a:p>
            <a:pPr marL="342900" lvl="0" indent="-342900">
              <a:buFont typeface="Arial" panose="020B0604020202020204" pitchFamily="34" charset="0"/>
              <a:buChar char="•"/>
            </a:pPr>
            <a:endParaRPr lang="da-DK" dirty="0"/>
          </a:p>
        </p:txBody>
      </p:sp>
      <p:sp>
        <p:nvSpPr>
          <p:cNvPr id="3" name="Rectangle 2"/>
          <p:cNvSpPr/>
          <p:nvPr/>
        </p:nvSpPr>
        <p:spPr>
          <a:xfrm>
            <a:off x="2807277" y="765757"/>
            <a:ext cx="5160387" cy="584775"/>
          </a:xfrm>
          <a:prstGeom prst="rect">
            <a:avLst/>
          </a:prstGeom>
        </p:spPr>
        <p:txBody>
          <a:bodyPr wrap="none">
            <a:spAutoFit/>
          </a:bodyPr>
          <a:lstStyle/>
          <a:p>
            <a:pPr algn="r" rtl="1"/>
            <a:r>
              <a:rPr lang="ar-LB" sz="3200" b="1" dirty="0"/>
              <a:t>نصائح الرعاية الذاتية للمتطوعين</a:t>
            </a:r>
            <a:r>
              <a:rPr sz="3200" b="1" dirty="0" smtClean="0"/>
              <a:t>(2</a:t>
            </a:r>
            <a:r>
              <a:rPr sz="3200" b="1" dirty="0"/>
              <a:t>) </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1844824"/>
            <a:ext cx="7704856" cy="2585323"/>
          </a:xfrm>
          <a:prstGeom prst="rect">
            <a:avLst/>
          </a:prstGeom>
        </p:spPr>
        <p:txBody>
          <a:bodyPr wrap="square">
            <a:spAutoFit/>
          </a:bodyPr>
          <a:lstStyle/>
          <a:p>
            <a:pPr marL="342900" lvl="0" indent="-342900" algn="r" rtl="1">
              <a:buFont typeface="Arial" panose="020B0604020202020204" pitchFamily="34" charset="0"/>
              <a:buChar char="•"/>
            </a:pPr>
            <a:r>
              <a:rPr lang="ar-LB" sz="2400" dirty="0"/>
              <a:t>استمع إلى ما يقوله الآخرون حول كيفية تأثير الحدث عليهم وتأقلمهم مع الوضع. قد يشاركون أفكارًا مفيدة. </a:t>
            </a:r>
          </a:p>
          <a:p>
            <a:pPr marL="342900" lvl="0" indent="-342900" algn="r" rtl="1">
              <a:buFont typeface="Arial" panose="020B0604020202020204" pitchFamily="34" charset="0"/>
              <a:buChar char="•"/>
            </a:pPr>
            <a:r>
              <a:rPr lang="ar-LB" sz="2400" dirty="0"/>
              <a:t>عبّر عن مشاعرك عبر الأنشطة الإبداعية، مثل الرسم أو التصوير أو الكتابة أو عزف الموسيقى. </a:t>
            </a:r>
          </a:p>
          <a:p>
            <a:pPr marL="342900" lvl="0" indent="-342900" algn="r" rtl="1">
              <a:buFont typeface="Arial" panose="020B0604020202020204" pitchFamily="34" charset="0"/>
              <a:buChar char="•"/>
            </a:pPr>
            <a:r>
              <a:rPr lang="ar-LB" sz="2400" dirty="0"/>
              <a:t>العب ألعابًا أو مارس الرياضة وخصّص وقتًا للمرح. </a:t>
            </a:r>
          </a:p>
          <a:p>
            <a:pPr marL="342900" lvl="0" indent="-342900" algn="r" rtl="1">
              <a:buFont typeface="Arial" panose="020B0604020202020204" pitchFamily="34" charset="0"/>
              <a:buChar char="•"/>
            </a:pPr>
            <a:r>
              <a:rPr lang="ar-LB" sz="2400" dirty="0"/>
              <a:t>حاول الاسترخاء من خلال القيام بما تستمتع به، مثل التأمل أو اليوغا. </a:t>
            </a:r>
          </a:p>
          <a:p>
            <a:pPr marL="342900" lvl="0" indent="-342900">
              <a:buFont typeface="Arial" panose="020B0604020202020204" pitchFamily="34" charset="0"/>
              <a:buChar char="•"/>
            </a:pPr>
            <a:endParaRPr lang="da-DK" dirty="0"/>
          </a:p>
        </p:txBody>
      </p:sp>
      <p:sp>
        <p:nvSpPr>
          <p:cNvPr id="3" name="Rectangle 2"/>
          <p:cNvSpPr/>
          <p:nvPr/>
        </p:nvSpPr>
        <p:spPr>
          <a:xfrm>
            <a:off x="2807277" y="765757"/>
            <a:ext cx="5160387" cy="584775"/>
          </a:xfrm>
          <a:prstGeom prst="rect">
            <a:avLst/>
          </a:prstGeom>
        </p:spPr>
        <p:txBody>
          <a:bodyPr wrap="none">
            <a:spAutoFit/>
          </a:bodyPr>
          <a:lstStyle/>
          <a:p>
            <a:pPr algn="r" rtl="1"/>
            <a:r>
              <a:rPr lang="ar-LB" sz="3200" b="1" dirty="0"/>
              <a:t>نصائح الرعاية الذاتية للمتطوعين</a:t>
            </a:r>
            <a:r>
              <a:rPr sz="3200" b="1" dirty="0" smtClean="0"/>
              <a:t>(3</a:t>
            </a:r>
            <a:r>
              <a:rPr sz="3200" b="1" dirty="0"/>
              <a:t>) </a:t>
            </a:r>
          </a:p>
        </p:txBody>
      </p:sp>
    </p:spTree>
    <p:extLst>
      <p:ext uri="{BB962C8B-B14F-4D97-AF65-F5344CB8AC3E}">
        <p14:creationId xmlns:p14="http://schemas.microsoft.com/office/powerpoint/2010/main" val="3429586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31840" y="765756"/>
            <a:ext cx="2473562" cy="584775"/>
          </a:xfrm>
          <a:prstGeom prst="rect">
            <a:avLst/>
          </a:prstGeom>
        </p:spPr>
        <p:txBody>
          <a:bodyPr wrap="none">
            <a:spAutoFit/>
          </a:bodyPr>
          <a:lstStyle/>
          <a:p>
            <a:pPr algn="r" rtl="1"/>
            <a:r>
              <a:rPr sz="3200" b="1" dirty="0"/>
              <a:t>دعم الأقران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719405"/>
            <a:ext cx="5314505" cy="5021963"/>
          </a:xfrm>
          <a:prstGeom prst="rect">
            <a:avLst/>
          </a:prstGeom>
        </p:spPr>
      </p:pic>
    </p:spTree>
    <p:extLst>
      <p:ext uri="{BB962C8B-B14F-4D97-AF65-F5344CB8AC3E}">
        <p14:creationId xmlns:p14="http://schemas.microsoft.com/office/powerpoint/2010/main" val="2622733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31840" y="765756"/>
            <a:ext cx="2473562" cy="584775"/>
          </a:xfrm>
          <a:prstGeom prst="rect">
            <a:avLst/>
          </a:prstGeom>
        </p:spPr>
        <p:txBody>
          <a:bodyPr wrap="none">
            <a:spAutoFit/>
          </a:bodyPr>
          <a:lstStyle/>
          <a:p>
            <a:pPr algn="r" rtl="1"/>
            <a:r>
              <a:rPr sz="3200" b="1" dirty="0"/>
              <a:t>دعم الأقران </a:t>
            </a:r>
          </a:p>
        </p:txBody>
      </p:sp>
      <p:sp>
        <p:nvSpPr>
          <p:cNvPr id="2" name="Rectangle 1"/>
          <p:cNvSpPr/>
          <p:nvPr/>
        </p:nvSpPr>
        <p:spPr>
          <a:xfrm>
            <a:off x="755576" y="1916831"/>
            <a:ext cx="6984776" cy="3323987"/>
          </a:xfrm>
          <a:prstGeom prst="rect">
            <a:avLst/>
          </a:prstGeom>
        </p:spPr>
        <p:txBody>
          <a:bodyPr wrap="square">
            <a:spAutoFit/>
          </a:bodyPr>
          <a:lstStyle/>
          <a:p>
            <a:pPr marL="342900" indent="-342900" algn="r" rtl="1">
              <a:buFont typeface="Arial"/>
              <a:buChar char="•"/>
            </a:pPr>
            <a:r>
              <a:rPr lang="ar-LB" sz="2400" dirty="0" smtClean="0"/>
              <a:t>هو تقديم </a:t>
            </a:r>
            <a:r>
              <a:rPr lang="ar-LB" sz="2400" dirty="0"/>
              <a:t>المساعدة لشخص ما من الأقران (أي شخص ما يعمل على نفس مستوى الشخص الداعم</a:t>
            </a:r>
            <a:r>
              <a:rPr lang="ar-LB" sz="2400" dirty="0" smtClean="0"/>
              <a:t>).</a:t>
            </a:r>
          </a:p>
          <a:p>
            <a:pPr marL="342900" indent="-342900" algn="r" rtl="1">
              <a:buFont typeface="Arial"/>
              <a:buChar char="•"/>
            </a:pPr>
            <a:r>
              <a:rPr lang="ar-LB" sz="2400" dirty="0" smtClean="0"/>
              <a:t>هو </a:t>
            </a:r>
            <a:r>
              <a:rPr lang="ar-LB" sz="2400" dirty="0"/>
              <a:t>استراتيجية مفيدة للتأقلم مع الضغط النفسي </a:t>
            </a:r>
            <a:r>
              <a:rPr lang="ar-LB" sz="2400" dirty="0" smtClean="0"/>
              <a:t>وإدارته</a:t>
            </a:r>
          </a:p>
          <a:p>
            <a:pPr marL="342900" indent="-342900" algn="r" rtl="1">
              <a:buFont typeface="Arial"/>
              <a:buChar char="•"/>
            </a:pPr>
            <a:r>
              <a:rPr lang="ar-LB" sz="2400" dirty="0" smtClean="0"/>
              <a:t>ويستغل </a:t>
            </a:r>
            <a:r>
              <a:rPr lang="ar-LB" sz="2400" dirty="0"/>
              <a:t>الموارد بشكل جيد داخل أي منظمة وبين المتطوعين. </a:t>
            </a:r>
          </a:p>
          <a:p>
            <a:pPr marL="342900" indent="-342900" algn="r" rtl="1">
              <a:buFont typeface="Arial"/>
              <a:buChar char="•"/>
            </a:pPr>
            <a:r>
              <a:rPr lang="ar-LB" sz="2400" dirty="0" smtClean="0"/>
              <a:t>هو عملية </a:t>
            </a:r>
            <a:r>
              <a:rPr lang="ar-LB" sz="2400" dirty="0"/>
              <a:t>نشطة، حيث تتطلب مشاركة الأقران في دعم بعضهم البعض وتخصيص الوقت والمساحة للتحدث معًا بشأن ردود الفعل والمشاعر وآليات التأقلم.</a:t>
            </a:r>
          </a:p>
          <a:p>
            <a:pPr marL="342900" indent="-342900">
              <a:buFont typeface="Arial" panose="020B0604020202020204" pitchFamily="34" charset="0"/>
              <a:buChar char="•"/>
            </a:pPr>
            <a:endParaRPr lang="da-DK" sz="2400" dirty="0"/>
          </a:p>
          <a:p>
            <a:endParaRPr lang="da-DK" dirty="0"/>
          </a:p>
        </p:txBody>
      </p:sp>
    </p:spTree>
    <p:extLst>
      <p:ext uri="{BB962C8B-B14F-4D97-AF65-F5344CB8AC3E}">
        <p14:creationId xmlns:p14="http://schemas.microsoft.com/office/powerpoint/2010/main" val="5601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normAutofit/>
          </a:bodyPr>
          <a:lstStyle/>
          <a:p>
            <a:pPr algn="r" rtl="1"/>
            <a:r>
              <a:rPr sz="3200" b="1" dirty="0"/>
              <a:t>البرنامج التدريبي</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4692" t="12865" r="14065" b="13192"/>
          <a:stretch/>
        </p:blipFill>
        <p:spPr>
          <a:xfrm>
            <a:off x="0" y="-99392"/>
            <a:ext cx="4716016" cy="6922951"/>
          </a:xfrm>
        </p:spPr>
      </p:pic>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5312" y="1700808"/>
            <a:ext cx="7965802" cy="3416320"/>
          </a:xfrm>
          <a:prstGeom prst="rect">
            <a:avLst/>
          </a:prstGeom>
        </p:spPr>
        <p:txBody>
          <a:bodyPr wrap="square">
            <a:spAutoFit/>
          </a:bodyPr>
          <a:lstStyle/>
          <a:p>
            <a:pPr marL="342900" lvl="0" indent="-342900" algn="r" rtl="1">
              <a:buFont typeface="Arial" panose="020B0604020202020204" pitchFamily="34" charset="0"/>
              <a:buChar char="•"/>
            </a:pPr>
            <a:r>
              <a:rPr lang="ar-LB" sz="2400" dirty="0"/>
              <a:t>يمكن تنفيذ دعم الأقران غالبًا بسرعة، وذلك بمجرّد وضع أنظمة دعم الأقران. </a:t>
            </a:r>
          </a:p>
          <a:p>
            <a:pPr marL="342900" lvl="0" indent="-342900" algn="r" rtl="1">
              <a:buFont typeface="Arial" panose="020B0604020202020204" pitchFamily="34" charset="0"/>
              <a:buChar char="•"/>
            </a:pPr>
            <a:r>
              <a:rPr lang="ar-LB" sz="2400" dirty="0"/>
              <a:t>غالبًا ما يحمي دعم الأقران المتطوعين الذين يعانون من الضغط النفسي من تطوير المزيد من المشاكل. </a:t>
            </a:r>
            <a:endParaRPr lang="ar-LB" sz="2400" dirty="0" smtClean="0"/>
          </a:p>
          <a:p>
            <a:pPr marL="342900" lvl="0" indent="-342900" algn="r" rtl="1">
              <a:buFont typeface="Arial" panose="020B0604020202020204" pitchFamily="34" charset="0"/>
              <a:buChar char="•"/>
            </a:pPr>
            <a:r>
              <a:rPr lang="ar-LB" sz="2400" dirty="0"/>
              <a:t>مشاركة الصعوبات مع الأقران تحدّ من سوء التفاهم وسوء تفسير السلوكيات، وما إلى ذلك. </a:t>
            </a:r>
          </a:p>
          <a:p>
            <a:pPr marL="342900" lvl="0" indent="-342900" algn="r" rtl="1">
              <a:buFont typeface="Arial" panose="020B0604020202020204" pitchFamily="34" charset="0"/>
              <a:buChar char="•"/>
            </a:pPr>
            <a:r>
              <a:rPr lang="ar-LB" sz="2400" dirty="0"/>
              <a:t>يستطيع المتطوعون تعلّم طرق التأقلم من بعضهم البعض، وبالتالي تطوير مهارات التأقلم الخاصة بهم. </a:t>
            </a:r>
          </a:p>
          <a:p>
            <a:pPr marL="342900" lvl="0" indent="-342900" algn="r" rtl="1">
              <a:buFont typeface="Arial" panose="020B0604020202020204" pitchFamily="34" charset="0"/>
              <a:buChar char="•"/>
            </a:pPr>
            <a:r>
              <a:rPr lang="ar-LB" sz="2400" dirty="0" smtClean="0"/>
              <a:t>اجتماعات المجموعات </a:t>
            </a:r>
            <a:r>
              <a:rPr lang="ar-LB" sz="2400" dirty="0"/>
              <a:t>يمكن أن </a:t>
            </a:r>
            <a:r>
              <a:rPr lang="ar-LB" sz="2400" dirty="0" smtClean="0"/>
              <a:t>تحدّ </a:t>
            </a:r>
            <a:r>
              <a:rPr lang="ar-LB" sz="2400" dirty="0"/>
              <a:t>من الخوف من أو وصمة التعبير عن المشاعر وطلب المساعدة.</a:t>
            </a:r>
          </a:p>
        </p:txBody>
      </p:sp>
      <p:sp>
        <p:nvSpPr>
          <p:cNvPr id="3" name="Rectangle 2"/>
          <p:cNvSpPr/>
          <p:nvPr/>
        </p:nvSpPr>
        <p:spPr>
          <a:xfrm>
            <a:off x="1835697" y="768715"/>
            <a:ext cx="6167288" cy="584776"/>
          </a:xfrm>
          <a:prstGeom prst="rect">
            <a:avLst/>
          </a:prstGeom>
        </p:spPr>
        <p:txBody>
          <a:bodyPr wrap="square">
            <a:spAutoFit/>
          </a:bodyPr>
          <a:lstStyle/>
          <a:p>
            <a:pPr algn="r" rtl="1"/>
            <a:r>
              <a:rPr sz="3200" b="1" dirty="0"/>
              <a:t>مزايا دعم الأقران </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a:xfrm>
            <a:off x="457200" y="1772816"/>
            <a:ext cx="8229600" cy="4353347"/>
          </a:xfrm>
        </p:spPr>
        <p:txBody>
          <a:bodyPr>
            <a:normAutofit/>
          </a:bodyPr>
          <a:lstStyle/>
          <a:p>
            <a:pPr marL="0" indent="0">
              <a:buNone/>
            </a:pPr>
            <a:endParaRPr lang="da-DK" sz="2400" dirty="0" smtClean="0"/>
          </a:p>
          <a:p>
            <a:pPr marL="0" indent="0">
              <a:buNone/>
            </a:pPr>
            <a:endParaRPr lang="da-DK" sz="2400" dirty="0" smtClean="0"/>
          </a:p>
          <a:p>
            <a:pPr marL="0" indent="0">
              <a:buNone/>
            </a:pPr>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5312" y="1700808"/>
            <a:ext cx="7965802" cy="2308324"/>
          </a:xfrm>
          <a:prstGeom prst="rect">
            <a:avLst/>
          </a:prstGeom>
        </p:spPr>
        <p:txBody>
          <a:bodyPr wrap="square">
            <a:spAutoFit/>
          </a:bodyPr>
          <a:lstStyle/>
          <a:p>
            <a:pPr lvl="0"/>
            <a:endParaRPr lang="en-GB" sz="2400" dirty="0" smtClean="0"/>
          </a:p>
          <a:p>
            <a:pPr lvl="0" algn="r" rtl="1"/>
            <a:r>
              <a:rPr sz="2400" dirty="0"/>
              <a:t>توجد أساليب متعددة لتقديم دعم الأقران، وتشمل ما يلي:</a:t>
            </a:r>
          </a:p>
          <a:p>
            <a:pPr lvl="0"/>
            <a:endParaRPr lang="en-GB" sz="2400" dirty="0" smtClean="0"/>
          </a:p>
          <a:p>
            <a:pPr marL="342900" lvl="0" indent="-342900" algn="r" rtl="1">
              <a:buFont typeface="Arial" panose="020B0604020202020204" pitchFamily="34" charset="0"/>
              <a:buChar char="•"/>
            </a:pPr>
            <a:r>
              <a:rPr sz="2400" dirty="0"/>
              <a:t>أنظمة الزملاء</a:t>
            </a:r>
          </a:p>
          <a:p>
            <a:pPr marL="342900" lvl="0" indent="-342900" algn="r" rtl="1">
              <a:buFont typeface="Arial" panose="020B0604020202020204" pitchFamily="34" charset="0"/>
              <a:buChar char="•"/>
            </a:pPr>
            <a:r>
              <a:rPr sz="2400" dirty="0"/>
              <a:t>اجتماعات دعم الأقران الجماعية</a:t>
            </a:r>
          </a:p>
          <a:p>
            <a:pPr marL="342900" lvl="0" indent="-342900" algn="r" rtl="1">
              <a:buFont typeface="Arial" panose="020B0604020202020204" pitchFamily="34" charset="0"/>
              <a:buChar char="•"/>
            </a:pPr>
            <a:r>
              <a:rPr lang="ar-LB" sz="2400" dirty="0" smtClean="0"/>
              <a:t>داعمي</a:t>
            </a:r>
            <a:r>
              <a:rPr sz="2400" dirty="0" smtClean="0"/>
              <a:t> </a:t>
            </a:r>
            <a:r>
              <a:rPr sz="2400" dirty="0" err="1" smtClean="0"/>
              <a:t>الأقران</a:t>
            </a:r>
            <a:r>
              <a:rPr sz="2400" dirty="0" smtClean="0"/>
              <a:t> </a:t>
            </a:r>
            <a:r>
              <a:rPr lang="ar-LB" sz="2400" dirty="0"/>
              <a:t>المدرّبين</a:t>
            </a:r>
            <a:r>
              <a:rPr sz="2400" dirty="0" smtClean="0"/>
              <a:t>.</a:t>
            </a:r>
            <a:endParaRPr sz="2400" dirty="0"/>
          </a:p>
        </p:txBody>
      </p:sp>
      <p:sp>
        <p:nvSpPr>
          <p:cNvPr id="3" name="Rectangle 2"/>
          <p:cNvSpPr/>
          <p:nvPr/>
        </p:nvSpPr>
        <p:spPr>
          <a:xfrm>
            <a:off x="1753472" y="777079"/>
            <a:ext cx="5741828" cy="584775"/>
          </a:xfrm>
          <a:prstGeom prst="rect">
            <a:avLst/>
          </a:prstGeom>
        </p:spPr>
        <p:txBody>
          <a:bodyPr wrap="none">
            <a:spAutoFit/>
          </a:bodyPr>
          <a:lstStyle/>
          <a:p>
            <a:pPr algn="r" rtl="1"/>
            <a:r>
              <a:rPr sz="3200" b="1" dirty="0"/>
              <a:t>إعداد أنظمة دعم الأقران </a:t>
            </a:r>
          </a:p>
        </p:txBody>
      </p:sp>
    </p:spTree>
    <p:extLst>
      <p:ext uri="{BB962C8B-B14F-4D97-AF65-F5344CB8AC3E}">
        <p14:creationId xmlns:p14="http://schemas.microsoft.com/office/powerpoint/2010/main" val="3212332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a:xfrm>
            <a:off x="457200" y="1916832"/>
            <a:ext cx="8229600" cy="4209331"/>
          </a:xfrm>
        </p:spPr>
        <p:txBody>
          <a:bodyPr>
            <a:normAutofit/>
          </a:bodyPr>
          <a:lstStyle/>
          <a:p>
            <a:pPr marL="0" indent="0">
              <a:buNone/>
            </a:pPr>
            <a:endParaRPr lang="da-DK" sz="2400" dirty="0" smtClean="0"/>
          </a:p>
          <a:p>
            <a:pPr marL="0" indent="0">
              <a:buNone/>
            </a:pPr>
            <a:endParaRPr lang="da-DK" sz="2400" dirty="0"/>
          </a:p>
          <a:p>
            <a:pPr marL="0" indent="0">
              <a:buNone/>
            </a:pPr>
            <a:endParaRPr lang="da-DK" sz="2400" dirty="0" smtClean="0"/>
          </a:p>
          <a:p>
            <a:pPr marL="0" indent="0">
              <a:buNone/>
            </a:pPr>
            <a:endParaRPr lang="da-DK" sz="2400" dirty="0" smtClean="0"/>
          </a:p>
          <a:p>
            <a:pPr marL="0" indent="0">
              <a:buNone/>
            </a:pPr>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5312" y="1700808"/>
            <a:ext cx="7965802" cy="3416320"/>
          </a:xfrm>
          <a:prstGeom prst="rect">
            <a:avLst/>
          </a:prstGeom>
        </p:spPr>
        <p:txBody>
          <a:bodyPr wrap="square">
            <a:spAutoFit/>
          </a:bodyPr>
          <a:lstStyle/>
          <a:p>
            <a:pPr lvl="0"/>
            <a:endParaRPr lang="en-GB" sz="2400" dirty="0" smtClean="0"/>
          </a:p>
          <a:p>
            <a:pPr lvl="0" algn="r" rtl="1"/>
            <a:r>
              <a:rPr sz="2400" i="1" dirty="0"/>
              <a:t>يتم التقسيم إلى ثلاث مجموعات:</a:t>
            </a:r>
          </a:p>
          <a:p>
            <a:pPr lvl="0"/>
            <a:endParaRPr lang="en-GB" sz="2400" b="1" dirty="0"/>
          </a:p>
          <a:p>
            <a:pPr lvl="0" algn="r" rtl="1"/>
            <a:r>
              <a:rPr sz="2400" b="1" dirty="0"/>
              <a:t>المجموعة الأولى</a:t>
            </a:r>
            <a:r>
              <a:rPr sz="2400" dirty="0"/>
              <a:t>: دوّن خمسة عناصر أساسية في دعم الأقران.</a:t>
            </a:r>
          </a:p>
          <a:p>
            <a:pPr lvl="0"/>
            <a:endParaRPr lang="da-DK" sz="2400" dirty="0" smtClean="0"/>
          </a:p>
          <a:p>
            <a:pPr lvl="0" algn="r" rtl="1"/>
            <a:r>
              <a:rPr sz="2400" b="1" dirty="0"/>
              <a:t>المجموعة الثانية</a:t>
            </a:r>
            <a:r>
              <a:rPr sz="2400" dirty="0"/>
              <a:t>: دوّن خمسة أشياء يجب مراعاتها عند تنظيم اجتماعات دعم الأقران.</a:t>
            </a:r>
          </a:p>
          <a:p>
            <a:pPr lvl="0"/>
            <a:endParaRPr lang="da-DK" sz="2400" dirty="0" smtClean="0"/>
          </a:p>
          <a:p>
            <a:pPr lvl="0" algn="r" rtl="1"/>
            <a:r>
              <a:rPr sz="2400" b="1" dirty="0" err="1" smtClean="0"/>
              <a:t>المجموعة</a:t>
            </a:r>
            <a:r>
              <a:rPr sz="2400" b="1" dirty="0" smtClean="0"/>
              <a:t> </a:t>
            </a:r>
            <a:r>
              <a:rPr sz="2400" b="1" dirty="0" err="1" smtClean="0"/>
              <a:t>الثالثة</a:t>
            </a:r>
            <a:r>
              <a:rPr sz="2400" dirty="0" smtClean="0"/>
              <a:t>: </a:t>
            </a:r>
            <a:r>
              <a:rPr sz="2400" dirty="0" err="1" smtClean="0"/>
              <a:t>دوّن</a:t>
            </a:r>
            <a:r>
              <a:rPr sz="2400" dirty="0" smtClean="0"/>
              <a:t> </a:t>
            </a:r>
            <a:r>
              <a:rPr lang="ar-LB" sz="2400" dirty="0"/>
              <a:t>خمسة </a:t>
            </a:r>
            <a:r>
              <a:rPr lang="ar-LB" sz="2400" dirty="0" smtClean="0"/>
              <a:t>مواضيع لإدراجها </a:t>
            </a:r>
            <a:r>
              <a:rPr lang="ar-LB" sz="2400" dirty="0"/>
              <a:t>في دورة دعم الأقران التدريبية</a:t>
            </a:r>
            <a:r>
              <a:rPr sz="2400" dirty="0" smtClean="0"/>
              <a:t>.</a:t>
            </a:r>
            <a:endParaRPr sz="2400" dirty="0"/>
          </a:p>
        </p:txBody>
      </p:sp>
      <p:sp>
        <p:nvSpPr>
          <p:cNvPr id="3" name="Rectangle 2"/>
          <p:cNvSpPr/>
          <p:nvPr/>
        </p:nvSpPr>
        <p:spPr>
          <a:xfrm>
            <a:off x="1475656" y="777079"/>
            <a:ext cx="5741828" cy="584775"/>
          </a:xfrm>
          <a:prstGeom prst="rect">
            <a:avLst/>
          </a:prstGeom>
        </p:spPr>
        <p:txBody>
          <a:bodyPr wrap="none">
            <a:spAutoFit/>
          </a:bodyPr>
          <a:lstStyle/>
          <a:p>
            <a:pPr algn="r" rtl="1"/>
            <a:r>
              <a:rPr sz="3200" b="1" dirty="0"/>
              <a:t>إعداد أنظمة دعم الأقران </a:t>
            </a:r>
          </a:p>
        </p:txBody>
      </p:sp>
    </p:spTree>
    <p:extLst>
      <p:ext uri="{BB962C8B-B14F-4D97-AF65-F5344CB8AC3E}">
        <p14:creationId xmlns:p14="http://schemas.microsoft.com/office/powerpoint/2010/main" val="3212332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lgn="r" rtl="1"/>
            <a:r>
              <a:rPr lang="en-GB" sz="3600" b="1" dirty="0" smtClean="0"/>
              <a:t/>
            </a:r>
            <a:br>
              <a:rPr lang="en-GB" sz="3600" b="1" dirty="0" smtClean="0"/>
            </a:br>
            <a:r>
              <a:rPr sz="3600" b="1" dirty="0"/>
              <a:t>نصائح لداعمي الأقران</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2058434"/>
            <a:ext cx="7128792" cy="2677656"/>
          </a:xfrm>
          <a:prstGeom prst="rect">
            <a:avLst/>
          </a:prstGeom>
        </p:spPr>
        <p:txBody>
          <a:bodyPr wrap="square">
            <a:spAutoFit/>
          </a:bodyPr>
          <a:lstStyle/>
          <a:p>
            <a:pPr marL="342900" lvl="0" indent="-342900" algn="r" rtl="1">
              <a:buFont typeface="Arial" panose="020B0604020202020204" pitchFamily="34" charset="0"/>
              <a:buChar char="•"/>
            </a:pPr>
            <a:r>
              <a:rPr lang="ar-LB" sz="2400" dirty="0"/>
              <a:t>كن متاحًا أو متواجدًا</a:t>
            </a:r>
          </a:p>
          <a:p>
            <a:pPr marL="342900" lvl="0" indent="-342900" algn="r" rtl="1">
              <a:buFont typeface="Arial" panose="020B0604020202020204" pitchFamily="34" charset="0"/>
              <a:buChar char="•"/>
            </a:pPr>
            <a:r>
              <a:rPr lang="ar-LB" sz="2400" dirty="0"/>
              <a:t>قم بإدارة الوضع وحدّد </a:t>
            </a:r>
            <a:r>
              <a:rPr lang="ar-LB" sz="2400" dirty="0" smtClean="0"/>
              <a:t>الموارد</a:t>
            </a:r>
          </a:p>
          <a:p>
            <a:pPr marL="342900" lvl="0" indent="-342900" algn="r" rtl="1">
              <a:buFont typeface="Arial" panose="020B0604020202020204" pitchFamily="34" charset="0"/>
              <a:buChar char="•"/>
            </a:pPr>
            <a:r>
              <a:rPr lang="ar-LB" sz="2400" dirty="0"/>
              <a:t>قدّم المعلومات</a:t>
            </a:r>
          </a:p>
          <a:p>
            <a:pPr marL="342900" lvl="0" indent="-342900" algn="r" rtl="1">
              <a:buFont typeface="Arial" panose="020B0604020202020204" pitchFamily="34" charset="0"/>
              <a:buChar char="•"/>
            </a:pPr>
            <a:r>
              <a:rPr lang="ar-LB" sz="2400" dirty="0"/>
              <a:t>ساعد الشخص الذي تدعمه في بسط السيطرة الشخصية</a:t>
            </a:r>
          </a:p>
          <a:p>
            <a:pPr marL="342900" lvl="0" indent="-342900" algn="r" rtl="1">
              <a:buFont typeface="Arial" panose="020B0604020202020204" pitchFamily="34" charset="0"/>
              <a:buChar char="•"/>
            </a:pPr>
            <a:r>
              <a:rPr lang="ar-LB" sz="2400" dirty="0"/>
              <a:t>قم بتشجيع الشخص</a:t>
            </a:r>
          </a:p>
          <a:p>
            <a:pPr marL="342900" lvl="0" indent="-342900" algn="r" rtl="1">
              <a:buFont typeface="Arial" panose="020B0604020202020204" pitchFamily="34" charset="0"/>
              <a:buChar char="•"/>
            </a:pPr>
            <a:r>
              <a:rPr lang="ar-LB" sz="2400" dirty="0"/>
              <a:t>حافظ على السرّية</a:t>
            </a:r>
          </a:p>
          <a:p>
            <a:pPr marL="342900" lvl="0" indent="-342900" algn="r" rtl="1">
              <a:buFont typeface="Arial" panose="020B0604020202020204" pitchFamily="34" charset="0"/>
              <a:buChar char="•"/>
            </a:pPr>
            <a:r>
              <a:rPr lang="ar-LB" sz="2400" dirty="0"/>
              <a:t>قم بمتابعة الشخص على مرّ الوقت.</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8737" y="761681"/>
            <a:ext cx="6418544" cy="584776"/>
          </a:xfrm>
          <a:prstGeom prst="rect">
            <a:avLst/>
          </a:prstGeom>
        </p:spPr>
        <p:txBody>
          <a:bodyPr wrap="none">
            <a:spAutoFit/>
          </a:bodyPr>
          <a:lstStyle/>
          <a:p>
            <a:pPr algn="r" rtl="1"/>
            <a:r>
              <a:rPr sz="3200" b="1" dirty="0"/>
              <a:t>الإسعافات الأولية النفسية للمتطوعين </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238" b="-5842"/>
          <a:stretch/>
        </p:blipFill>
        <p:spPr>
          <a:xfrm>
            <a:off x="2447424" y="1737408"/>
            <a:ext cx="4161170" cy="5364000"/>
          </a:xfrm>
          <a:prstGeom prst="rect">
            <a:avLst/>
          </a:prstGeom>
        </p:spPr>
      </p:pic>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8737" y="761681"/>
            <a:ext cx="6418544" cy="584776"/>
          </a:xfrm>
          <a:prstGeom prst="rect">
            <a:avLst/>
          </a:prstGeom>
        </p:spPr>
        <p:txBody>
          <a:bodyPr wrap="none">
            <a:spAutoFit/>
          </a:bodyPr>
          <a:lstStyle/>
          <a:p>
            <a:pPr algn="r" rtl="1"/>
            <a:r>
              <a:rPr sz="3200" b="1" dirty="0"/>
              <a:t>الإسعافات الأولية النفسية للمتطوعين </a:t>
            </a:r>
          </a:p>
        </p:txBody>
      </p:sp>
      <p:sp>
        <p:nvSpPr>
          <p:cNvPr id="3" name="Rectangle 2"/>
          <p:cNvSpPr/>
          <p:nvPr/>
        </p:nvSpPr>
        <p:spPr>
          <a:xfrm>
            <a:off x="611560" y="1984757"/>
            <a:ext cx="7645751" cy="2308324"/>
          </a:xfrm>
          <a:prstGeom prst="rect">
            <a:avLst/>
          </a:prstGeom>
        </p:spPr>
        <p:txBody>
          <a:bodyPr wrap="square">
            <a:spAutoFit/>
          </a:bodyPr>
          <a:lstStyle/>
          <a:p>
            <a:pPr algn="r" rtl="1"/>
            <a:r>
              <a:rPr lang="ar-LB" sz="2400" dirty="0"/>
              <a:t>واصل من خلال تعريف الإسعافات الأولية النفسية:</a:t>
            </a:r>
          </a:p>
          <a:p>
            <a:pPr algn="r" rtl="1"/>
            <a:r>
              <a:rPr lang="ar-LB" sz="2400" dirty="0"/>
              <a:t>الإسعافات الأولية النفسية </a:t>
            </a:r>
            <a:r>
              <a:rPr lang="en-US" sz="2400" dirty="0" smtClean="0"/>
              <a:t>PFA</a:t>
            </a:r>
            <a:r>
              <a:rPr lang="en-US" sz="2400" dirty="0"/>
              <a:t>) </a:t>
            </a:r>
            <a:r>
              <a:rPr lang="ar-LB" sz="2400" dirty="0" smtClean="0"/>
              <a:t>) هي </a:t>
            </a:r>
            <a:r>
              <a:rPr lang="ar-LB" sz="2400" dirty="0"/>
              <a:t>دعم ورعاية، يُقدّم للمتطوعين الذين واجهوا حدث أو حالة محزنة للغاية. يرتبط ذلك بإظهار الدفء والتعاطف الوجداني لهم والاستماع لما يقولون. كما يتعلق بجعل البيئة المحيطة آمنة بالنسبة لهم فضلاً عن مساعدتهم في التعامل مع احتياجاتهم العملية وفي مواجهة مشاكلهم. </a:t>
            </a:r>
          </a:p>
        </p:txBody>
      </p:sp>
    </p:spTree>
    <p:extLst>
      <p:ext uri="{BB962C8B-B14F-4D97-AF65-F5344CB8AC3E}">
        <p14:creationId xmlns:p14="http://schemas.microsoft.com/office/powerpoint/2010/main" val="2219304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7704" y="761680"/>
            <a:ext cx="4880695" cy="584775"/>
          </a:xfrm>
          <a:prstGeom prst="rect">
            <a:avLst/>
          </a:prstGeom>
        </p:spPr>
        <p:txBody>
          <a:bodyPr wrap="none">
            <a:spAutoFit/>
          </a:bodyPr>
          <a:lstStyle/>
          <a:p>
            <a:pPr algn="r" rtl="1"/>
            <a:r>
              <a:rPr sz="3200" b="1" dirty="0"/>
              <a:t>التواصل الداعم </a:t>
            </a:r>
          </a:p>
        </p:txBody>
      </p:sp>
      <p:sp>
        <p:nvSpPr>
          <p:cNvPr id="3" name="Rectangle 2"/>
          <p:cNvSpPr/>
          <p:nvPr/>
        </p:nvSpPr>
        <p:spPr>
          <a:xfrm>
            <a:off x="611560" y="1984757"/>
            <a:ext cx="7645751" cy="2308324"/>
          </a:xfrm>
          <a:prstGeom prst="rect">
            <a:avLst/>
          </a:prstGeom>
        </p:spPr>
        <p:txBody>
          <a:bodyPr wrap="square">
            <a:spAutoFit/>
          </a:bodyPr>
          <a:lstStyle/>
          <a:p>
            <a:pPr algn="r" rtl="1"/>
            <a:r>
              <a:rPr sz="2400" dirty="0"/>
              <a:t>التواصل الداعم</a:t>
            </a:r>
          </a:p>
          <a:p>
            <a:endParaRPr lang="en-GB" sz="2400" dirty="0" smtClean="0"/>
          </a:p>
          <a:p>
            <a:pPr marL="342900" indent="-342900" algn="r" rtl="1">
              <a:buFont typeface="Arial" panose="020B0604020202020204" pitchFamily="34" charset="0"/>
              <a:buChar char="•"/>
            </a:pPr>
            <a:r>
              <a:rPr lang="ar-LB" sz="2400" dirty="0"/>
              <a:t>يشمل </a:t>
            </a:r>
            <a:r>
              <a:rPr lang="ar-LB" sz="2400" dirty="0" smtClean="0"/>
              <a:t>إظهار </a:t>
            </a:r>
            <a:r>
              <a:rPr lang="ar-LB" sz="2400" dirty="0"/>
              <a:t>التعاطف الوجداني والاهتمام والعناية؛ والاستماع بانتباه ودون أحكام؛ والحفاظ على السرّية. </a:t>
            </a:r>
          </a:p>
          <a:p>
            <a:pPr marL="342900" indent="-342900" algn="r" rtl="1">
              <a:buFont typeface="Arial" panose="020B0604020202020204" pitchFamily="34" charset="0"/>
              <a:buChar char="•"/>
            </a:pPr>
            <a:r>
              <a:rPr lang="ar-LB" sz="2400" dirty="0" smtClean="0"/>
              <a:t>هو </a:t>
            </a:r>
            <a:r>
              <a:rPr lang="ar-LB" sz="2400" dirty="0"/>
              <a:t>مهارة تتطلب وعي خاص بالكلمات ولغة الجسد، إلى جانب السلوك والانتباه تجاه الشخص المصاب بالحزن.</a:t>
            </a:r>
          </a:p>
        </p:txBody>
      </p:sp>
    </p:spTree>
    <p:extLst>
      <p:ext uri="{BB962C8B-B14F-4D97-AF65-F5344CB8AC3E}">
        <p14:creationId xmlns:p14="http://schemas.microsoft.com/office/powerpoint/2010/main" val="1965294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7084" y="761679"/>
            <a:ext cx="5225918" cy="584775"/>
          </a:xfrm>
          <a:prstGeom prst="rect">
            <a:avLst/>
          </a:prstGeom>
        </p:spPr>
        <p:txBody>
          <a:bodyPr wrap="none">
            <a:spAutoFit/>
          </a:bodyPr>
          <a:lstStyle/>
          <a:p>
            <a:pPr algn="r" rtl="1"/>
            <a:r>
              <a:rPr sz="3200" b="1" dirty="0"/>
              <a:t>العناصر الأربعة الأساسية للإسعافات الأولية النفسية </a:t>
            </a:r>
          </a:p>
        </p:txBody>
      </p:sp>
      <p:sp>
        <p:nvSpPr>
          <p:cNvPr id="3" name="Rectangle 2"/>
          <p:cNvSpPr/>
          <p:nvPr/>
        </p:nvSpPr>
        <p:spPr>
          <a:xfrm>
            <a:off x="611560" y="1984757"/>
            <a:ext cx="7645751" cy="1938992"/>
          </a:xfrm>
          <a:prstGeom prst="rect">
            <a:avLst/>
          </a:prstGeom>
        </p:spPr>
        <p:txBody>
          <a:bodyPr wrap="square">
            <a:spAutoFit/>
          </a:bodyPr>
          <a:lstStyle/>
          <a:p>
            <a:pPr marL="342900" lvl="0" indent="-342900" algn="r" rtl="1">
              <a:buFont typeface="Arial" panose="020B0604020202020204" pitchFamily="34" charset="0"/>
              <a:buChar char="•"/>
            </a:pPr>
            <a:r>
              <a:rPr sz="2400" dirty="0"/>
              <a:t>البقاء على مقربة</a:t>
            </a:r>
          </a:p>
          <a:p>
            <a:pPr marL="342900" lvl="0" indent="-342900" algn="r" rtl="1">
              <a:buFont typeface="Arial" panose="020B0604020202020204" pitchFamily="34" charset="0"/>
              <a:buChar char="•"/>
            </a:pPr>
            <a:r>
              <a:rPr sz="2400" dirty="0"/>
              <a:t>الاستماع بانتباه</a:t>
            </a:r>
          </a:p>
          <a:p>
            <a:pPr marL="342900" lvl="0" indent="-342900" algn="r" rtl="1">
              <a:buFont typeface="Arial" panose="020B0604020202020204" pitchFamily="34" charset="0"/>
              <a:buChar char="•"/>
            </a:pPr>
            <a:r>
              <a:rPr sz="2400" dirty="0"/>
              <a:t>تقبل المشاعر</a:t>
            </a:r>
          </a:p>
          <a:p>
            <a:pPr marL="342900" lvl="0" indent="-342900" algn="r" rtl="1">
              <a:buFont typeface="Arial" panose="020B0604020202020204" pitchFamily="34" charset="0"/>
              <a:buChar char="•"/>
            </a:pPr>
            <a:r>
              <a:rPr sz="2400" dirty="0"/>
              <a:t>توفير الرعاية العامة والمساعدة العملية.</a:t>
            </a:r>
          </a:p>
          <a:p>
            <a:pPr marL="342900"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1621482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25712" y="721926"/>
            <a:ext cx="5609228" cy="584775"/>
          </a:xfrm>
          <a:prstGeom prst="rect">
            <a:avLst/>
          </a:prstGeom>
        </p:spPr>
        <p:txBody>
          <a:bodyPr wrap="none">
            <a:spAutoFit/>
          </a:bodyPr>
          <a:lstStyle/>
          <a:p>
            <a:pPr algn="r" rtl="1"/>
            <a:r>
              <a:rPr sz="3200" b="1" dirty="0" err="1"/>
              <a:t>لعب</a:t>
            </a:r>
            <a:r>
              <a:rPr sz="3200" b="1" dirty="0"/>
              <a:t> </a:t>
            </a:r>
            <a:r>
              <a:rPr lang="ar-LB" sz="3200" b="1" dirty="0" smtClean="0"/>
              <a:t>الأدوار </a:t>
            </a:r>
            <a:r>
              <a:rPr sz="3200" b="1" dirty="0" err="1" smtClean="0"/>
              <a:t>في</a:t>
            </a:r>
            <a:r>
              <a:rPr sz="3200" b="1" dirty="0" smtClean="0"/>
              <a:t> </a:t>
            </a:r>
            <a:r>
              <a:rPr sz="3200" b="1" dirty="0"/>
              <a:t>الإسعافات الأولية النفسية </a:t>
            </a:r>
          </a:p>
        </p:txBody>
      </p:sp>
      <p:sp>
        <p:nvSpPr>
          <p:cNvPr id="3" name="Rectangle 2"/>
          <p:cNvSpPr/>
          <p:nvPr/>
        </p:nvSpPr>
        <p:spPr>
          <a:xfrm>
            <a:off x="611560" y="1984757"/>
            <a:ext cx="7645751" cy="1938992"/>
          </a:xfrm>
          <a:prstGeom prst="rect">
            <a:avLst/>
          </a:prstGeom>
        </p:spPr>
        <p:txBody>
          <a:bodyPr wrap="square">
            <a:spAutoFit/>
          </a:bodyPr>
          <a:lstStyle/>
          <a:p>
            <a:pPr lvl="0" algn="r" rtl="1"/>
            <a:r>
              <a:rPr sz="2400" i="1" dirty="0"/>
              <a:t>اعمل في ثنائيات واتخذ قرار بشأن الدور الذي ستتولاه: </a:t>
            </a:r>
          </a:p>
          <a:p>
            <a:pPr marL="342900" lvl="0" indent="-342900" algn="r" rtl="1">
              <a:buFont typeface="Arial"/>
              <a:buChar char="•"/>
            </a:pPr>
            <a:r>
              <a:rPr sz="2400" dirty="0" err="1"/>
              <a:t>مساعد</a:t>
            </a:r>
            <a:r>
              <a:rPr sz="2400" dirty="0"/>
              <a:t> </a:t>
            </a:r>
            <a:r>
              <a:rPr lang="ar-LB" sz="2400" dirty="0" smtClean="0"/>
              <a:t>يستخدم </a:t>
            </a:r>
            <a:r>
              <a:rPr sz="2400" dirty="0" err="1" smtClean="0"/>
              <a:t>الإسعافات</a:t>
            </a:r>
            <a:r>
              <a:rPr sz="2400" dirty="0" smtClean="0"/>
              <a:t> </a:t>
            </a:r>
            <a:r>
              <a:rPr sz="2400" dirty="0"/>
              <a:t>الأولية النفسية</a:t>
            </a:r>
          </a:p>
          <a:p>
            <a:pPr marL="342900" lvl="0" indent="-342900" algn="r" rtl="1">
              <a:buFont typeface="Arial"/>
              <a:buChar char="•"/>
            </a:pPr>
            <a:r>
              <a:rPr sz="2400" dirty="0"/>
              <a:t>طالب المساعدة</a:t>
            </a:r>
          </a:p>
          <a:p>
            <a:pPr lvl="1"/>
            <a:endParaRPr lang="da-DK" sz="2400" dirty="0" smtClean="0"/>
          </a:p>
          <a:p>
            <a:pPr lvl="0" algn="r" rtl="1"/>
            <a:r>
              <a:rPr sz="2400" i="1" dirty="0" err="1"/>
              <a:t>خذ</a:t>
            </a:r>
            <a:r>
              <a:rPr sz="2400" i="1" dirty="0"/>
              <a:t> </a:t>
            </a:r>
            <a:r>
              <a:rPr lang="ar-LB" sz="2400" i="1" dirty="0" smtClean="0"/>
              <a:t>بعين الإعتبار </a:t>
            </a:r>
            <a:r>
              <a:rPr sz="2400" i="1" dirty="0" err="1" smtClean="0"/>
              <a:t>العناصر</a:t>
            </a:r>
            <a:r>
              <a:rPr sz="2400" i="1" dirty="0" smtClean="0"/>
              <a:t> </a:t>
            </a:r>
            <a:r>
              <a:rPr sz="2400" i="1" dirty="0"/>
              <a:t>الأساسية للإسعافات الأولية النفسية.</a:t>
            </a:r>
          </a:p>
        </p:txBody>
      </p:sp>
    </p:spTree>
    <p:extLst>
      <p:ext uri="{BB962C8B-B14F-4D97-AF65-F5344CB8AC3E}">
        <p14:creationId xmlns:p14="http://schemas.microsoft.com/office/powerpoint/2010/main" val="3246446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753314"/>
            <a:ext cx="3576620" cy="584776"/>
          </a:xfrm>
          <a:prstGeom prst="rect">
            <a:avLst/>
          </a:prstGeom>
        </p:spPr>
        <p:txBody>
          <a:bodyPr wrap="none">
            <a:spAutoFit/>
          </a:bodyPr>
          <a:lstStyle/>
          <a:p>
            <a:pPr algn="r" rtl="1"/>
            <a:r>
              <a:rPr sz="3200" b="1" dirty="0"/>
              <a:t>عملية الإحالة </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5587" b="5587"/>
          <a:stretch/>
        </p:blipFill>
        <p:spPr>
          <a:xfrm>
            <a:off x="899592" y="1592497"/>
            <a:ext cx="7286575" cy="4860839"/>
          </a:xfrm>
          <a:prstGeom prst="rect">
            <a:avLst/>
          </a:prstGeom>
        </p:spPr>
      </p:pic>
    </p:spTree>
    <p:extLst>
      <p:ext uri="{BB962C8B-B14F-4D97-AF65-F5344CB8AC3E}">
        <p14:creationId xmlns:p14="http://schemas.microsoft.com/office/powerpoint/2010/main" val="130131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51951"/>
            <a:ext cx="8229600" cy="1143000"/>
          </a:xfrm>
        </p:spPr>
        <p:txBody>
          <a:bodyPr>
            <a:normAutofit/>
          </a:bodyPr>
          <a:lstStyle/>
          <a:p>
            <a:pPr algn="r" rtl="1"/>
            <a:r>
              <a:rPr lang="ar-LB" sz="3200" b="1" dirty="0" smtClean="0"/>
              <a:t>القواعد</a:t>
            </a:r>
            <a:r>
              <a:rPr sz="3200" b="1" dirty="0" smtClean="0"/>
              <a:t> </a:t>
            </a:r>
            <a:r>
              <a:rPr lang="ar-LB" sz="3200" b="1" dirty="0" smtClean="0"/>
              <a:t>الأساسية</a:t>
            </a:r>
            <a:r>
              <a:rPr sz="3200" b="1" dirty="0" smtClean="0"/>
              <a:t> </a:t>
            </a:r>
            <a:endParaRPr sz="3200" b="1" dirty="0"/>
          </a:p>
        </p:txBody>
      </p:sp>
      <p:sp>
        <p:nvSpPr>
          <p:cNvPr id="6147" name="Rectangle 3"/>
          <p:cNvSpPr>
            <a:spLocks noGrp="1" noChangeArrowheads="1"/>
          </p:cNvSpPr>
          <p:nvPr>
            <p:ph type="body" idx="1"/>
          </p:nvPr>
        </p:nvSpPr>
        <p:spPr>
          <a:xfrm>
            <a:off x="457200" y="1844824"/>
            <a:ext cx="8229600" cy="4525963"/>
          </a:xfrm>
        </p:spPr>
        <p:txBody>
          <a:bodyPr>
            <a:normAutofit/>
          </a:bodyPr>
          <a:lstStyle/>
          <a:p>
            <a:pPr marL="0" indent="0">
              <a:buNone/>
            </a:pPr>
            <a:endParaRPr lang="en-GB" sz="2400" i="1" dirty="0" smtClean="0"/>
          </a:p>
          <a:p>
            <a:pPr marL="0" indent="0" algn="r" rtl="1">
              <a:buNone/>
            </a:pPr>
            <a:r>
              <a:rPr lang="ar-LB" sz="2400" i="1" dirty="0" smtClean="0"/>
              <a:t>انقسموا إلى </a:t>
            </a:r>
            <a:r>
              <a:rPr sz="2400" i="1" dirty="0" err="1" smtClean="0"/>
              <a:t>ثنائيات</a:t>
            </a:r>
            <a:r>
              <a:rPr sz="2400" i="1" dirty="0" smtClean="0"/>
              <a:t> </a:t>
            </a:r>
            <a:r>
              <a:rPr sz="2400" i="1" dirty="0"/>
              <a:t>وقوموا بما يلي:</a:t>
            </a:r>
          </a:p>
          <a:p>
            <a:pPr algn="r" rtl="1"/>
            <a:r>
              <a:rPr sz="2400" dirty="0"/>
              <a:t>تناقشا فيما يدعم تأسيس </a:t>
            </a:r>
            <a:r>
              <a:rPr sz="2400" dirty="0" err="1"/>
              <a:t>بيئة</a:t>
            </a:r>
            <a:r>
              <a:rPr sz="2400" dirty="0"/>
              <a:t> </a:t>
            </a:r>
            <a:r>
              <a:rPr sz="2400" dirty="0" err="1" smtClean="0"/>
              <a:t>تعل</a:t>
            </a:r>
            <a:r>
              <a:rPr lang="ar-LB" sz="2400" dirty="0" smtClean="0"/>
              <a:t>ّ</a:t>
            </a:r>
            <a:r>
              <a:rPr sz="2400" dirty="0" smtClean="0"/>
              <a:t>م </a:t>
            </a:r>
            <a:r>
              <a:rPr sz="2400" dirty="0"/>
              <a:t>جيدة</a:t>
            </a:r>
          </a:p>
          <a:p>
            <a:pPr algn="r" rtl="1"/>
            <a:r>
              <a:rPr sz="2400" dirty="0"/>
              <a:t>قررا ما تعتقدان أنه مهم.</a:t>
            </a:r>
          </a:p>
          <a:p>
            <a:pPr algn="r" rtl="1"/>
            <a:r>
              <a:rPr sz="2400" dirty="0" err="1"/>
              <a:t>اكتباه</a:t>
            </a:r>
            <a:r>
              <a:rPr sz="2400" dirty="0"/>
              <a:t> </a:t>
            </a:r>
            <a:r>
              <a:rPr lang="ar-LB" sz="2400" dirty="0" smtClean="0"/>
              <a:t>على ورقة ملاحظات لاصقة</a:t>
            </a:r>
            <a:r>
              <a:rPr sz="2400" dirty="0" smtClean="0"/>
              <a:t>.</a:t>
            </a:r>
            <a:endParaRPr sz="2400"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99819" y="753314"/>
            <a:ext cx="3058851" cy="584775"/>
          </a:xfrm>
          <a:prstGeom prst="rect">
            <a:avLst/>
          </a:prstGeom>
        </p:spPr>
        <p:txBody>
          <a:bodyPr wrap="none">
            <a:spAutoFit/>
          </a:bodyPr>
          <a:lstStyle/>
          <a:p>
            <a:pPr algn="r" rtl="1"/>
            <a:r>
              <a:rPr lang="ar-LB" sz="3200" b="1" dirty="0" smtClean="0"/>
              <a:t>توقيف </a:t>
            </a:r>
            <a:r>
              <a:rPr sz="3200" b="1" dirty="0" err="1" smtClean="0"/>
              <a:t>وكيفية</a:t>
            </a:r>
            <a:r>
              <a:rPr sz="3200" b="1" dirty="0" smtClean="0"/>
              <a:t> </a:t>
            </a:r>
            <a:r>
              <a:rPr sz="3200" b="1" dirty="0"/>
              <a:t>الإحالة </a:t>
            </a:r>
          </a:p>
        </p:txBody>
      </p:sp>
      <p:sp>
        <p:nvSpPr>
          <p:cNvPr id="3" name="Rectangle 2"/>
          <p:cNvSpPr/>
          <p:nvPr/>
        </p:nvSpPr>
        <p:spPr>
          <a:xfrm>
            <a:off x="611560" y="1984757"/>
            <a:ext cx="7645751" cy="1938992"/>
          </a:xfrm>
          <a:prstGeom prst="rect">
            <a:avLst/>
          </a:prstGeom>
        </p:spPr>
        <p:txBody>
          <a:bodyPr wrap="square">
            <a:spAutoFit/>
          </a:bodyPr>
          <a:lstStyle/>
          <a:p>
            <a:pPr algn="r" rtl="1"/>
            <a:r>
              <a:rPr lang="ar-LB" sz="2400" dirty="0"/>
              <a:t>من المحتمل أن يحتاج المتطوعون الذين يشعرون بالحزن للإحالة إلى شخص محترف للحصول على رعاية أكثر تخصصًا في الحالات التالية:</a:t>
            </a:r>
          </a:p>
          <a:p>
            <a:pPr marL="342900" indent="-342900" algn="r" rtl="1">
              <a:buFont typeface="Arial" pitchFamily="34" charset="0"/>
              <a:buChar char="•"/>
            </a:pPr>
            <a:r>
              <a:rPr lang="ar-LB" sz="2400" dirty="0"/>
              <a:t>أن يكونوا في غاية الحزن بحيث لا يمكنهم متابعة حياتهم اليومية بفعالية</a:t>
            </a:r>
          </a:p>
          <a:p>
            <a:pPr marL="342900" indent="-342900" algn="r" rtl="1">
              <a:buFont typeface="Arial" pitchFamily="34" charset="0"/>
              <a:buChar char="•"/>
            </a:pPr>
            <a:r>
              <a:rPr lang="ar-LB" sz="2400" dirty="0"/>
              <a:t>أن يكونوا معرضين لخطر إيذاء أنفسهم</a:t>
            </a:r>
          </a:p>
          <a:p>
            <a:pPr marL="342900" indent="-342900" algn="r" rtl="1">
              <a:buFont typeface="Arial" pitchFamily="34" charset="0"/>
              <a:buChar char="•"/>
            </a:pPr>
            <a:r>
              <a:rPr lang="ar-LB" sz="2400" dirty="0"/>
              <a:t>أن يمثلوا خطرًا على الآخرين.</a:t>
            </a:r>
            <a:endParaRPr sz="2400" dirty="0"/>
          </a:p>
        </p:txBody>
      </p:sp>
    </p:spTree>
    <p:extLst>
      <p:ext uri="{BB962C8B-B14F-4D97-AF65-F5344CB8AC3E}">
        <p14:creationId xmlns:p14="http://schemas.microsoft.com/office/powerpoint/2010/main" val="2682988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500225"/>
            <a:ext cx="8251798" cy="584775"/>
          </a:xfrm>
          <a:prstGeom prst="rect">
            <a:avLst/>
          </a:prstGeom>
        </p:spPr>
        <p:txBody>
          <a:bodyPr wrap="square">
            <a:spAutoFit/>
          </a:bodyPr>
          <a:lstStyle/>
          <a:p>
            <a:pPr algn="r" rtl="1"/>
            <a:r>
              <a:rPr sz="3200" b="1" dirty="0"/>
              <a:t>إعداد أنظمة الدعم </a:t>
            </a:r>
            <a:r>
              <a:rPr sz="3200" b="1" dirty="0" err="1"/>
              <a:t>النفسي</a:t>
            </a:r>
            <a:r>
              <a:rPr sz="3200" b="1" dirty="0"/>
              <a:t> </a:t>
            </a:r>
            <a:r>
              <a:rPr sz="3200" b="1" dirty="0" err="1" smtClean="0"/>
              <a:t>الاجتماعي</a:t>
            </a:r>
            <a:r>
              <a:rPr lang="ar-LB" sz="3200" b="1" dirty="0" smtClean="0"/>
              <a:t> </a:t>
            </a:r>
            <a:r>
              <a:rPr sz="3200" b="1" dirty="0" err="1" smtClean="0"/>
              <a:t>للمتطوعين</a:t>
            </a:r>
            <a:r>
              <a:rPr sz="3200" b="1" dirty="0" smtClean="0"/>
              <a:t> </a:t>
            </a:r>
            <a:endParaRPr sz="32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1" y="1830828"/>
            <a:ext cx="6912767" cy="4610924"/>
          </a:xfrm>
          <a:prstGeom prst="rect">
            <a:avLst/>
          </a:prstGeom>
        </p:spPr>
      </p:pic>
    </p:spTree>
    <p:extLst>
      <p:ext uri="{BB962C8B-B14F-4D97-AF65-F5344CB8AC3E}">
        <p14:creationId xmlns:p14="http://schemas.microsoft.com/office/powerpoint/2010/main" val="3305107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4584" y="476672"/>
            <a:ext cx="8467822" cy="1077218"/>
          </a:xfrm>
          <a:prstGeom prst="rect">
            <a:avLst/>
          </a:prstGeom>
        </p:spPr>
        <p:txBody>
          <a:bodyPr wrap="square">
            <a:spAutoFit/>
          </a:bodyPr>
          <a:lstStyle/>
          <a:p>
            <a:pPr algn="r" rtl="1"/>
            <a:r>
              <a:rPr sz="3200" b="1" dirty="0" err="1" smtClean="0"/>
              <a:t>أنشطة</a:t>
            </a:r>
            <a:r>
              <a:rPr sz="3200" b="1" dirty="0" smtClean="0"/>
              <a:t> </a:t>
            </a:r>
            <a:r>
              <a:rPr sz="3200" b="1" dirty="0" err="1" smtClean="0"/>
              <a:t>الدعم</a:t>
            </a:r>
            <a:r>
              <a:rPr sz="3200" b="1" dirty="0" smtClean="0"/>
              <a:t> </a:t>
            </a:r>
            <a:r>
              <a:rPr sz="3200" b="1" dirty="0" err="1" smtClean="0"/>
              <a:t>في</a:t>
            </a:r>
            <a:r>
              <a:rPr sz="3200" b="1" dirty="0" smtClean="0"/>
              <a:t> </a:t>
            </a:r>
            <a:r>
              <a:rPr sz="3200" b="1" dirty="0" err="1" smtClean="0"/>
              <a:t>كل</a:t>
            </a:r>
            <a:r>
              <a:rPr sz="3200" b="1" dirty="0" smtClean="0"/>
              <a:t> </a:t>
            </a:r>
            <a:r>
              <a:rPr sz="3200" b="1" dirty="0" err="1" smtClean="0"/>
              <a:t>مرحلة</a:t>
            </a:r>
            <a:r>
              <a:rPr lang="ar-LB" sz="3200" b="1" dirty="0" smtClean="0"/>
              <a:t> من مراحل</a:t>
            </a:r>
            <a:r>
              <a:rPr sz="3200" b="1" dirty="0" smtClean="0"/>
              <a:t> </a:t>
            </a:r>
            <a:r>
              <a:rPr sz="3200" b="1" dirty="0" err="1" smtClean="0"/>
              <a:t>استجابة</a:t>
            </a:r>
            <a:endParaRPr lang="ar-LB" sz="3200" b="1" dirty="0" smtClean="0"/>
          </a:p>
          <a:p>
            <a:pPr algn="r" rtl="1"/>
            <a:r>
              <a:rPr lang="ar-LB" sz="3200" b="1" dirty="0" smtClean="0"/>
              <a:t> </a:t>
            </a:r>
            <a:r>
              <a:rPr lang="ar-LB" sz="3200" b="1" dirty="0"/>
              <a:t>(قبل </a:t>
            </a:r>
            <a:r>
              <a:rPr lang="ar-LB" sz="3200" b="1" dirty="0" smtClean="0"/>
              <a:t>وفي أثناء </a:t>
            </a:r>
            <a:r>
              <a:rPr lang="ar-LB" sz="3200" b="1" dirty="0"/>
              <a:t>وبعد)</a:t>
            </a:r>
            <a:r>
              <a:rPr sz="3200" b="1" dirty="0" smtClean="0"/>
              <a:t> </a:t>
            </a:r>
            <a:endParaRPr sz="3200" b="1" dirty="0"/>
          </a:p>
        </p:txBody>
      </p:sp>
      <p:sp>
        <p:nvSpPr>
          <p:cNvPr id="3" name="Rectangle 2"/>
          <p:cNvSpPr/>
          <p:nvPr/>
        </p:nvSpPr>
        <p:spPr>
          <a:xfrm>
            <a:off x="755576" y="2067813"/>
            <a:ext cx="7488832" cy="2308324"/>
          </a:xfrm>
          <a:prstGeom prst="rect">
            <a:avLst/>
          </a:prstGeom>
        </p:spPr>
        <p:txBody>
          <a:bodyPr wrap="square">
            <a:spAutoFit/>
          </a:bodyPr>
          <a:lstStyle/>
          <a:p>
            <a:pPr algn="r" rtl="1"/>
            <a:r>
              <a:rPr lang="ar-LB" sz="2400" b="1" dirty="0"/>
              <a:t>قبل</a:t>
            </a:r>
            <a:r>
              <a:rPr lang="ar-LB" sz="2400" dirty="0"/>
              <a:t> الاستجابة الفعلية، من المهم إعداد المتطوعين للمهمة المطلوبة</a:t>
            </a:r>
            <a:r>
              <a:rPr lang="ar-LB" sz="2400" dirty="0" smtClean="0"/>
              <a:t>.</a:t>
            </a:r>
          </a:p>
          <a:p>
            <a:pPr algn="r" rtl="1"/>
            <a:r>
              <a:rPr lang="ar-LB" sz="2400" dirty="0" smtClean="0"/>
              <a:t> </a:t>
            </a:r>
            <a:endParaRPr lang="ar-LB" sz="2400" dirty="0"/>
          </a:p>
          <a:p>
            <a:pPr algn="r" rtl="1"/>
            <a:r>
              <a:rPr lang="ar-LB" sz="2400" b="1" dirty="0" smtClean="0"/>
              <a:t>في</a:t>
            </a:r>
            <a:r>
              <a:rPr lang="ar-LB" sz="2400" dirty="0" smtClean="0"/>
              <a:t> </a:t>
            </a:r>
            <a:r>
              <a:rPr lang="ar-LB" sz="2400" b="1" dirty="0" smtClean="0"/>
              <a:t>أثناء</a:t>
            </a:r>
            <a:r>
              <a:rPr lang="ar-LB" sz="2400" dirty="0"/>
              <a:t> </a:t>
            </a:r>
            <a:r>
              <a:rPr lang="ar-LB" sz="2400" dirty="0" smtClean="0"/>
              <a:t>الاستجابة من </a:t>
            </a:r>
            <a:r>
              <a:rPr lang="ar-LB" sz="2400" dirty="0"/>
              <a:t>المهم توفير الدعم المستمر للمتطوعين.</a:t>
            </a:r>
          </a:p>
          <a:p>
            <a:pPr algn="r" rtl="1"/>
            <a:endParaRPr lang="ar-LB" sz="2400" dirty="0"/>
          </a:p>
          <a:p>
            <a:pPr algn="r" rtl="1"/>
            <a:r>
              <a:rPr lang="ar-LB" sz="2400" b="1" dirty="0"/>
              <a:t>بعد</a:t>
            </a:r>
            <a:r>
              <a:rPr lang="ar-LB" sz="2400" dirty="0"/>
              <a:t> الاستجابة يحين الوقت للتعافي والتفكير وتحسين الاستجابات  المستقبلية.</a:t>
            </a:r>
          </a:p>
          <a:p>
            <a:pPr algn="r" rtl="1"/>
            <a:endParaRPr sz="2400" dirty="0"/>
          </a:p>
        </p:txBody>
      </p:sp>
    </p:spTree>
    <p:extLst>
      <p:ext uri="{BB962C8B-B14F-4D97-AF65-F5344CB8AC3E}">
        <p14:creationId xmlns:p14="http://schemas.microsoft.com/office/powerpoint/2010/main" val="1262834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620688"/>
            <a:ext cx="8467822" cy="584775"/>
          </a:xfrm>
          <a:prstGeom prst="rect">
            <a:avLst/>
          </a:prstGeom>
        </p:spPr>
        <p:txBody>
          <a:bodyPr wrap="square">
            <a:spAutoFit/>
          </a:bodyPr>
          <a:lstStyle/>
          <a:p>
            <a:pPr algn="r" rtl="1"/>
            <a:r>
              <a:rPr lang="ar-LB" sz="3200" b="1" dirty="0"/>
              <a:t>أنشطة الدعم في كل مرحلة من مراحل الإستجابة</a:t>
            </a:r>
            <a:endParaRPr sz="3200" b="1" dirty="0"/>
          </a:p>
        </p:txBody>
      </p:sp>
      <p:sp>
        <p:nvSpPr>
          <p:cNvPr id="3" name="Rectangle 2"/>
          <p:cNvSpPr/>
          <p:nvPr/>
        </p:nvSpPr>
        <p:spPr>
          <a:xfrm>
            <a:off x="584801" y="1844824"/>
            <a:ext cx="7488832" cy="4154984"/>
          </a:xfrm>
          <a:prstGeom prst="rect">
            <a:avLst/>
          </a:prstGeom>
        </p:spPr>
        <p:txBody>
          <a:bodyPr wrap="square">
            <a:spAutoFit/>
          </a:bodyPr>
          <a:lstStyle/>
          <a:p>
            <a:pPr lvl="0" algn="r" rtl="1"/>
            <a:r>
              <a:rPr lang="ar-LB" sz="2400" b="1" dirty="0" smtClean="0"/>
              <a:t>المجموعة </a:t>
            </a:r>
            <a:r>
              <a:rPr lang="ar-LB" sz="2400" b="1" dirty="0"/>
              <a:t>الأولى: قبل الإستجابة</a:t>
            </a:r>
            <a:endParaRPr lang="ar-LB" sz="2400" b="1" dirty="0" smtClean="0"/>
          </a:p>
          <a:p>
            <a:pPr marL="342900" lvl="0" indent="-342900" algn="r" rtl="1">
              <a:buFont typeface="Arial" pitchFamily="34" charset="0"/>
              <a:buChar char="•"/>
            </a:pPr>
            <a:r>
              <a:rPr lang="ar-LB" sz="2400" dirty="0" smtClean="0"/>
              <a:t>كيف </a:t>
            </a:r>
            <a:r>
              <a:rPr lang="ar-LB" sz="2400" dirty="0"/>
              <a:t>يمكن للمدراء تعزيز سلامة المتطوعين النفسية الاجتماعية قبل حدوث الأزمة، أو قبل إرسال المتطوعين للمساعدة</a:t>
            </a:r>
            <a:r>
              <a:rPr lang="ar-LB" sz="2400" dirty="0" smtClean="0"/>
              <a:t>؟</a:t>
            </a:r>
          </a:p>
          <a:p>
            <a:pPr lvl="0" algn="r" rtl="1"/>
            <a:endParaRPr lang="ar-LB" sz="2400" dirty="0"/>
          </a:p>
          <a:p>
            <a:pPr lvl="0" algn="r" rtl="1"/>
            <a:r>
              <a:rPr lang="ar-LB" sz="2400" b="1" dirty="0" smtClean="0"/>
              <a:t>المجموعة </a:t>
            </a:r>
            <a:r>
              <a:rPr lang="ar-LB" sz="2400" b="1" dirty="0"/>
              <a:t>الثانية: في أثناء </a:t>
            </a:r>
            <a:r>
              <a:rPr lang="ar-LB" sz="2400" b="1" dirty="0" smtClean="0"/>
              <a:t>الإستجابة</a:t>
            </a:r>
          </a:p>
          <a:p>
            <a:pPr marL="342900" lvl="0" indent="-342900" algn="r" rtl="1">
              <a:buFont typeface="Arial" pitchFamily="34" charset="0"/>
              <a:buChar char="•"/>
            </a:pPr>
            <a:r>
              <a:rPr lang="ar-LB" sz="2400" dirty="0" smtClean="0"/>
              <a:t>كيف </a:t>
            </a:r>
            <a:r>
              <a:rPr lang="ar-LB" sz="2400" dirty="0"/>
              <a:t>يمكن للمدراء تعزيز سلامة المتطوعين النفسية </a:t>
            </a:r>
            <a:r>
              <a:rPr lang="ar-LB" sz="2400" dirty="0" smtClean="0"/>
              <a:t>الاجتماعية </a:t>
            </a:r>
            <a:r>
              <a:rPr lang="ar-LB" sz="2400" dirty="0"/>
              <a:t>أثناء الاستجابة الفعّالة لحدث منفرد أو أزمة طويلة الأمد</a:t>
            </a:r>
            <a:r>
              <a:rPr lang="ar-LB" sz="2400" dirty="0" smtClean="0"/>
              <a:t>؟</a:t>
            </a:r>
          </a:p>
          <a:p>
            <a:pPr lvl="0" algn="r" rtl="1"/>
            <a:endParaRPr lang="ar-LB" sz="2400" dirty="0"/>
          </a:p>
          <a:p>
            <a:pPr lvl="0" algn="r" rtl="1"/>
            <a:r>
              <a:rPr lang="ar-LB" sz="2400" b="1" dirty="0" smtClean="0"/>
              <a:t>المجموعة </a:t>
            </a:r>
            <a:r>
              <a:rPr lang="ar-LB" sz="2400" b="1" dirty="0"/>
              <a:t>الثالثة: بعد </a:t>
            </a:r>
            <a:r>
              <a:rPr lang="ar-LB" sz="2400" b="1" dirty="0" smtClean="0"/>
              <a:t>الإستجابة</a:t>
            </a:r>
          </a:p>
          <a:p>
            <a:pPr marL="342900" lvl="0" indent="-342900" algn="r" rtl="1">
              <a:buFont typeface="Arial" pitchFamily="34" charset="0"/>
              <a:buChar char="•"/>
            </a:pPr>
            <a:r>
              <a:rPr lang="ar-LB" sz="2400" dirty="0" smtClean="0"/>
              <a:t>كيف </a:t>
            </a:r>
            <a:r>
              <a:rPr lang="ar-LB" sz="2400" dirty="0"/>
              <a:t>يمكن للمدراء تعزيز سلامة المتطوعين النفسية </a:t>
            </a:r>
            <a:r>
              <a:rPr lang="ar-LB" sz="2400" dirty="0" smtClean="0"/>
              <a:t>الاجتماعية </a:t>
            </a:r>
            <a:r>
              <a:rPr lang="ar-LB" sz="2400" dirty="0"/>
              <a:t>بعد انتهاء الأزمة، أو عند إنهاء المتطوعين لأعمالهم؟</a:t>
            </a:r>
          </a:p>
        </p:txBody>
      </p:sp>
    </p:spTree>
    <p:extLst>
      <p:ext uri="{BB962C8B-B14F-4D97-AF65-F5344CB8AC3E}">
        <p14:creationId xmlns:p14="http://schemas.microsoft.com/office/powerpoint/2010/main" val="926605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273" y="664601"/>
            <a:ext cx="8467822" cy="584775"/>
          </a:xfrm>
          <a:prstGeom prst="rect">
            <a:avLst/>
          </a:prstGeom>
        </p:spPr>
        <p:txBody>
          <a:bodyPr wrap="square">
            <a:spAutoFit/>
          </a:bodyPr>
          <a:lstStyle/>
          <a:p>
            <a:pPr algn="r" rtl="1"/>
            <a:r>
              <a:rPr sz="3200" b="1" dirty="0"/>
              <a:t>مرونة المدراء والمتطوعين (1)</a:t>
            </a:r>
          </a:p>
        </p:txBody>
      </p:sp>
      <p:sp>
        <p:nvSpPr>
          <p:cNvPr id="3" name="Rectangle 2"/>
          <p:cNvSpPr/>
          <p:nvPr/>
        </p:nvSpPr>
        <p:spPr>
          <a:xfrm>
            <a:off x="584801" y="1844824"/>
            <a:ext cx="7488832" cy="3046988"/>
          </a:xfrm>
          <a:prstGeom prst="rect">
            <a:avLst/>
          </a:prstGeom>
        </p:spPr>
        <p:txBody>
          <a:bodyPr wrap="square">
            <a:spAutoFit/>
          </a:bodyPr>
          <a:lstStyle/>
          <a:p>
            <a:pPr algn="r" rtl="1"/>
            <a:r>
              <a:rPr sz="2400" b="1" dirty="0"/>
              <a:t>يستطيع المدراء القيام بما يلي:</a:t>
            </a:r>
          </a:p>
          <a:p>
            <a:pPr marL="342900" lvl="0" indent="-342900" algn="r" rtl="1">
              <a:buFont typeface="Arial" panose="020B0604020202020204" pitchFamily="34" charset="0"/>
              <a:buChar char="•"/>
            </a:pPr>
            <a:r>
              <a:rPr lang="ar-LB" sz="2400" dirty="0"/>
              <a:t>ضمان ساعات وظروف عمل معتدلة للمتطوعين </a:t>
            </a:r>
          </a:p>
          <a:p>
            <a:pPr marL="342900" lvl="0" indent="-342900" algn="r" rtl="1">
              <a:buFont typeface="Arial" panose="020B0604020202020204" pitchFamily="34" charset="0"/>
              <a:buChar char="•"/>
            </a:pPr>
            <a:r>
              <a:rPr lang="ar-LB" sz="2400" dirty="0"/>
              <a:t>إعداد توصيف وظيفي لعمل المتطوعين أو إيضاح ما هو متوقع منهم </a:t>
            </a:r>
          </a:p>
          <a:p>
            <a:pPr marL="342900" lvl="0" indent="-342900" algn="r" rtl="1">
              <a:buFont typeface="Arial" panose="020B0604020202020204" pitchFamily="34" charset="0"/>
              <a:buChar char="•"/>
            </a:pPr>
            <a:r>
              <a:rPr lang="ar-LB" sz="2400" dirty="0"/>
              <a:t>إعداد وتدريب المتطوعين على مهمتهم في الميدان </a:t>
            </a:r>
          </a:p>
          <a:p>
            <a:pPr marL="342900" lvl="0" indent="-342900" algn="r" rtl="1">
              <a:buFont typeface="Arial" panose="020B0604020202020204" pitchFamily="34" charset="0"/>
              <a:buChar char="•"/>
            </a:pPr>
            <a:r>
              <a:rPr lang="ar-LB" sz="2400" dirty="0"/>
              <a:t>الإطمئنان على المتطوعين لمعرفة مدى تأقلمهم أثناء الاستجابة في حالات الطوارئ </a:t>
            </a:r>
          </a:p>
          <a:p>
            <a:pPr marL="342900" lvl="0" indent="-342900" algn="r" rtl="1">
              <a:buFont typeface="Arial" panose="020B0604020202020204" pitchFamily="34" charset="0"/>
              <a:buChar char="•"/>
            </a:pPr>
            <a:r>
              <a:rPr lang="ar-LB" sz="2400" dirty="0"/>
              <a:t>عقد اجتماعات منتظمة للفريق أثناء حالات الطوارئ للإطمئنان على الجميع وتقديم الدعم.</a:t>
            </a:r>
            <a:endParaRPr lang="da-DK" sz="2400" dirty="0"/>
          </a:p>
        </p:txBody>
      </p:sp>
    </p:spTree>
    <p:extLst>
      <p:ext uri="{BB962C8B-B14F-4D97-AF65-F5344CB8AC3E}">
        <p14:creationId xmlns:p14="http://schemas.microsoft.com/office/powerpoint/2010/main" val="3590395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8089" y="664600"/>
            <a:ext cx="8467822" cy="584775"/>
          </a:xfrm>
          <a:prstGeom prst="rect">
            <a:avLst/>
          </a:prstGeom>
        </p:spPr>
        <p:txBody>
          <a:bodyPr wrap="square">
            <a:spAutoFit/>
          </a:bodyPr>
          <a:lstStyle/>
          <a:p>
            <a:pPr algn="r" rtl="1"/>
            <a:r>
              <a:rPr sz="3200" b="1" dirty="0"/>
              <a:t>مرونة المدراء والمتطوعين (2)</a:t>
            </a:r>
          </a:p>
        </p:txBody>
      </p:sp>
      <p:sp>
        <p:nvSpPr>
          <p:cNvPr id="3" name="Rectangle 2"/>
          <p:cNvSpPr/>
          <p:nvPr/>
        </p:nvSpPr>
        <p:spPr>
          <a:xfrm>
            <a:off x="584801" y="1844824"/>
            <a:ext cx="7488832" cy="2677656"/>
          </a:xfrm>
          <a:prstGeom prst="rect">
            <a:avLst/>
          </a:prstGeom>
        </p:spPr>
        <p:txBody>
          <a:bodyPr wrap="square">
            <a:spAutoFit/>
          </a:bodyPr>
          <a:lstStyle/>
          <a:p>
            <a:pPr marL="342900" lvl="0" indent="-342900" algn="r" rtl="1">
              <a:buFont typeface="Arial" panose="020B0604020202020204" pitchFamily="34" charset="0"/>
              <a:buChar char="•"/>
            </a:pPr>
            <a:r>
              <a:rPr lang="ar-LB" sz="2400" dirty="0"/>
              <a:t>تشجيع القيام بعمل المتطوعين في ثنائيات </a:t>
            </a:r>
          </a:p>
          <a:p>
            <a:pPr marL="342900" lvl="0" indent="-342900" algn="r" rtl="1">
              <a:buFont typeface="Arial" panose="020B0604020202020204" pitchFamily="34" charset="0"/>
              <a:buChar char="•"/>
            </a:pPr>
            <a:r>
              <a:rPr lang="ar-LB" sz="2400" dirty="0"/>
              <a:t>إعداد أنظمة دعم الأقران أو الزملاء </a:t>
            </a:r>
            <a:endParaRPr lang="ar-LB" sz="2400" dirty="0" smtClean="0"/>
          </a:p>
          <a:p>
            <a:pPr marL="342900" lvl="0" indent="-342900" algn="r" rtl="1">
              <a:buFont typeface="Arial" panose="020B0604020202020204" pitchFamily="34" charset="0"/>
              <a:buChar char="•"/>
            </a:pPr>
            <a:r>
              <a:rPr lang="ar-LB" sz="2400" dirty="0"/>
              <a:t>تقديم المعلومات حول الضغط النفسي وتأثيره </a:t>
            </a:r>
          </a:p>
          <a:p>
            <a:pPr marL="342900" lvl="0" indent="-342900" algn="r" rtl="1">
              <a:buFont typeface="Arial" panose="020B0604020202020204" pitchFamily="34" charset="0"/>
              <a:buChar char="•"/>
            </a:pPr>
            <a:r>
              <a:rPr lang="ar-LB" sz="2400" dirty="0"/>
              <a:t>تشجيع استراتيجيات التأقلم الجيدة </a:t>
            </a:r>
          </a:p>
          <a:p>
            <a:pPr marL="342900" lvl="0" indent="-342900" algn="r" rtl="1">
              <a:buFont typeface="Arial" panose="020B0604020202020204" pitchFamily="34" charset="0"/>
              <a:buChar char="•"/>
            </a:pPr>
            <a:r>
              <a:rPr lang="ar-LB" sz="2400" dirty="0"/>
              <a:t>دعم المتطوعين الذين واجهوا أحداث صعبة بشكل خاص </a:t>
            </a:r>
          </a:p>
          <a:p>
            <a:pPr marL="342900" lvl="0" indent="-342900" algn="r" rtl="1">
              <a:buFont typeface="Arial" panose="020B0604020202020204" pitchFamily="34" charset="0"/>
              <a:buChar char="•"/>
            </a:pPr>
            <a:r>
              <a:rPr lang="ar-LB" sz="2400" dirty="0"/>
              <a:t>إظهار التقدير وإعلام المتطوعين بقيمتهم كأفراد في الفريق. </a:t>
            </a:r>
          </a:p>
          <a:p>
            <a:pPr lvl="0"/>
            <a:endParaRPr lang="da-DK" sz="2400" dirty="0"/>
          </a:p>
        </p:txBody>
      </p:sp>
    </p:spTree>
    <p:extLst>
      <p:ext uri="{BB962C8B-B14F-4D97-AF65-F5344CB8AC3E}">
        <p14:creationId xmlns:p14="http://schemas.microsoft.com/office/powerpoint/2010/main" val="1063129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83519"/>
            <a:ext cx="8467822" cy="1077218"/>
          </a:xfrm>
          <a:prstGeom prst="rect">
            <a:avLst/>
          </a:prstGeom>
        </p:spPr>
        <p:txBody>
          <a:bodyPr wrap="square">
            <a:spAutoFit/>
          </a:bodyPr>
          <a:lstStyle/>
          <a:p>
            <a:pPr algn="r" rtl="1"/>
            <a:r>
              <a:rPr sz="3200" b="1" dirty="0"/>
              <a:t>تحليل وفهم أنظمة الدعم الحالية </a:t>
            </a:r>
          </a:p>
        </p:txBody>
      </p:sp>
      <p:sp>
        <p:nvSpPr>
          <p:cNvPr id="3" name="Rectangle 2"/>
          <p:cNvSpPr/>
          <p:nvPr/>
        </p:nvSpPr>
        <p:spPr>
          <a:xfrm>
            <a:off x="584801" y="1844824"/>
            <a:ext cx="7488832" cy="1200329"/>
          </a:xfrm>
          <a:prstGeom prst="rect">
            <a:avLst/>
          </a:prstGeom>
        </p:spPr>
        <p:txBody>
          <a:bodyPr wrap="square">
            <a:spAutoFit/>
          </a:bodyPr>
          <a:lstStyle/>
          <a:p>
            <a:pPr lvl="0" algn="r" rtl="1"/>
            <a:r>
              <a:rPr sz="2400" i="1" dirty="0" err="1"/>
              <a:t>اقرأ</a:t>
            </a:r>
            <a:r>
              <a:rPr sz="2400" i="1" dirty="0"/>
              <a:t> </a:t>
            </a:r>
            <a:r>
              <a:rPr lang="ar-LB" sz="2400" i="1" dirty="0"/>
              <a:t>النشرة </a:t>
            </a:r>
            <a:r>
              <a:rPr lang="ar-LB" sz="2400" i="1" dirty="0" smtClean="0"/>
              <a:t>التوزيعية </a:t>
            </a:r>
            <a:r>
              <a:rPr sz="2400" i="1" dirty="0" smtClean="0"/>
              <a:t>’</a:t>
            </a:r>
            <a:r>
              <a:rPr sz="2400" i="1" dirty="0" err="1" smtClean="0"/>
              <a:t>الاستراتيجيات</a:t>
            </a:r>
            <a:r>
              <a:rPr sz="2400" i="1" dirty="0" smtClean="0"/>
              <a:t> </a:t>
            </a:r>
            <a:r>
              <a:rPr sz="2400" i="1" dirty="0"/>
              <a:t>الأساسية والإضافية‘.</a:t>
            </a:r>
          </a:p>
          <a:p>
            <a:pPr lvl="0"/>
            <a:endParaRPr lang="en-GB" sz="2400" i="1" dirty="0"/>
          </a:p>
          <a:p>
            <a:pPr lvl="0" algn="r" rtl="1"/>
            <a:r>
              <a:rPr sz="2400" i="1" dirty="0"/>
              <a:t>عدّد الإجراءات والاستراتيجيات </a:t>
            </a:r>
            <a:r>
              <a:rPr sz="2400" i="1" dirty="0" err="1"/>
              <a:t>التي</a:t>
            </a:r>
            <a:r>
              <a:rPr sz="2400" i="1" dirty="0"/>
              <a:t> </a:t>
            </a:r>
            <a:r>
              <a:rPr sz="2400" i="1" dirty="0" err="1" smtClean="0"/>
              <a:t>تنفذ</a:t>
            </a:r>
            <a:r>
              <a:rPr lang="ar-LB" sz="2400" i="1" dirty="0" smtClean="0"/>
              <a:t>ّ</a:t>
            </a:r>
            <a:r>
              <a:rPr sz="2400" i="1" dirty="0" err="1" smtClean="0"/>
              <a:t>ها</a:t>
            </a:r>
            <a:r>
              <a:rPr sz="2400" i="1" dirty="0" smtClean="0"/>
              <a:t> </a:t>
            </a:r>
            <a:r>
              <a:rPr sz="2400" i="1" dirty="0"/>
              <a:t>حاليًا في جمعيتك الوطنية. </a:t>
            </a:r>
          </a:p>
        </p:txBody>
      </p:sp>
    </p:spTree>
    <p:extLst>
      <p:ext uri="{BB962C8B-B14F-4D97-AF65-F5344CB8AC3E}">
        <p14:creationId xmlns:p14="http://schemas.microsoft.com/office/powerpoint/2010/main" val="376609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6459" y="744616"/>
            <a:ext cx="5411082" cy="584775"/>
          </a:xfrm>
          <a:prstGeom prst="rect">
            <a:avLst/>
          </a:prstGeom>
        </p:spPr>
        <p:txBody>
          <a:bodyPr wrap="square">
            <a:spAutoFit/>
          </a:bodyPr>
          <a:lstStyle/>
          <a:p>
            <a:pPr algn="r" rtl="1"/>
            <a:r>
              <a:rPr sz="3200" b="1" dirty="0"/>
              <a:t>تطوير أنظمة الدعم </a:t>
            </a:r>
          </a:p>
        </p:txBody>
      </p:sp>
      <p:sp>
        <p:nvSpPr>
          <p:cNvPr id="3" name="Rectangle 2"/>
          <p:cNvSpPr/>
          <p:nvPr/>
        </p:nvSpPr>
        <p:spPr>
          <a:xfrm>
            <a:off x="620079" y="1844824"/>
            <a:ext cx="7488832" cy="2677656"/>
          </a:xfrm>
          <a:prstGeom prst="rect">
            <a:avLst/>
          </a:prstGeom>
        </p:spPr>
        <p:txBody>
          <a:bodyPr wrap="square">
            <a:spAutoFit/>
          </a:bodyPr>
          <a:lstStyle/>
          <a:p>
            <a:pPr algn="r" rtl="1"/>
            <a:r>
              <a:rPr lang="ar-LB" sz="2400" dirty="0"/>
              <a:t>تعتبر الأسئلة الثلاثة التالية إرشادات جيدة في تطوير استراتيجية للدعم النفسي الاجتماعي للمتطوعين</a:t>
            </a:r>
            <a:r>
              <a:rPr lang="ar-LB" sz="2400" dirty="0" smtClean="0"/>
              <a:t>:</a:t>
            </a:r>
          </a:p>
          <a:p>
            <a:pPr algn="r" rtl="1"/>
            <a:endParaRPr sz="2400" dirty="0" smtClean="0"/>
          </a:p>
          <a:p>
            <a:pPr marL="342900" lvl="0" indent="-342900" algn="r" rtl="1">
              <a:buFont typeface="Arial" panose="020B0604020202020204" pitchFamily="34" charset="0"/>
              <a:buChar char="•"/>
            </a:pPr>
            <a:r>
              <a:rPr sz="2400" b="1" dirty="0" err="1" smtClean="0"/>
              <a:t>ماذا</a:t>
            </a:r>
            <a:r>
              <a:rPr sz="2400" b="1" dirty="0" smtClean="0"/>
              <a:t> </a:t>
            </a:r>
            <a:r>
              <a:rPr sz="2400" dirty="0" smtClean="0"/>
              <a:t>– </a:t>
            </a:r>
            <a:r>
              <a:rPr lang="ar-LB" sz="2400" dirty="0"/>
              <a:t> </a:t>
            </a:r>
            <a:r>
              <a:rPr lang="ar-LB" sz="2400" dirty="0" smtClean="0"/>
              <a:t>ما </a:t>
            </a:r>
            <a:r>
              <a:rPr lang="ar-LB" sz="2400" dirty="0"/>
              <a:t>نوع الدعم الذي يمكن تقديمه </a:t>
            </a:r>
            <a:r>
              <a:rPr sz="2400" dirty="0" smtClean="0"/>
              <a:t>؟</a:t>
            </a:r>
          </a:p>
          <a:p>
            <a:pPr marL="342900" lvl="0" indent="-342900" algn="r" rtl="1">
              <a:buFont typeface="Arial" panose="020B0604020202020204" pitchFamily="34" charset="0"/>
              <a:buChar char="•"/>
            </a:pPr>
            <a:r>
              <a:rPr sz="2400" b="1" dirty="0" err="1" smtClean="0"/>
              <a:t>مَن</a:t>
            </a:r>
            <a:r>
              <a:rPr sz="2400" b="1" dirty="0" smtClean="0"/>
              <a:t> </a:t>
            </a:r>
            <a:r>
              <a:rPr sz="2400" dirty="0" smtClean="0"/>
              <a:t>– </a:t>
            </a:r>
            <a:r>
              <a:rPr lang="ar-LB" sz="2400" dirty="0" smtClean="0"/>
              <a:t> من </a:t>
            </a:r>
            <a:r>
              <a:rPr sz="2400" dirty="0" err="1" smtClean="0"/>
              <a:t>الذي</a:t>
            </a:r>
            <a:r>
              <a:rPr sz="2400" dirty="0" smtClean="0"/>
              <a:t> </a:t>
            </a:r>
            <a:r>
              <a:rPr sz="2400" dirty="0" err="1" smtClean="0"/>
              <a:t>يقدّم</a:t>
            </a:r>
            <a:r>
              <a:rPr sz="2400" dirty="0" smtClean="0"/>
              <a:t> </a:t>
            </a:r>
            <a:r>
              <a:rPr sz="2400" dirty="0" err="1" smtClean="0"/>
              <a:t>الدعم</a:t>
            </a:r>
            <a:r>
              <a:rPr sz="2400" dirty="0" smtClean="0"/>
              <a:t>؟ </a:t>
            </a:r>
            <a:r>
              <a:rPr sz="2400" dirty="0" err="1" smtClean="0"/>
              <a:t>من</a:t>
            </a:r>
            <a:r>
              <a:rPr sz="2400" dirty="0" smtClean="0"/>
              <a:t> </a:t>
            </a:r>
            <a:r>
              <a:rPr sz="2400" dirty="0" err="1" smtClean="0"/>
              <a:t>المؤهَّل</a:t>
            </a:r>
            <a:r>
              <a:rPr sz="2400" dirty="0" smtClean="0"/>
              <a:t> </a:t>
            </a:r>
            <a:r>
              <a:rPr sz="2400" dirty="0" err="1" smtClean="0"/>
              <a:t>لتلقي</a:t>
            </a:r>
            <a:r>
              <a:rPr sz="2400" dirty="0" smtClean="0"/>
              <a:t> </a:t>
            </a:r>
            <a:r>
              <a:rPr sz="2400" dirty="0" err="1" smtClean="0"/>
              <a:t>الدعم</a:t>
            </a:r>
            <a:r>
              <a:rPr sz="2400" dirty="0" smtClean="0"/>
              <a:t>؟</a:t>
            </a:r>
          </a:p>
          <a:p>
            <a:pPr marL="342900" lvl="0" indent="-342900" algn="r" rtl="1">
              <a:buFont typeface="Arial" panose="020B0604020202020204" pitchFamily="34" charset="0"/>
              <a:buChar char="•"/>
            </a:pPr>
            <a:r>
              <a:rPr sz="2400" b="1" dirty="0" err="1" smtClean="0"/>
              <a:t>متى</a:t>
            </a:r>
            <a:r>
              <a:rPr sz="2400" b="1" dirty="0" smtClean="0"/>
              <a:t> </a:t>
            </a:r>
            <a:r>
              <a:rPr sz="2400" dirty="0" smtClean="0"/>
              <a:t>– </a:t>
            </a:r>
            <a:r>
              <a:rPr lang="ar-LB" sz="2400" dirty="0" smtClean="0"/>
              <a:t> عدد </a:t>
            </a:r>
            <a:r>
              <a:rPr lang="ar-LB" sz="2400" dirty="0"/>
              <a:t>المرّات وتحت أي ظرف من الظروف ينبغي تقديم </a:t>
            </a:r>
            <a:r>
              <a:rPr lang="ar-LB" sz="2400" dirty="0" smtClean="0"/>
              <a:t>الدعم</a:t>
            </a:r>
            <a:r>
              <a:rPr sz="2400" dirty="0" smtClean="0"/>
              <a:t>؟</a:t>
            </a:r>
          </a:p>
          <a:p>
            <a:pPr marL="342900" lvl="0"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647529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343091"/>
            <a:ext cx="8229600" cy="1143000"/>
          </a:xfrm>
        </p:spPr>
        <p:txBody>
          <a:bodyPr>
            <a:normAutofit fontScale="90000"/>
          </a:bodyPr>
          <a:lstStyle/>
          <a:p>
            <a:pPr algn="r" rtl="1"/>
            <a:r>
              <a:rPr lang="en-GB" sz="3600" b="1" dirty="0" smtClean="0"/>
              <a:t/>
            </a:r>
            <a:br>
              <a:rPr lang="en-GB" sz="3600" b="1" dirty="0" smtClean="0"/>
            </a:br>
            <a:r>
              <a:rPr sz="3600" b="1" dirty="0"/>
              <a:t>تطوير استراتيجيات الدعم</a:t>
            </a:r>
            <a:r>
              <a:rPr lang="da-DK" sz="3600" b="1" dirty="0"/>
              <a:t/>
            </a:r>
            <a:br>
              <a:rPr lang="da-DK" sz="3600" b="1" dirty="0"/>
            </a:br>
            <a:endParaRPr lang="da-DK" sz="3600" b="1" dirty="0"/>
          </a:p>
        </p:txBody>
      </p:sp>
      <p:sp>
        <p:nvSpPr>
          <p:cNvPr id="6147" name="Rectangle 3"/>
          <p:cNvSpPr>
            <a:spLocks noGrp="1" noChangeArrowheads="1"/>
          </p:cNvSpPr>
          <p:nvPr>
            <p:ph type="body" idx="1"/>
          </p:nvPr>
        </p:nvSpPr>
        <p:spPr/>
        <p:txBody>
          <a:bodyPr>
            <a:normAutofit/>
          </a:bodyPr>
          <a:lstStyle/>
          <a:p>
            <a:pPr marL="0" indent="0">
              <a:buNone/>
            </a:pPr>
            <a:endParaRPr lang="en-GB" sz="2400" dirty="0" smtClean="0"/>
          </a:p>
          <a:p>
            <a:pPr marL="0" indent="0">
              <a:buNone/>
            </a:pPr>
            <a:endParaRPr lang="en-GB" sz="2400" i="1" dirty="0" smtClean="0"/>
          </a:p>
          <a:p>
            <a:pPr marL="0" indent="0" algn="r" rtl="1">
              <a:buNone/>
            </a:pPr>
            <a:r>
              <a:rPr sz="2400" i="1" dirty="0"/>
              <a:t>امضِ 40 </a:t>
            </a:r>
            <a:r>
              <a:rPr lang="ar-LB" sz="2400" i="1" dirty="0" smtClean="0"/>
              <a:t> د</a:t>
            </a:r>
            <a:r>
              <a:rPr sz="2400" i="1" dirty="0" err="1" smtClean="0"/>
              <a:t>قيقة</a:t>
            </a:r>
            <a:r>
              <a:rPr sz="2400" i="1" dirty="0" smtClean="0"/>
              <a:t> </a:t>
            </a:r>
            <a:r>
              <a:rPr sz="2400" i="1" dirty="0"/>
              <a:t>في مجموعاتك، مجيبًا على الأسئلة الموجودة </a:t>
            </a:r>
            <a:r>
              <a:rPr sz="2400" i="1" dirty="0" err="1"/>
              <a:t>في</a:t>
            </a:r>
            <a:r>
              <a:rPr sz="2400" i="1" dirty="0"/>
              <a:t> </a:t>
            </a:r>
            <a:r>
              <a:rPr lang="ar-LB" sz="2400" i="1" dirty="0" smtClean="0"/>
              <a:t>النشرة التوزيعية</a:t>
            </a:r>
            <a:r>
              <a:rPr sz="2400" i="1" dirty="0" smtClean="0"/>
              <a:t>4 </a:t>
            </a:r>
            <a:r>
              <a:rPr lang="ar-LB" sz="2400" i="1" dirty="0" smtClean="0"/>
              <a:t> " </a:t>
            </a:r>
            <a:r>
              <a:rPr sz="2400" i="1" dirty="0" err="1" smtClean="0"/>
              <a:t>تطوير</a:t>
            </a:r>
            <a:r>
              <a:rPr sz="2400" i="1" dirty="0" smtClean="0"/>
              <a:t> </a:t>
            </a:r>
            <a:r>
              <a:rPr sz="2400" i="1" dirty="0" err="1"/>
              <a:t>استراتيجيات</a:t>
            </a:r>
            <a:r>
              <a:rPr sz="2400" i="1" dirty="0"/>
              <a:t> </a:t>
            </a:r>
            <a:r>
              <a:rPr sz="2400" i="1" dirty="0" err="1" smtClean="0"/>
              <a:t>الدعم</a:t>
            </a:r>
            <a:r>
              <a:rPr lang="ar-LB" sz="2400" i="1" dirty="0" smtClean="0"/>
              <a:t>. "</a:t>
            </a:r>
            <a:endParaRPr sz="2400" i="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97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620688"/>
            <a:ext cx="8229600" cy="1143000"/>
          </a:xfrm>
        </p:spPr>
        <p:txBody>
          <a:bodyPr>
            <a:normAutofit/>
          </a:bodyPr>
          <a:lstStyle/>
          <a:p>
            <a:pPr algn="r" rtl="1"/>
            <a:r>
              <a:rPr lang="ar-LB" sz="3600" b="1" dirty="0"/>
              <a:t>ما هو نوع الدعم الذي ستقدمه جمعيتك الوطنية؟</a:t>
            </a:r>
            <a:endParaRPr lang="da-DK" sz="3600" dirty="0"/>
          </a:p>
        </p:txBody>
      </p:sp>
      <p:sp>
        <p:nvSpPr>
          <p:cNvPr id="6147" name="Rectangle 3"/>
          <p:cNvSpPr>
            <a:spLocks noGrp="1" noChangeArrowheads="1"/>
          </p:cNvSpPr>
          <p:nvPr>
            <p:ph type="body" idx="1"/>
          </p:nvPr>
        </p:nvSpPr>
        <p:spPr>
          <a:xfrm>
            <a:off x="457200" y="1600200"/>
            <a:ext cx="7499176" cy="4525963"/>
          </a:xfrm>
        </p:spPr>
        <p:txBody>
          <a:bodyPr>
            <a:normAutofit/>
          </a:bodyPr>
          <a:lstStyle/>
          <a:p>
            <a:pPr marL="0" indent="0">
              <a:buNone/>
            </a:pPr>
            <a:endParaRPr lang="en-GB" sz="2400" dirty="0" smtClean="0"/>
          </a:p>
          <a:p>
            <a:pPr marL="0" indent="0" algn="r" rtl="1">
              <a:buNone/>
            </a:pPr>
            <a:r>
              <a:rPr sz="2400" dirty="0"/>
              <a:t>أيًا كانت الأنشطة التي تقرر جمعياتكم الوطنية إقامتها، فالمهم هو التأكد من تضمين جميع نقاط دورة </a:t>
            </a:r>
            <a:r>
              <a:rPr sz="2400" dirty="0" err="1"/>
              <a:t>الاستجابة</a:t>
            </a:r>
            <a:r>
              <a:rPr sz="2400" dirty="0"/>
              <a:t> </a:t>
            </a:r>
            <a:r>
              <a:rPr lang="en-US" sz="2400" dirty="0" smtClean="0"/>
              <a:t>– </a:t>
            </a:r>
            <a:r>
              <a:rPr lang="ar-LB" sz="2400" b="1" dirty="0" smtClean="0"/>
              <a:t> ق</a:t>
            </a:r>
            <a:r>
              <a:rPr sz="2400" b="1" dirty="0" err="1" smtClean="0"/>
              <a:t>بل</a:t>
            </a:r>
            <a:r>
              <a:rPr sz="2400" b="1" dirty="0"/>
              <a:t>، </a:t>
            </a:r>
            <a:r>
              <a:rPr sz="2400" b="1" dirty="0" smtClean="0"/>
              <a:t>و</a:t>
            </a:r>
            <a:r>
              <a:rPr lang="ar-LB" sz="2400" b="1" dirty="0" smtClean="0"/>
              <a:t>في </a:t>
            </a:r>
            <a:r>
              <a:rPr sz="2400" b="1" dirty="0" err="1" smtClean="0"/>
              <a:t>أثناء</a:t>
            </a:r>
            <a:r>
              <a:rPr sz="2400" b="1" dirty="0"/>
              <a:t>، وبعد</a:t>
            </a:r>
            <a:r>
              <a:rPr sz="2400" dirty="0"/>
              <a:t> – </a:t>
            </a:r>
            <a:r>
              <a:rPr lang="ar-LB" sz="2400" dirty="0" smtClean="0"/>
              <a:t> </a:t>
            </a:r>
            <a:r>
              <a:rPr sz="2400" dirty="0" err="1" smtClean="0"/>
              <a:t>وذلك</a:t>
            </a:r>
            <a:r>
              <a:rPr sz="2400" dirty="0" smtClean="0"/>
              <a:t> </a:t>
            </a:r>
            <a:r>
              <a:rPr sz="2400" dirty="0"/>
              <a:t>لتكون فعّالة </a:t>
            </a:r>
            <a:r>
              <a:rPr sz="2400" dirty="0" err="1"/>
              <a:t>بحق</a:t>
            </a:r>
            <a:r>
              <a:rPr sz="2400" dirty="0" smtClean="0"/>
              <a:t>.</a:t>
            </a:r>
            <a:endParaRPr lang="ar-LB" sz="2400" dirty="0" smtClean="0"/>
          </a:p>
          <a:p>
            <a:pPr marL="0" indent="0" algn="r" rtl="1">
              <a:buNone/>
            </a:pPr>
            <a:endParaRPr lang="ar-LB" sz="2400" dirty="0"/>
          </a:p>
          <a:p>
            <a:pPr marL="0" indent="0" algn="r" rtl="1">
              <a:buNone/>
            </a:pPr>
            <a:endParaRPr sz="2400" dirty="0" smtClean="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1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51951"/>
            <a:ext cx="8229600" cy="1143000"/>
          </a:xfrm>
        </p:spPr>
        <p:txBody>
          <a:bodyPr>
            <a:normAutofit/>
          </a:bodyPr>
          <a:lstStyle/>
          <a:p>
            <a:pPr algn="r" rtl="1"/>
            <a:r>
              <a:rPr sz="3200" b="1" dirty="0"/>
              <a:t>أهمية الدعم النفسي الاجتماعي </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144" y="1916832"/>
            <a:ext cx="6660232" cy="4442131"/>
          </a:xfrm>
          <a:prstGeom prst="rect">
            <a:avLst/>
          </a:prstGeom>
        </p:spPr>
      </p:pic>
    </p:spTree>
    <p:extLst>
      <p:ext uri="{BB962C8B-B14F-4D97-AF65-F5344CB8AC3E}">
        <p14:creationId xmlns:p14="http://schemas.microsoft.com/office/powerpoint/2010/main" val="757467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35248" y="691547"/>
            <a:ext cx="8229600" cy="1143000"/>
          </a:xfrm>
        </p:spPr>
        <p:txBody>
          <a:bodyPr>
            <a:normAutofit/>
          </a:bodyPr>
          <a:lstStyle/>
          <a:p>
            <a:pPr algn="r" rtl="1"/>
            <a:r>
              <a:rPr lang="ar-LB" sz="3600" b="1" dirty="0"/>
              <a:t>من الذي سيقدّم الدعم؟</a:t>
            </a:r>
            <a:endParaRPr lang="da-DK" sz="3600" dirty="0"/>
          </a:p>
        </p:txBody>
      </p:sp>
      <p:sp>
        <p:nvSpPr>
          <p:cNvPr id="6147" name="Rectangle 3"/>
          <p:cNvSpPr>
            <a:spLocks noGrp="1" noChangeArrowheads="1"/>
          </p:cNvSpPr>
          <p:nvPr>
            <p:ph type="body" idx="1"/>
          </p:nvPr>
        </p:nvSpPr>
        <p:spPr/>
        <p:txBody>
          <a:bodyPr>
            <a:normAutofit/>
          </a:bodyPr>
          <a:lstStyle/>
          <a:p>
            <a:pPr lvl="0"/>
            <a:endParaRPr lang="en-GB" sz="2400" dirty="0" smtClean="0"/>
          </a:p>
          <a:p>
            <a:pPr lvl="0" algn="r" rtl="1"/>
            <a:r>
              <a:rPr sz="2400" dirty="0"/>
              <a:t>يلعب المشرفون وقادة الفرق دورًا مهمًا في الدعم.</a:t>
            </a:r>
          </a:p>
          <a:p>
            <a:pPr lvl="0" algn="r" rtl="1"/>
            <a:r>
              <a:rPr sz="2400" dirty="0" err="1"/>
              <a:t>يقدم</a:t>
            </a:r>
            <a:r>
              <a:rPr sz="2400" dirty="0"/>
              <a:t> </a:t>
            </a:r>
            <a:r>
              <a:rPr lang="ar-LB" sz="2400" dirty="0" smtClean="0"/>
              <a:t> </a:t>
            </a:r>
            <a:r>
              <a:rPr sz="2400" dirty="0" err="1" smtClean="0"/>
              <a:t>كبار</a:t>
            </a:r>
            <a:r>
              <a:rPr lang="ar-LB" sz="2400" dirty="0" smtClean="0"/>
              <a:t> </a:t>
            </a:r>
            <a:r>
              <a:rPr lang="ar-LB" sz="2400" dirty="0"/>
              <a:t>المدراء</a:t>
            </a:r>
            <a:r>
              <a:rPr sz="2400" dirty="0" smtClean="0"/>
              <a:t> </a:t>
            </a:r>
            <a:r>
              <a:rPr sz="2400" dirty="0"/>
              <a:t>المساندة.</a:t>
            </a:r>
          </a:p>
          <a:p>
            <a:pPr lvl="0" algn="r" rtl="1"/>
            <a:r>
              <a:rPr lang="ar-LB" sz="2400" dirty="0"/>
              <a:t>المشرفون بحاجة إلى تدريب أساسي، وذلك في كل من دعم المتطوعين والاهتمام بسلامتهم النفسية الاجتماعية.</a:t>
            </a:r>
          </a:p>
          <a:p>
            <a:pPr lvl="0" algn="r" rtl="1"/>
            <a:r>
              <a:rPr sz="2400" dirty="0" smtClean="0"/>
              <a:t>ي</a:t>
            </a:r>
            <a:r>
              <a:rPr lang="ar-LB" sz="2400" dirty="0" smtClean="0"/>
              <a:t>ُ</a:t>
            </a:r>
            <a:r>
              <a:rPr sz="2400" dirty="0" err="1" smtClean="0"/>
              <a:t>عتبر</a:t>
            </a:r>
            <a:r>
              <a:rPr sz="2400" dirty="0" smtClean="0"/>
              <a:t> </a:t>
            </a:r>
            <a:r>
              <a:rPr sz="2400" dirty="0"/>
              <a:t>المتطوعون أنفسهم موردًا لنظام الدعم النفسي الاجتماعي.</a:t>
            </a:r>
          </a:p>
          <a:p>
            <a:pPr lvl="0" algn="r" rtl="1"/>
            <a:r>
              <a:rPr lang="ar-LB" sz="2400" dirty="0"/>
              <a:t>يمكن تطبيق آليات دعم الأقران لتوفير شبكة </a:t>
            </a:r>
            <a:r>
              <a:rPr lang="ar-LB" sz="2400" dirty="0" smtClean="0"/>
              <a:t>دعم.</a:t>
            </a:r>
            <a:endParaRPr sz="2400"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1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620688"/>
            <a:ext cx="8229600" cy="1143000"/>
          </a:xfrm>
        </p:spPr>
        <p:txBody>
          <a:bodyPr>
            <a:normAutofit fontScale="90000"/>
          </a:bodyPr>
          <a:lstStyle/>
          <a:p>
            <a:pPr algn="r" rtl="1"/>
            <a:r>
              <a:rPr sz="3600" b="1" dirty="0"/>
              <a:t>من سيتلقى الدعم النفسي الاجتماعي؟</a:t>
            </a:r>
            <a:r>
              <a:rPr lang="da-DK" sz="3600" dirty="0"/>
              <a:t/>
            </a:r>
            <a:br>
              <a:rPr lang="da-DK" sz="3600" dirty="0"/>
            </a:br>
            <a:endParaRPr lang="da-DK" sz="3600" dirty="0"/>
          </a:p>
        </p:txBody>
      </p:sp>
      <p:sp>
        <p:nvSpPr>
          <p:cNvPr id="6147" name="Rectangle 3"/>
          <p:cNvSpPr>
            <a:spLocks noGrp="1" noChangeArrowheads="1"/>
          </p:cNvSpPr>
          <p:nvPr>
            <p:ph type="body" idx="1"/>
          </p:nvPr>
        </p:nvSpPr>
        <p:spPr/>
        <p:txBody>
          <a:bodyPr>
            <a:normAutofit/>
          </a:bodyPr>
          <a:lstStyle/>
          <a:p>
            <a:pPr lvl="0"/>
            <a:endParaRPr lang="en-GB" sz="2400" dirty="0" smtClean="0"/>
          </a:p>
          <a:p>
            <a:pPr lvl="0" algn="r" rtl="1"/>
            <a:r>
              <a:rPr lang="ar-LB" sz="2400" dirty="0"/>
              <a:t>يجب أن يكون باستطاعة جميع </a:t>
            </a:r>
            <a:r>
              <a:rPr lang="ar-LB" sz="2400" dirty="0" smtClean="0"/>
              <a:t>المتطوعين </a:t>
            </a:r>
            <a:r>
              <a:rPr lang="ar-LB" sz="2400" dirty="0"/>
              <a:t>الوصول للدعم النفسي الاجتماعي الكافِ </a:t>
            </a:r>
            <a:r>
              <a:rPr lang="ar-LB" sz="2400" dirty="0" smtClean="0"/>
              <a:t>والنظامي </a:t>
            </a:r>
          </a:p>
          <a:p>
            <a:pPr lvl="0" algn="r" rtl="1"/>
            <a:r>
              <a:rPr lang="ar-LB" sz="2400" dirty="0"/>
              <a:t>لن يحتاج جميع المتطوعين مستوى الدعم نفسه، ولكن ينبغي أن يكون لديهم جميعًا القدرة على الوصول للدعم المناسب عندما يحتاجونه.</a:t>
            </a:r>
            <a:r>
              <a:rPr sz="2400" dirty="0" smtClean="0"/>
              <a:t> </a:t>
            </a:r>
          </a:p>
          <a:p>
            <a:pPr lvl="0" algn="r" rtl="1"/>
            <a:r>
              <a:rPr sz="2400" dirty="0" err="1" smtClean="0"/>
              <a:t>بينما</a:t>
            </a:r>
            <a:r>
              <a:rPr sz="2400" dirty="0" smtClean="0"/>
              <a:t> </a:t>
            </a:r>
            <a:r>
              <a:rPr sz="2400" dirty="0"/>
              <a:t>تفكّر في مواردك، حاول مطابقة استراتيجيات الدعم النفسي الاجتماعي مع احتياجات المتطوعين لديك وسياق عملهم. </a:t>
            </a:r>
          </a:p>
          <a:p>
            <a:endParaRPr lang="da-DK"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1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normAutofit fontScale="90000"/>
          </a:bodyPr>
          <a:lstStyle/>
          <a:p>
            <a:pPr algn="r" rtl="1"/>
            <a:r>
              <a:rPr sz="3600" dirty="0" smtClean="0"/>
              <a:t> </a:t>
            </a:r>
            <a:r>
              <a:rPr lang="da-DK" sz="3600" dirty="0" smtClean="0"/>
              <a:t/>
            </a:r>
            <a:br>
              <a:rPr lang="da-DK" sz="3600" dirty="0" smtClean="0"/>
            </a:br>
            <a:r>
              <a:rPr lang="ar-LB" sz="3600" b="1" dirty="0"/>
              <a:t>متى يتم تقديم الدعم النفسي الاجتماعي؟</a:t>
            </a:r>
            <a:endParaRPr lang="da-DK" sz="3600" dirty="0"/>
          </a:p>
        </p:txBody>
      </p:sp>
      <p:sp>
        <p:nvSpPr>
          <p:cNvPr id="6147" name="Rectangle 3"/>
          <p:cNvSpPr>
            <a:spLocks noGrp="1" noChangeArrowheads="1"/>
          </p:cNvSpPr>
          <p:nvPr>
            <p:ph type="body" idx="1"/>
          </p:nvPr>
        </p:nvSpPr>
        <p:spPr/>
        <p:txBody>
          <a:bodyPr>
            <a:normAutofit/>
          </a:bodyPr>
          <a:lstStyle/>
          <a:p>
            <a:pPr lvl="0"/>
            <a:endParaRPr lang="en-GB" sz="2400" dirty="0" smtClean="0"/>
          </a:p>
          <a:p>
            <a:pPr lvl="0" algn="r" rtl="1"/>
            <a:r>
              <a:rPr sz="2400" dirty="0"/>
              <a:t>فكّر في الجدوى </a:t>
            </a:r>
            <a:r>
              <a:rPr sz="2400" dirty="0" err="1"/>
              <a:t>والمزايا</a:t>
            </a:r>
            <a:r>
              <a:rPr sz="2400" dirty="0"/>
              <a:t> </a:t>
            </a:r>
            <a:r>
              <a:rPr sz="2400" dirty="0" err="1" smtClean="0"/>
              <a:t>لتقديم</a:t>
            </a:r>
            <a:r>
              <a:rPr sz="2400" dirty="0" smtClean="0"/>
              <a:t> </a:t>
            </a:r>
            <a:r>
              <a:rPr sz="2400" dirty="0"/>
              <a:t>الدعم </a:t>
            </a:r>
            <a:r>
              <a:rPr sz="2400" b="1" dirty="0"/>
              <a:t>قبل</a:t>
            </a:r>
            <a:r>
              <a:rPr sz="2400" dirty="0"/>
              <a:t> حدوث حالة الطوارئ. </a:t>
            </a:r>
          </a:p>
          <a:p>
            <a:pPr lvl="0" algn="r" rtl="1"/>
            <a:r>
              <a:rPr sz="2400" dirty="0"/>
              <a:t>ترتبط أنواع الدعم الأخرى بتدابير الدعم الفردية والجماعية </a:t>
            </a:r>
            <a:r>
              <a:rPr sz="2400" dirty="0" err="1"/>
              <a:t>الاعتيادية</a:t>
            </a:r>
            <a:r>
              <a:rPr sz="2400" dirty="0"/>
              <a:t> </a:t>
            </a:r>
            <a:r>
              <a:rPr lang="ar-LB" sz="2400" b="1" dirty="0" smtClean="0"/>
              <a:t>في</a:t>
            </a:r>
            <a:r>
              <a:rPr lang="ar-LB" sz="2400" dirty="0" smtClean="0"/>
              <a:t> </a:t>
            </a:r>
            <a:r>
              <a:rPr sz="2400" b="1" dirty="0" err="1" smtClean="0"/>
              <a:t>أثناء</a:t>
            </a:r>
            <a:r>
              <a:rPr sz="2400" b="1" dirty="0" smtClean="0"/>
              <a:t> </a:t>
            </a:r>
            <a:r>
              <a:rPr sz="2400" b="1" dirty="0"/>
              <a:t>وبعد</a:t>
            </a:r>
            <a:r>
              <a:rPr sz="2400" dirty="0"/>
              <a:t> حالة الطوارئ. </a:t>
            </a:r>
          </a:p>
          <a:p>
            <a:pPr lvl="0" algn="r" rtl="1"/>
            <a:r>
              <a:rPr sz="2400" dirty="0"/>
              <a:t>جعل بعض تدابير الدعم النفسي الاجتماعي إلزامية، وذلك بدلاً من جعلها ’حسب الطلب‘، </a:t>
            </a:r>
            <a:r>
              <a:rPr sz="2400" dirty="0" err="1" smtClean="0"/>
              <a:t>سيسهل</a:t>
            </a:r>
            <a:r>
              <a:rPr sz="2400" dirty="0" smtClean="0"/>
              <a:t> </a:t>
            </a:r>
            <a:r>
              <a:rPr sz="2400" dirty="0"/>
              <a:t>طلب الدعم على المتطوعين.</a:t>
            </a:r>
          </a:p>
          <a:p>
            <a:pPr lvl="0" algn="r" rtl="1"/>
            <a:r>
              <a:rPr lang="ar-LB" sz="2400" dirty="0"/>
              <a:t>لن يريد أو يحتاج الجميع لدعم متخصص في أثناء أو بعد العمل في حالة الطوارئ.</a:t>
            </a:r>
            <a:endParaRPr sz="2400"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969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dirty="0"/>
              <a:t> </a:t>
            </a:r>
            <a:r>
              <a:rPr lang="da-DK" sz="3600" dirty="0"/>
              <a:t/>
            </a:r>
            <a:br>
              <a:rPr lang="da-DK" sz="3600" dirty="0"/>
            </a:br>
            <a:r>
              <a:rPr lang="ar-LB" sz="3200" b="1" dirty="0" smtClean="0"/>
              <a:t>رصد </a:t>
            </a:r>
            <a:r>
              <a:rPr sz="3200" b="1" dirty="0" err="1" smtClean="0"/>
              <a:t>وتقييم</a:t>
            </a:r>
            <a:r>
              <a:rPr sz="3200" b="1" dirty="0" smtClean="0"/>
              <a:t> </a:t>
            </a:r>
            <a:r>
              <a:rPr sz="3200" b="1" dirty="0"/>
              <a:t>دعم المتطوعين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85" y="1772816"/>
            <a:ext cx="7122368" cy="4745278"/>
          </a:xfrm>
          <a:prstGeom prst="rect">
            <a:avLst/>
          </a:prstGeom>
        </p:spPr>
      </p:pic>
    </p:spTree>
    <p:extLst>
      <p:ext uri="{BB962C8B-B14F-4D97-AF65-F5344CB8AC3E}">
        <p14:creationId xmlns:p14="http://schemas.microsoft.com/office/powerpoint/2010/main" val="3709516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dirty="0" smtClean="0"/>
              <a:t> </a:t>
            </a:r>
            <a:r>
              <a:rPr lang="da-DK" sz="3600" dirty="0" smtClean="0"/>
              <a:t/>
            </a:r>
            <a:br>
              <a:rPr lang="da-DK" sz="3600" dirty="0" smtClean="0"/>
            </a:br>
            <a:r>
              <a:rPr lang="ar-LB" sz="3600" b="1" dirty="0"/>
              <a:t>ما الذي ينبغي رصده وتقييمه؟</a:t>
            </a: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6207" y="1844824"/>
            <a:ext cx="8229600" cy="4525963"/>
          </a:xfrm>
        </p:spPr>
        <p:txBody>
          <a:bodyPr/>
          <a:lstStyle/>
          <a:p>
            <a:pPr lvl="0"/>
            <a:endParaRPr lang="en-GB" sz="2400" dirty="0" smtClean="0"/>
          </a:p>
          <a:p>
            <a:pPr lvl="0" algn="r" rtl="1"/>
            <a:r>
              <a:rPr lang="ar-LB" sz="2400" dirty="0"/>
              <a:t>ما هي أنواع دعم المتطوعين المطبّقة حاليًا؟</a:t>
            </a:r>
          </a:p>
          <a:p>
            <a:pPr lvl="0" algn="r" rtl="1"/>
            <a:r>
              <a:rPr lang="ar-LB" sz="2400" dirty="0"/>
              <a:t>ما مدى نجاح أنظمة الدعم</a:t>
            </a:r>
            <a:r>
              <a:rPr lang="ar-LB" sz="2400" dirty="0" smtClean="0"/>
              <a:t>؟</a:t>
            </a:r>
          </a:p>
          <a:p>
            <a:pPr algn="r" rtl="1"/>
            <a:r>
              <a:rPr sz="2400" dirty="0" err="1" smtClean="0"/>
              <a:t>ما</a:t>
            </a:r>
            <a:r>
              <a:rPr sz="2400" dirty="0" smtClean="0"/>
              <a:t> </a:t>
            </a:r>
            <a:r>
              <a:rPr sz="2400" dirty="0" err="1" smtClean="0"/>
              <a:t>هي</a:t>
            </a:r>
            <a:r>
              <a:rPr sz="2400" dirty="0" smtClean="0"/>
              <a:t> </a:t>
            </a:r>
            <a:r>
              <a:rPr sz="2400" dirty="0" err="1" smtClean="0"/>
              <a:t>الطرق</a:t>
            </a:r>
            <a:r>
              <a:rPr sz="2400" dirty="0" smtClean="0"/>
              <a:t> </a:t>
            </a:r>
            <a:r>
              <a:rPr sz="2400" dirty="0" err="1" smtClean="0"/>
              <a:t>التي</a:t>
            </a:r>
            <a:r>
              <a:rPr sz="2400" dirty="0" smtClean="0"/>
              <a:t> </a:t>
            </a:r>
            <a:r>
              <a:rPr sz="2400" dirty="0" err="1" smtClean="0"/>
              <a:t>يمكن</a:t>
            </a:r>
            <a:r>
              <a:rPr sz="2400" dirty="0" smtClean="0"/>
              <a:t> </a:t>
            </a:r>
            <a:r>
              <a:rPr sz="2400" dirty="0" err="1" smtClean="0"/>
              <a:t>استخدامها</a:t>
            </a:r>
            <a:r>
              <a:rPr sz="2400" dirty="0" smtClean="0"/>
              <a:t> </a:t>
            </a:r>
            <a:r>
              <a:rPr sz="2400" dirty="0" err="1" smtClean="0"/>
              <a:t>لج</a:t>
            </a:r>
            <a:r>
              <a:rPr lang="ar-LB" sz="2400" dirty="0"/>
              <a:t>مع هذه المعلومات؟</a:t>
            </a:r>
          </a:p>
          <a:p>
            <a:pPr lvl="0" algn="r" rtl="1"/>
            <a:endParaRPr lang="ar-LB" sz="2400" dirty="0" smtClean="0"/>
          </a:p>
          <a:p>
            <a:pPr marL="0" lvl="0" indent="0" algn="r" rtl="1">
              <a:buNone/>
            </a:pPr>
            <a:endParaRPr lang="ar-LB" sz="2400" dirty="0" smtClean="0"/>
          </a:p>
        </p:txBody>
      </p:sp>
    </p:spTree>
    <p:extLst>
      <p:ext uri="{BB962C8B-B14F-4D97-AF65-F5344CB8AC3E}">
        <p14:creationId xmlns:p14="http://schemas.microsoft.com/office/powerpoint/2010/main" val="846951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b="1" dirty="0"/>
              <a:t> </a:t>
            </a:r>
            <a:r>
              <a:rPr lang="da-DK" sz="3600" b="1" dirty="0"/>
              <a:t/>
            </a:r>
            <a:br>
              <a:rPr lang="da-DK" sz="3600" b="1" dirty="0"/>
            </a:br>
            <a:r>
              <a:rPr lang="ar-LB" sz="3200" b="1" dirty="0" smtClean="0"/>
              <a:t>الرصد </a:t>
            </a:r>
            <a:r>
              <a:rPr sz="3200" b="1" dirty="0" err="1" smtClean="0"/>
              <a:t>والتقييم</a:t>
            </a:r>
            <a:r>
              <a:rPr sz="3200" b="1" dirty="0" smtClean="0"/>
              <a:t>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6207" y="1844824"/>
            <a:ext cx="8229600" cy="4525963"/>
          </a:xfrm>
        </p:spPr>
        <p:txBody>
          <a:bodyPr>
            <a:normAutofit/>
          </a:bodyPr>
          <a:lstStyle/>
          <a:p>
            <a:pPr marL="0" lvl="0" indent="0">
              <a:buNone/>
            </a:pPr>
            <a:endParaRPr lang="en-GB" sz="2400" i="1" dirty="0" smtClean="0"/>
          </a:p>
          <a:p>
            <a:pPr marL="0" lvl="0" indent="0" algn="r" rtl="1">
              <a:buNone/>
            </a:pPr>
            <a:r>
              <a:rPr sz="2400" i="1" dirty="0"/>
              <a:t>اعمل في نفس </a:t>
            </a:r>
            <a:r>
              <a:rPr sz="2400" i="1" dirty="0" err="1"/>
              <a:t>المجموعات</a:t>
            </a:r>
            <a:r>
              <a:rPr sz="2400" i="1" dirty="0"/>
              <a:t> </a:t>
            </a:r>
            <a:r>
              <a:rPr sz="2400" i="1" dirty="0" err="1" smtClean="0"/>
              <a:t>السابقة</a:t>
            </a:r>
            <a:r>
              <a:rPr lang="ar-LB" sz="2400" i="1" dirty="0" smtClean="0"/>
              <a:t> على</a:t>
            </a:r>
            <a:r>
              <a:rPr sz="2400" i="1" dirty="0" smtClean="0"/>
              <a:t> </a:t>
            </a:r>
            <a:r>
              <a:rPr sz="2400" i="1" dirty="0"/>
              <a:t>وضع </a:t>
            </a:r>
            <a:r>
              <a:rPr sz="2400" i="1" dirty="0" err="1"/>
              <a:t>استراتيجية</a:t>
            </a:r>
            <a:r>
              <a:rPr sz="2400" i="1" dirty="0"/>
              <a:t> </a:t>
            </a:r>
            <a:r>
              <a:rPr lang="ar-LB" sz="2400" i="1" dirty="0" smtClean="0"/>
              <a:t>للرصد </a:t>
            </a:r>
            <a:r>
              <a:rPr sz="2400" i="1" dirty="0" err="1" smtClean="0"/>
              <a:t>والتقييم</a:t>
            </a:r>
            <a:r>
              <a:rPr sz="2400" i="1" dirty="0"/>
              <a:t>. </a:t>
            </a:r>
            <a:r>
              <a:rPr sz="2400" i="1" dirty="0" err="1"/>
              <a:t>أجب</a:t>
            </a:r>
            <a:r>
              <a:rPr sz="2400" i="1" dirty="0"/>
              <a:t> </a:t>
            </a:r>
            <a:r>
              <a:rPr lang="ar-LB" sz="2400" i="1" dirty="0" smtClean="0"/>
              <a:t>على </a:t>
            </a:r>
            <a:r>
              <a:rPr sz="2400" i="1" dirty="0" err="1" smtClean="0"/>
              <a:t>الأسئلة</a:t>
            </a:r>
            <a:r>
              <a:rPr sz="2400" i="1" dirty="0" smtClean="0"/>
              <a:t> </a:t>
            </a:r>
            <a:r>
              <a:rPr sz="2400" i="1" dirty="0"/>
              <a:t>التالية:</a:t>
            </a:r>
          </a:p>
          <a:p>
            <a:pPr lvl="0" algn="r" rtl="1"/>
            <a:r>
              <a:rPr sz="2400" dirty="0"/>
              <a:t> كيف </a:t>
            </a:r>
            <a:r>
              <a:rPr sz="2400" dirty="0" err="1"/>
              <a:t>يمكنك</a:t>
            </a:r>
            <a:r>
              <a:rPr sz="2400" dirty="0"/>
              <a:t> </a:t>
            </a:r>
            <a:r>
              <a:rPr lang="ar-LB" sz="2400" dirty="0" smtClean="0"/>
              <a:t>رصد </a:t>
            </a:r>
            <a:r>
              <a:rPr sz="2400" dirty="0" err="1" smtClean="0"/>
              <a:t>وتقييم</a:t>
            </a:r>
            <a:r>
              <a:rPr sz="2400" dirty="0" smtClean="0"/>
              <a:t> </a:t>
            </a:r>
            <a:r>
              <a:rPr sz="2400" dirty="0"/>
              <a:t>نظام الدعم النفسي الاجتماعي الذي وضعته في النشاط السابق؟</a:t>
            </a:r>
          </a:p>
          <a:p>
            <a:pPr lvl="0" algn="r" rtl="1"/>
            <a:r>
              <a:rPr sz="2400" dirty="0"/>
              <a:t>ما الذي </a:t>
            </a:r>
            <a:r>
              <a:rPr sz="2400" dirty="0" err="1"/>
              <a:t>يمكن</a:t>
            </a:r>
            <a:r>
              <a:rPr sz="2400" dirty="0"/>
              <a:t> </a:t>
            </a:r>
            <a:r>
              <a:rPr lang="ar-LB" sz="2400" dirty="0" smtClean="0"/>
              <a:t>أخذه بعين الاعتبار ك</a:t>
            </a:r>
            <a:r>
              <a:rPr sz="2400" dirty="0" err="1" smtClean="0"/>
              <a:t>مؤش</a:t>
            </a:r>
            <a:r>
              <a:rPr lang="ar-LB" sz="2400" dirty="0" smtClean="0"/>
              <a:t>ّ</a:t>
            </a:r>
            <a:r>
              <a:rPr sz="2400" dirty="0" smtClean="0"/>
              <a:t>ر</a:t>
            </a:r>
            <a:r>
              <a:rPr lang="ar-LB" sz="2400" dirty="0" smtClean="0"/>
              <a:t> ل</a:t>
            </a:r>
            <a:r>
              <a:rPr sz="2400" dirty="0" err="1" smtClean="0"/>
              <a:t>لتغيير</a:t>
            </a:r>
            <a:r>
              <a:rPr sz="2400" dirty="0"/>
              <a:t>؟</a:t>
            </a:r>
          </a:p>
          <a:p>
            <a:pPr marL="0" lvl="0" indent="0">
              <a:buNone/>
            </a:pPr>
            <a:endParaRPr lang="en-GB" sz="2400" dirty="0" smtClean="0"/>
          </a:p>
          <a:p>
            <a:pPr marL="0" lvl="0" indent="0" algn="r" rtl="1">
              <a:buNone/>
            </a:pPr>
            <a:r>
              <a:rPr sz="2400" i="1" dirty="0"/>
              <a:t>اقضِ 20 </a:t>
            </a:r>
            <a:r>
              <a:rPr lang="ar-LB" sz="2400" i="1" dirty="0" smtClean="0"/>
              <a:t> د</a:t>
            </a:r>
            <a:r>
              <a:rPr sz="2400" i="1" dirty="0" err="1" smtClean="0"/>
              <a:t>قيقة</a:t>
            </a:r>
            <a:r>
              <a:rPr sz="2400" i="1" dirty="0" smtClean="0"/>
              <a:t> </a:t>
            </a:r>
            <a:r>
              <a:rPr sz="2400" i="1" dirty="0"/>
              <a:t>في هذه المهمة وكن مستعدَا لتقديم استراتيجيتك في جلسة عامة.</a:t>
            </a:r>
          </a:p>
        </p:txBody>
      </p:sp>
    </p:spTree>
    <p:extLst>
      <p:ext uri="{BB962C8B-B14F-4D97-AF65-F5344CB8AC3E}">
        <p14:creationId xmlns:p14="http://schemas.microsoft.com/office/powerpoint/2010/main" val="1451673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b="1" dirty="0"/>
              <a:t> </a:t>
            </a:r>
            <a:r>
              <a:rPr lang="da-DK" sz="3600" b="1" dirty="0"/>
              <a:t/>
            </a:r>
            <a:br>
              <a:rPr lang="da-DK" sz="3600" b="1" dirty="0"/>
            </a:br>
            <a:r>
              <a:rPr lang="ar-LB" sz="3600" b="1" dirty="0" smtClean="0"/>
              <a:t>إيصال </a:t>
            </a:r>
            <a:r>
              <a:rPr sz="3600" b="1" dirty="0" err="1" smtClean="0"/>
              <a:t>الرسالة</a:t>
            </a:r>
            <a:r>
              <a:rPr sz="3600" b="1" dirty="0" smtClean="0"/>
              <a:t>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877" y="1772816"/>
            <a:ext cx="7263531" cy="4839587"/>
          </a:xfrm>
          <a:prstGeom prst="rect">
            <a:avLst/>
          </a:prstGeom>
        </p:spPr>
      </p:pic>
    </p:spTree>
    <p:extLst>
      <p:ext uri="{BB962C8B-B14F-4D97-AF65-F5344CB8AC3E}">
        <p14:creationId xmlns:p14="http://schemas.microsoft.com/office/powerpoint/2010/main" val="669890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b="1" dirty="0"/>
              <a:t> </a:t>
            </a:r>
            <a:r>
              <a:rPr lang="da-DK" sz="3600" b="1" dirty="0"/>
              <a:t/>
            </a:r>
            <a:br>
              <a:rPr lang="da-DK" sz="3600" b="1" dirty="0"/>
            </a:br>
            <a:r>
              <a:rPr lang="ar-LB" sz="3600" b="1" dirty="0" smtClean="0"/>
              <a:t>إيصال </a:t>
            </a:r>
            <a:r>
              <a:rPr sz="3600" b="1" dirty="0" err="1" smtClean="0"/>
              <a:t>الرسالة</a:t>
            </a:r>
            <a:r>
              <a:rPr sz="3600" b="1" dirty="0" smtClean="0"/>
              <a:t>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66713" y="1758778"/>
            <a:ext cx="8264401" cy="4376583"/>
          </a:xfrm>
          <a:prstGeom prst="rect">
            <a:avLst/>
          </a:prstGeom>
        </p:spPr>
        <p:txBody>
          <a:bodyPr wrap="square">
            <a:spAutoFit/>
          </a:bodyPr>
          <a:lstStyle/>
          <a:p>
            <a:pPr marL="0" indent="0" algn="r" rtl="1">
              <a:buNone/>
            </a:pPr>
            <a:r>
              <a:rPr sz="2400" b="1" dirty="0"/>
              <a:t>عند توفير المعلومات للمتطوعين:</a:t>
            </a:r>
          </a:p>
          <a:p>
            <a:pPr algn="r" rtl="1"/>
            <a:r>
              <a:rPr lang="ar-LB" sz="2400" dirty="0"/>
              <a:t>قم بمراعاة اللغة (اللغات) التي يتحدث بها المتطوعون، ومستواهم التعليمي، وثقافتهم وعاداتهم </a:t>
            </a:r>
            <a:r>
              <a:rPr lang="ar-LB" sz="2400" dirty="0" smtClean="0"/>
              <a:t>وتقاليدهم.</a:t>
            </a:r>
          </a:p>
          <a:p>
            <a:pPr algn="r" rtl="1"/>
            <a:r>
              <a:rPr lang="ar-LB" sz="2400" dirty="0"/>
              <a:t>حاول الحفاظ على بساطة الرسائل، وقدّم تعليمات واضحة بشأن الوصول إلى الدعم، بما في ذلك أرقام الهاتف لشبكات الإحالة أو بيانات الاتصال الأخرى.</a:t>
            </a:r>
            <a:r>
              <a:rPr sz="2400" dirty="0" smtClean="0"/>
              <a:t> </a:t>
            </a:r>
          </a:p>
          <a:p>
            <a:pPr lvl="0" algn="r" rtl="1"/>
            <a:r>
              <a:rPr lang="ar-LB" sz="2400" dirty="0"/>
              <a:t>وفّر المعلومات بصيغ متعددة، مثل الملصقات أو المنشورات أو المعلومات المطبوعة </a:t>
            </a:r>
            <a:r>
              <a:rPr lang="ar-LB" sz="2400" dirty="0" smtClean="0"/>
              <a:t>الأخرى.</a:t>
            </a:r>
            <a:endParaRPr lang="ar-LB" sz="2400" dirty="0"/>
          </a:p>
          <a:p>
            <a:pPr lvl="0" algn="r" rtl="1"/>
            <a:r>
              <a:rPr sz="2400" dirty="0" err="1" smtClean="0"/>
              <a:t>قم</a:t>
            </a:r>
            <a:r>
              <a:rPr sz="2400" dirty="0" smtClean="0"/>
              <a:t> </a:t>
            </a:r>
            <a:r>
              <a:rPr sz="2400" dirty="0"/>
              <a:t>بتحضير المعلومات قبل حالة الطوارئ، إن أمكن.</a:t>
            </a:r>
          </a:p>
          <a:p>
            <a:pPr lvl="0" algn="r" rtl="1"/>
            <a:r>
              <a:rPr sz="2400" dirty="0"/>
              <a:t>فكّر في الوقت المناسب لتقديم المعلومات للمتطوعين.</a:t>
            </a:r>
          </a:p>
          <a:p>
            <a:pPr marL="0" indent="0">
              <a:buNone/>
            </a:pPr>
            <a:endParaRPr lang="da-DK" dirty="0">
              <a:solidFill>
                <a:srgbClr val="FF0000"/>
              </a:solidFill>
            </a:endParaRPr>
          </a:p>
        </p:txBody>
      </p:sp>
    </p:spTree>
    <p:extLst>
      <p:ext uri="{BB962C8B-B14F-4D97-AF65-F5344CB8AC3E}">
        <p14:creationId xmlns:p14="http://schemas.microsoft.com/office/powerpoint/2010/main" val="3037318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b="1" dirty="0"/>
              <a:t> </a:t>
            </a:r>
            <a:r>
              <a:rPr lang="da-DK" sz="3600" b="1" dirty="0"/>
              <a:t/>
            </a:r>
            <a:br>
              <a:rPr lang="da-DK" sz="3600" b="1" dirty="0"/>
            </a:br>
            <a:r>
              <a:rPr lang="ar-LB" sz="3600" b="1" dirty="0"/>
              <a:t>إيصال </a:t>
            </a:r>
            <a:r>
              <a:rPr sz="3600" b="1" dirty="0" err="1" smtClean="0"/>
              <a:t>الرسالة</a:t>
            </a:r>
            <a:r>
              <a:rPr sz="3600" b="1" dirty="0" smtClean="0"/>
              <a:t>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66713" y="1554163"/>
            <a:ext cx="8264401" cy="3933384"/>
          </a:xfrm>
          <a:prstGeom prst="rect">
            <a:avLst/>
          </a:prstGeom>
        </p:spPr>
        <p:txBody>
          <a:bodyPr wrap="square">
            <a:spAutoFit/>
          </a:bodyPr>
          <a:lstStyle/>
          <a:p>
            <a:pPr marL="0" lvl="0" indent="0">
              <a:buNone/>
            </a:pPr>
            <a:endParaRPr lang="en-GB" sz="2400" i="1" dirty="0" smtClean="0"/>
          </a:p>
          <a:p>
            <a:pPr marL="0" lvl="0" indent="0" algn="r" rtl="1">
              <a:buNone/>
            </a:pPr>
            <a:r>
              <a:rPr sz="2400" i="1" dirty="0"/>
              <a:t>قم بتحضير عرض تقديمي مدته خمس دقائق يناسب المتطوعين حول الموضوع المخصص لمجموعتك:</a:t>
            </a:r>
          </a:p>
          <a:p>
            <a:pPr marL="0" lvl="0" indent="0">
              <a:buNone/>
            </a:pPr>
            <a:endParaRPr lang="en-GB" sz="2400" dirty="0" smtClean="0"/>
          </a:p>
          <a:p>
            <a:pPr marL="0" lvl="0" indent="0" algn="r" rtl="1">
              <a:buNone/>
            </a:pPr>
            <a:r>
              <a:rPr sz="2400" b="1" dirty="0"/>
              <a:t>المجموعة الأولى: </a:t>
            </a:r>
            <a:r>
              <a:rPr sz="2400" dirty="0"/>
              <a:t>رسائل أساسية حول الدعم </a:t>
            </a:r>
            <a:r>
              <a:rPr sz="2400" dirty="0" err="1"/>
              <a:t>النفسي</a:t>
            </a:r>
            <a:r>
              <a:rPr sz="2400" dirty="0"/>
              <a:t> </a:t>
            </a:r>
            <a:r>
              <a:rPr sz="2400" dirty="0" err="1" smtClean="0"/>
              <a:t>الاجتماعي</a:t>
            </a:r>
            <a:r>
              <a:rPr sz="2400" dirty="0" smtClean="0"/>
              <a:t> </a:t>
            </a:r>
            <a:endParaRPr sz="2400" dirty="0"/>
          </a:p>
          <a:p>
            <a:pPr marL="0" lvl="0" indent="0">
              <a:buNone/>
            </a:pPr>
            <a:endParaRPr lang="en-GB" sz="2400" dirty="0" smtClean="0"/>
          </a:p>
          <a:p>
            <a:pPr marL="0" lvl="0" indent="0" algn="r" rtl="1">
              <a:buNone/>
            </a:pPr>
            <a:r>
              <a:rPr sz="2400" b="1" dirty="0"/>
              <a:t>المجموعة الثانية: </a:t>
            </a:r>
            <a:r>
              <a:rPr sz="2400" dirty="0"/>
              <a:t>الدعم </a:t>
            </a:r>
            <a:r>
              <a:rPr sz="2400" dirty="0" err="1"/>
              <a:t>النفسي</a:t>
            </a:r>
            <a:r>
              <a:rPr sz="2400" dirty="0"/>
              <a:t> </a:t>
            </a:r>
            <a:r>
              <a:rPr sz="2400" dirty="0" err="1" smtClean="0"/>
              <a:t>الاجتماعي</a:t>
            </a:r>
            <a:r>
              <a:rPr sz="2400" dirty="0" smtClean="0"/>
              <a:t> </a:t>
            </a:r>
            <a:r>
              <a:rPr sz="2400" dirty="0"/>
              <a:t>للمتطوعين </a:t>
            </a:r>
          </a:p>
          <a:p>
            <a:pPr marL="0" indent="0">
              <a:buNone/>
            </a:pPr>
            <a:endParaRPr lang="en-GB" sz="2400" dirty="0" smtClean="0"/>
          </a:p>
          <a:p>
            <a:pPr marL="0" indent="0" algn="r" rtl="1">
              <a:buNone/>
            </a:pPr>
            <a:r>
              <a:rPr sz="2400" b="1" dirty="0"/>
              <a:t>المجموعة الثالثة: </a:t>
            </a:r>
            <a:r>
              <a:rPr sz="2400" dirty="0"/>
              <a:t>معلومات للمتطوعين</a:t>
            </a:r>
          </a:p>
        </p:txBody>
      </p:sp>
    </p:spTree>
    <p:extLst>
      <p:ext uri="{BB962C8B-B14F-4D97-AF65-F5344CB8AC3E}">
        <p14:creationId xmlns:p14="http://schemas.microsoft.com/office/powerpoint/2010/main" val="31005754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b="1" dirty="0"/>
              <a:t> </a:t>
            </a:r>
            <a:r>
              <a:rPr lang="da-DK" sz="3600" b="1" dirty="0"/>
              <a:t/>
            </a:r>
            <a:br>
              <a:rPr lang="da-DK" sz="3600" b="1" dirty="0"/>
            </a:br>
            <a:r>
              <a:rPr sz="3600" b="1" dirty="0"/>
              <a:t>وضع خطة عمل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66713" y="1554163"/>
            <a:ext cx="8264401" cy="3490186"/>
          </a:xfrm>
          <a:prstGeom prst="rect">
            <a:avLst/>
          </a:prstGeom>
        </p:spPr>
        <p:txBody>
          <a:bodyPr wrap="square">
            <a:spAutoFit/>
          </a:bodyPr>
          <a:lstStyle/>
          <a:p>
            <a:pPr marL="0" indent="0">
              <a:buNone/>
            </a:pPr>
            <a:endParaRPr lang="en-GB" sz="2400" b="1" dirty="0"/>
          </a:p>
          <a:p>
            <a:pPr marL="0" indent="0" algn="r" rtl="1">
              <a:buNone/>
            </a:pPr>
            <a:r>
              <a:rPr sz="2400" b="1" dirty="0"/>
              <a:t>إن وضع خطة عمل له المميزات التالية:</a:t>
            </a:r>
          </a:p>
          <a:p>
            <a:pPr lvl="0" algn="r" rtl="1"/>
            <a:r>
              <a:rPr lang="ar-LB" sz="2400" dirty="0"/>
              <a:t>يُضفي مصداقية على جمعيتك الوطنية.</a:t>
            </a:r>
          </a:p>
          <a:p>
            <a:pPr lvl="0" algn="r" rtl="1"/>
            <a:r>
              <a:rPr lang="ar-LB" sz="2400" dirty="0"/>
              <a:t>يمكّنك من متابعة التفاصيل الهامة.</a:t>
            </a:r>
          </a:p>
          <a:p>
            <a:pPr lvl="0" algn="r" rtl="1"/>
            <a:r>
              <a:rPr lang="ar-LB" sz="2400" dirty="0"/>
              <a:t>يمكّنك من الإستفادة من الوقت والطاقة والموارد.</a:t>
            </a:r>
          </a:p>
          <a:p>
            <a:pPr lvl="0" algn="r" rtl="1"/>
            <a:r>
              <a:rPr lang="ar-LB" sz="2400" dirty="0"/>
              <a:t>يمكّنك من معرفة الأمور الممكن وغير الممكن تطبيقها فيما يتعلق بالموارد المتاحة.</a:t>
            </a:r>
          </a:p>
          <a:p>
            <a:pPr lvl="0" algn="r" rtl="1"/>
            <a:r>
              <a:rPr lang="ar-LB" sz="2400" dirty="0"/>
              <a:t>تزوّدك بفرصة أفضل للوصول لأهدافك</a:t>
            </a:r>
            <a:r>
              <a:rPr lang="ar-LB" sz="2400" dirty="0" smtClean="0"/>
              <a:t>.</a:t>
            </a:r>
            <a:endParaRPr sz="2400" dirty="0"/>
          </a:p>
        </p:txBody>
      </p:sp>
    </p:spTree>
    <p:extLst>
      <p:ext uri="{BB962C8B-B14F-4D97-AF65-F5344CB8AC3E}">
        <p14:creationId xmlns:p14="http://schemas.microsoft.com/office/powerpoint/2010/main" val="259804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51951"/>
            <a:ext cx="8229600" cy="1143000"/>
          </a:xfrm>
        </p:spPr>
        <p:txBody>
          <a:bodyPr>
            <a:normAutofit/>
          </a:bodyPr>
          <a:lstStyle/>
          <a:p>
            <a:pPr algn="r" rtl="1"/>
            <a:r>
              <a:rPr sz="3200" b="1" dirty="0"/>
              <a:t>أهمية الدعم النفسي الاجتماعي </a:t>
            </a:r>
          </a:p>
        </p:txBody>
      </p:sp>
      <p:sp>
        <p:nvSpPr>
          <p:cNvPr id="6147" name="Rectangle 3"/>
          <p:cNvSpPr>
            <a:spLocks noGrp="1" noChangeArrowheads="1"/>
          </p:cNvSpPr>
          <p:nvPr>
            <p:ph type="body" idx="1"/>
          </p:nvPr>
        </p:nvSpPr>
        <p:spPr>
          <a:xfrm>
            <a:off x="457200" y="1844824"/>
            <a:ext cx="8229600" cy="4525963"/>
          </a:xfrm>
        </p:spPr>
        <p:txBody>
          <a:bodyPr>
            <a:normAutofit/>
          </a:bodyPr>
          <a:lstStyle/>
          <a:p>
            <a:pPr marL="0" indent="0" algn="r" rtl="1">
              <a:buNone/>
            </a:pPr>
            <a:r>
              <a:rPr sz="2400" dirty="0"/>
              <a:t>تشمل بعض تبعات عدم الانتباه للسلامة النفسية الاجتماعية الخاصة بالمتطوعين ما يلي:</a:t>
            </a:r>
          </a:p>
          <a:p>
            <a:pPr lvl="0" algn="r" rtl="1"/>
            <a:r>
              <a:rPr sz="2400" dirty="0"/>
              <a:t>مستويات مرتفعة من الغياب وتغيير المتطوعين</a:t>
            </a:r>
          </a:p>
          <a:p>
            <a:pPr lvl="0" algn="r" rtl="1"/>
            <a:r>
              <a:rPr sz="2400" dirty="0"/>
              <a:t>انعدام </a:t>
            </a:r>
            <a:r>
              <a:rPr sz="2400" dirty="0" err="1"/>
              <a:t>الحافز</a:t>
            </a:r>
            <a:r>
              <a:rPr sz="2400" dirty="0"/>
              <a:t> </a:t>
            </a:r>
            <a:r>
              <a:rPr sz="2400" dirty="0" err="1" smtClean="0"/>
              <a:t>وضعف</a:t>
            </a:r>
            <a:r>
              <a:rPr lang="ar-LB" sz="2400" dirty="0" smtClean="0"/>
              <a:t> في</a:t>
            </a:r>
            <a:r>
              <a:rPr sz="2400" dirty="0" smtClean="0"/>
              <a:t> </a:t>
            </a:r>
            <a:r>
              <a:rPr sz="2400" dirty="0"/>
              <a:t>الأداء</a:t>
            </a:r>
          </a:p>
          <a:p>
            <a:pPr lvl="0" algn="r" rtl="1"/>
            <a:r>
              <a:rPr sz="2400" dirty="0"/>
              <a:t>تزايد الصراعات داخل مجموعة المتطوعين</a:t>
            </a:r>
          </a:p>
          <a:p>
            <a:pPr lvl="0" algn="r" rtl="1"/>
            <a:r>
              <a:rPr sz="2400" dirty="0" err="1"/>
              <a:t>زيادة</a:t>
            </a:r>
            <a:r>
              <a:rPr sz="2400" dirty="0"/>
              <a:t> </a:t>
            </a:r>
            <a:r>
              <a:rPr lang="ar-LB" sz="2400" dirty="0" smtClean="0"/>
              <a:t>المشاكل </a:t>
            </a:r>
            <a:r>
              <a:rPr sz="2400" dirty="0" err="1" smtClean="0"/>
              <a:t>الصح</a:t>
            </a:r>
            <a:r>
              <a:rPr lang="ar-LB" sz="2400" dirty="0" smtClean="0"/>
              <a:t>ي</a:t>
            </a:r>
            <a:r>
              <a:rPr sz="2400" dirty="0" smtClean="0"/>
              <a:t>ة</a:t>
            </a:r>
            <a:endParaRPr sz="2400" dirty="0"/>
          </a:p>
          <a:p>
            <a:pPr lvl="0" algn="r" rtl="1"/>
            <a:r>
              <a:rPr sz="2400" dirty="0"/>
              <a:t>تزايد الحوادث </a:t>
            </a:r>
            <a:r>
              <a:rPr sz="2400" dirty="0" err="1"/>
              <a:t>وتقارير</a:t>
            </a:r>
            <a:r>
              <a:rPr sz="2400" dirty="0"/>
              <a:t> </a:t>
            </a:r>
            <a:r>
              <a:rPr lang="ar-LB" sz="2400" dirty="0" smtClean="0"/>
              <a:t>الحوادث</a:t>
            </a:r>
            <a:r>
              <a:rPr sz="2400" dirty="0" smtClean="0"/>
              <a:t>. </a:t>
            </a:r>
            <a:endParaRPr sz="2400" dirty="0"/>
          </a:p>
          <a:p>
            <a:pPr marL="0" indent="0">
              <a:buNone/>
            </a:pPr>
            <a:endParaRPr lang="da-DK" altLang="da-DK" sz="2400"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67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b="1" dirty="0"/>
              <a:t> </a:t>
            </a:r>
            <a:r>
              <a:rPr lang="da-DK" sz="3600" b="1" dirty="0"/>
              <a:t/>
            </a:r>
            <a:br>
              <a:rPr lang="da-DK" sz="3600" b="1" dirty="0"/>
            </a:br>
            <a:r>
              <a:rPr sz="3600" b="1" dirty="0"/>
              <a:t>وضع خطة عمل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23529" y="1916831"/>
            <a:ext cx="8307586" cy="2234458"/>
          </a:xfrm>
          <a:prstGeom prst="rect">
            <a:avLst/>
          </a:prstGeom>
        </p:spPr>
        <p:txBody>
          <a:bodyPr wrap="square">
            <a:spAutoFit/>
          </a:bodyPr>
          <a:lstStyle/>
          <a:p>
            <a:pPr lvl="0"/>
            <a:endParaRPr lang="en-GB" sz="2400" dirty="0" smtClean="0"/>
          </a:p>
          <a:p>
            <a:pPr lvl="0" algn="r" rtl="1"/>
            <a:r>
              <a:rPr lang="ar-LB" sz="2400" dirty="0" smtClean="0"/>
              <a:t>ما </a:t>
            </a:r>
            <a:r>
              <a:rPr lang="ar-LB" sz="2400" dirty="0"/>
              <a:t>هي أهدافك للأشهر الستة القادمة؟</a:t>
            </a:r>
          </a:p>
          <a:p>
            <a:pPr lvl="0" algn="r" rtl="1"/>
            <a:r>
              <a:rPr lang="ar-LB" sz="2400" dirty="0" smtClean="0"/>
              <a:t>ما </a:t>
            </a:r>
            <a:r>
              <a:rPr lang="ar-LB" sz="2400" dirty="0"/>
              <a:t>هي الإجراءات التي يجب عليك اتخاذها لتحقيق أهدافك؟</a:t>
            </a:r>
          </a:p>
          <a:p>
            <a:pPr lvl="0" algn="r" rtl="1"/>
            <a:r>
              <a:rPr lang="ar-LB" sz="2400" dirty="0" smtClean="0"/>
              <a:t>ما </a:t>
            </a:r>
            <a:r>
              <a:rPr lang="ar-LB" sz="2400" dirty="0"/>
              <a:t>هو الموعد النهائي لكل إجراء؟</a:t>
            </a:r>
          </a:p>
          <a:p>
            <a:pPr lvl="0" algn="r" rtl="1"/>
            <a:r>
              <a:rPr lang="ar-LB" sz="2400" dirty="0" smtClean="0"/>
              <a:t>من </a:t>
            </a:r>
            <a:r>
              <a:rPr lang="ar-LB" sz="2400" dirty="0"/>
              <a:t>المسؤول عن متابعة تنفيذ كل إجراء؟</a:t>
            </a:r>
            <a:endParaRPr sz="2400" dirty="0"/>
          </a:p>
        </p:txBody>
      </p:sp>
    </p:spTree>
    <p:extLst>
      <p:ext uri="{BB962C8B-B14F-4D97-AF65-F5344CB8AC3E}">
        <p14:creationId xmlns:p14="http://schemas.microsoft.com/office/powerpoint/2010/main" val="40279234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algn="r" rtl="1"/>
            <a:r>
              <a:rPr sz="3600" b="1" dirty="0"/>
              <a:t> </a:t>
            </a:r>
            <a:r>
              <a:rPr lang="da-DK" sz="3600" b="1" dirty="0"/>
              <a:t/>
            </a:r>
            <a:br>
              <a:rPr lang="da-DK" sz="3600" b="1" dirty="0"/>
            </a:br>
            <a:r>
              <a:rPr sz="3600" b="1" dirty="0"/>
              <a:t>وضع خطة عمل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23529" y="1916832"/>
            <a:ext cx="8307586" cy="2899255"/>
          </a:xfrm>
          <a:prstGeom prst="rect">
            <a:avLst/>
          </a:prstGeom>
        </p:spPr>
        <p:txBody>
          <a:bodyPr wrap="square">
            <a:spAutoFit/>
          </a:bodyPr>
          <a:lstStyle/>
          <a:p>
            <a:pPr lvl="0"/>
            <a:endParaRPr lang="en-GB" sz="2400" dirty="0" smtClean="0"/>
          </a:p>
          <a:p>
            <a:pPr lvl="0" algn="r" rtl="1"/>
            <a:r>
              <a:rPr sz="2400" dirty="0"/>
              <a:t>هل تحتاج إلى المزيد من التدريب لتحقيق أهدافك؟</a:t>
            </a:r>
          </a:p>
          <a:p>
            <a:pPr lvl="0" algn="r" rtl="1"/>
            <a:r>
              <a:rPr sz="2400" dirty="0"/>
              <a:t>من أين يمكنك الحصول على الدعم إذا احتجت دعمًا إضافيًا لتحقيق أهدافك؟</a:t>
            </a:r>
          </a:p>
          <a:p>
            <a:pPr lvl="0" algn="r" rtl="1"/>
            <a:r>
              <a:rPr sz="2400" dirty="0"/>
              <a:t>كيف ستتواصلون مع بعضكم البعض بشأن حالة الإجراءات المحددة الخاصة بك (مثل: الاجتماعات الشهرية، والاجتماعات الهاتفية، والبريد الإلكتروني، والمجموعات الإلكترونية، وما إلى ذلك)؟</a:t>
            </a:r>
          </a:p>
        </p:txBody>
      </p:sp>
    </p:spTree>
    <p:extLst>
      <p:ext uri="{BB962C8B-B14F-4D97-AF65-F5344CB8AC3E}">
        <p14:creationId xmlns:p14="http://schemas.microsoft.com/office/powerpoint/2010/main" val="2182028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a:bodyPr>
          <a:lstStyle/>
          <a:p>
            <a:pPr algn="r" rtl="1"/>
            <a:r>
              <a:rPr sz="3600" b="1" dirty="0"/>
              <a:t> </a:t>
            </a:r>
            <a:r>
              <a:rPr sz="3200" b="1" dirty="0"/>
              <a:t>ملخص ووداع </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1" y="1820823"/>
            <a:ext cx="7056783" cy="4704522"/>
          </a:xfrm>
          <a:prstGeom prst="rect">
            <a:avLst/>
          </a:prstGeom>
        </p:spPr>
      </p:pic>
    </p:spTree>
    <p:extLst>
      <p:ext uri="{BB962C8B-B14F-4D97-AF65-F5344CB8AC3E}">
        <p14:creationId xmlns:p14="http://schemas.microsoft.com/office/powerpoint/2010/main" val="3574560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61407"/>
            <a:ext cx="8229600" cy="1143000"/>
          </a:xfrm>
        </p:spPr>
        <p:txBody>
          <a:bodyPr>
            <a:normAutofit/>
          </a:bodyPr>
          <a:lstStyle/>
          <a:p>
            <a:pPr algn="r" rtl="1"/>
            <a:r>
              <a:rPr sz="3200" b="1" dirty="0"/>
              <a:t>ما المقصود بالمساندة النفسية الاجتماعية؟</a:t>
            </a:r>
          </a:p>
        </p:txBody>
      </p:sp>
      <p:sp>
        <p:nvSpPr>
          <p:cNvPr id="6147" name="Rectangle 3"/>
          <p:cNvSpPr>
            <a:spLocks noGrp="1" noChangeArrowheads="1"/>
          </p:cNvSpPr>
          <p:nvPr>
            <p:ph type="body" idx="1"/>
          </p:nvPr>
        </p:nvSpPr>
        <p:spPr/>
        <p:txBody>
          <a:bodyPr>
            <a:normAutofit/>
          </a:bodyPr>
          <a:lstStyle/>
          <a:p>
            <a:pPr marL="0" indent="0" algn="r" rtl="1">
              <a:buNone/>
            </a:pPr>
            <a:r>
              <a:rPr sz="2400" dirty="0"/>
              <a:t>يشير الدعم النفسي الاجتماعي إلى الإجراءات التي تعالج كل من الاحتياجات الاجتماعية </a:t>
            </a:r>
            <a:r>
              <a:rPr sz="2400" dirty="0" err="1"/>
              <a:t>والنفسية</a:t>
            </a:r>
            <a:r>
              <a:rPr sz="2400" dirty="0"/>
              <a:t> </a:t>
            </a:r>
            <a:r>
              <a:rPr sz="2400" dirty="0" err="1" smtClean="0"/>
              <a:t>للأفراد</a:t>
            </a:r>
            <a:r>
              <a:rPr sz="2400" dirty="0" smtClean="0"/>
              <a:t> </a:t>
            </a:r>
            <a:r>
              <a:rPr sz="2400" dirty="0"/>
              <a:t>والأسر والمجتمعات.</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71800" y="3791209"/>
            <a:ext cx="1800200" cy="23020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LB" sz="2000" b="1" dirty="0" smtClean="0"/>
              <a:t>المشاعر</a:t>
            </a:r>
          </a:p>
          <a:p>
            <a:pPr algn="r"/>
            <a:r>
              <a:rPr lang="ar-LB" sz="2000" b="1" dirty="0" smtClean="0"/>
              <a:t>الأحاسيس</a:t>
            </a:r>
          </a:p>
          <a:p>
            <a:pPr algn="r"/>
            <a:r>
              <a:rPr lang="ar-LB" sz="2000" b="1" dirty="0" smtClean="0"/>
              <a:t>الأفكار</a:t>
            </a:r>
          </a:p>
          <a:p>
            <a:pPr algn="r"/>
            <a:r>
              <a:rPr lang="ar-LB" sz="2000" b="1" dirty="0" smtClean="0"/>
              <a:t>المعتقدات</a:t>
            </a:r>
          </a:p>
          <a:p>
            <a:pPr algn="r"/>
            <a:r>
              <a:rPr lang="ar-LB" sz="2000" b="1" dirty="0" smtClean="0"/>
              <a:t>التصورات</a:t>
            </a:r>
          </a:p>
          <a:p>
            <a:pPr algn="r"/>
            <a:r>
              <a:rPr lang="ar-LB" sz="2000" b="1" dirty="0" smtClean="0"/>
              <a:t>السلوكيات</a:t>
            </a:r>
            <a:endParaRPr lang="en-US" sz="2000" b="1" dirty="0"/>
          </a:p>
        </p:txBody>
      </p:sp>
      <p:sp>
        <p:nvSpPr>
          <p:cNvPr id="8" name="Rectangle 7"/>
          <p:cNvSpPr/>
          <p:nvPr/>
        </p:nvSpPr>
        <p:spPr>
          <a:xfrm>
            <a:off x="6156176" y="3791209"/>
            <a:ext cx="1800200" cy="23020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LB" sz="2000" b="1" dirty="0" smtClean="0"/>
              <a:t>التقاليد</a:t>
            </a:r>
          </a:p>
          <a:p>
            <a:pPr algn="r"/>
            <a:r>
              <a:rPr lang="ar-LB" sz="2000" b="1" dirty="0" smtClean="0"/>
              <a:t>القيم </a:t>
            </a:r>
          </a:p>
          <a:p>
            <a:pPr algn="r"/>
            <a:r>
              <a:rPr lang="ar-LB" sz="2000" b="1" dirty="0" smtClean="0"/>
              <a:t>التنشئة</a:t>
            </a:r>
          </a:p>
          <a:p>
            <a:pPr algn="r"/>
            <a:r>
              <a:rPr lang="ar-LB" sz="2000" b="1" dirty="0" smtClean="0"/>
              <a:t>العلاقات</a:t>
            </a:r>
          </a:p>
          <a:p>
            <a:pPr algn="r"/>
            <a:r>
              <a:rPr lang="ar-LB" sz="2000" b="1" dirty="0" smtClean="0"/>
              <a:t>العائلة</a:t>
            </a:r>
          </a:p>
          <a:p>
            <a:pPr algn="r"/>
            <a:r>
              <a:rPr lang="ar-LB" sz="2000" b="1" dirty="0" smtClean="0"/>
              <a:t>الشبكات المجتمعية</a:t>
            </a:r>
            <a:endParaRPr lang="en-US" sz="2000" b="1" dirty="0"/>
          </a:p>
        </p:txBody>
      </p:sp>
      <p:sp>
        <p:nvSpPr>
          <p:cNvPr id="3" name="Oval 2"/>
          <p:cNvSpPr/>
          <p:nvPr/>
        </p:nvSpPr>
        <p:spPr>
          <a:xfrm>
            <a:off x="3923928" y="2492896"/>
            <a:ext cx="1584176" cy="158417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000" b="1" dirty="0" smtClean="0"/>
              <a:t>النفسي</a:t>
            </a:r>
            <a:endParaRPr lang="en-US" sz="2000" b="1" dirty="0"/>
          </a:p>
        </p:txBody>
      </p:sp>
      <p:sp>
        <p:nvSpPr>
          <p:cNvPr id="10" name="Oval 9"/>
          <p:cNvSpPr/>
          <p:nvPr/>
        </p:nvSpPr>
        <p:spPr>
          <a:xfrm>
            <a:off x="5220072" y="2492896"/>
            <a:ext cx="1584176" cy="158417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000" b="1" dirty="0" smtClean="0"/>
              <a:t>الاجتماعي</a:t>
            </a:r>
            <a:endParaRPr lang="en-US" sz="2000" b="1" dirty="0"/>
          </a:p>
        </p:txBody>
      </p:sp>
    </p:spTree>
    <p:extLst>
      <p:ext uri="{BB962C8B-B14F-4D97-AF65-F5344CB8AC3E}">
        <p14:creationId xmlns:p14="http://schemas.microsoft.com/office/powerpoint/2010/main" val="1326518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61407"/>
            <a:ext cx="8229600" cy="1143000"/>
          </a:xfrm>
        </p:spPr>
        <p:txBody>
          <a:bodyPr>
            <a:normAutofit/>
          </a:bodyPr>
          <a:lstStyle/>
          <a:p>
            <a:pPr algn="r" rtl="1"/>
            <a:r>
              <a:rPr sz="3200" b="1" dirty="0"/>
              <a:t>مستويات الدعم النفسي الاجتماعي </a:t>
            </a:r>
          </a:p>
        </p:txBody>
      </p:sp>
      <p:sp>
        <p:nvSpPr>
          <p:cNvPr id="6147" name="Rectangle 3"/>
          <p:cNvSpPr>
            <a:spLocks noGrp="1" noChangeArrowheads="1"/>
          </p:cNvSpPr>
          <p:nvPr>
            <p:ph type="body" idx="1"/>
          </p:nvPr>
        </p:nvSpPr>
        <p:spPr>
          <a:xfrm>
            <a:off x="457200" y="1600201"/>
            <a:ext cx="8229600" cy="892696"/>
          </a:xfrm>
        </p:spPr>
        <p:txBody>
          <a:bodyPr>
            <a:normAutofit/>
          </a:bodyPr>
          <a:lstStyle/>
          <a:p>
            <a:pPr marL="0" indent="0" algn="r" rtl="1">
              <a:buNone/>
            </a:pPr>
            <a:r>
              <a:rPr sz="2400" dirty="0"/>
              <a:t>يمكن تقديم الدعم النفسي الاجتماعي في شتى المستويات وفق احتياجات المتطوعين ومواردهم.</a:t>
            </a:r>
          </a:p>
          <a:p>
            <a:pPr marL="0" indent="0">
              <a:buNone/>
            </a:pPr>
            <a:endParaRPr lang="en-GB" altLang="da-DK" sz="2400" dirty="0"/>
          </a:p>
          <a:p>
            <a:pPr marL="0" indent="0">
              <a:buNone/>
            </a:pPr>
            <a:endParaRPr lang="da-DK" altLang="da-DK" sz="2400"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57200" y="5819564"/>
            <a:ext cx="8229600" cy="892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ar-LB" sz="2400" b="1" baseline="30000" dirty="0"/>
              <a:t>المصدر</a:t>
            </a:r>
            <a:r>
              <a:rPr lang="ar-LB" sz="2400" baseline="30000" dirty="0"/>
              <a:t> هذا الشكل التوضيحي مستند إلى هرم التدخلات لتعزيز الصحة العقلية والدعم النفسي الاجتماعي في حالات الطوارئ </a:t>
            </a:r>
            <a:r>
              <a:rPr lang="en-US" sz="2400" baseline="30000" dirty="0"/>
              <a:t>     (</a:t>
            </a:r>
            <a:r>
              <a:rPr lang="en-US" sz="2400" baseline="30000" dirty="0" smtClean="0"/>
              <a:t>2007) (IASC</a:t>
            </a:r>
            <a:r>
              <a:rPr lang="ar-LB" sz="2400" baseline="30000" dirty="0" smtClean="0"/>
              <a:t> </a:t>
            </a:r>
            <a:r>
              <a:rPr lang="ar-LB" sz="2400" baseline="30000" dirty="0"/>
              <a:t>(</a:t>
            </a:r>
            <a:r>
              <a:rPr lang="en-US" sz="2400" baseline="30000" dirty="0" smtClean="0"/>
              <a:t>  </a:t>
            </a:r>
            <a:r>
              <a:rPr lang="ar-LB" sz="2400" baseline="30000" dirty="0" smtClean="0"/>
              <a:t>حسب </a:t>
            </a:r>
            <a:r>
              <a:rPr lang="ar-LB" sz="2400" baseline="30000" dirty="0"/>
              <a:t>توجيهات اللجنة الدائمة المشتركة بين الوكالات </a:t>
            </a:r>
            <a:r>
              <a:rPr lang="ar-LB" sz="2400" baseline="30000" dirty="0" smtClean="0"/>
              <a:t>لجنة</a:t>
            </a:r>
            <a:endParaRPr lang="en-GB" sz="2400" baseline="30000" dirty="0"/>
          </a:p>
          <a:p>
            <a:pPr marL="0" indent="0" algn="r">
              <a:buFont typeface="Arial" panose="020B0604020202020204" pitchFamily="34" charset="0"/>
              <a:buNone/>
            </a:pPr>
            <a:endParaRPr lang="ar-LB" altLang="da-DK" sz="2400" dirty="0"/>
          </a:p>
        </p:txBody>
      </p:sp>
      <p:sp>
        <p:nvSpPr>
          <p:cNvPr id="8" name="Rectangle 3"/>
          <p:cNvSpPr txBox="1">
            <a:spLocks noChangeArrowheads="1"/>
          </p:cNvSpPr>
          <p:nvPr/>
        </p:nvSpPr>
        <p:spPr>
          <a:xfrm>
            <a:off x="609600" y="3140968"/>
            <a:ext cx="8229600" cy="892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ar-LB" altLang="da-DK" sz="2400" dirty="0" smtClean="0"/>
          </a:p>
          <a:p>
            <a:pPr marL="0" indent="0">
              <a:buFont typeface="Arial" panose="020B0604020202020204" pitchFamily="34" charset="0"/>
              <a:buNone/>
            </a:pPr>
            <a:endParaRPr lang="ar-LB" altLang="da-DK" sz="2400" dirty="0"/>
          </a:p>
        </p:txBody>
      </p:sp>
      <p:pic>
        <p:nvPicPr>
          <p:cNvPr id="1026" name="Picture 2" descr="T:\Reference Centre\5. Projects\MENA 2014\3. Caring for Volunteers training manual\Translations\ARABIC\1741_psc_volunteers_manual_arab_T1\pyramid2.png"/>
          <p:cNvPicPr>
            <a:picLocks noChangeAspect="1" noChangeArrowheads="1"/>
          </p:cNvPicPr>
          <p:nvPr/>
        </p:nvPicPr>
        <p:blipFill rotWithShape="1">
          <a:blip r:embed="rId5">
            <a:extLst>
              <a:ext uri="{28A0092B-C50C-407E-A947-70E740481C1C}">
                <a14:useLocalDpi xmlns:a14="http://schemas.microsoft.com/office/drawing/2010/main" val="0"/>
              </a:ext>
            </a:extLst>
          </a:blip>
          <a:srcRect t="33221" b="37138"/>
          <a:stretch/>
        </p:blipFill>
        <p:spPr bwMode="auto">
          <a:xfrm>
            <a:off x="790575" y="2448419"/>
            <a:ext cx="7562850" cy="317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3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33308" y="396576"/>
            <a:ext cx="8229600" cy="1143000"/>
          </a:xfrm>
        </p:spPr>
        <p:txBody>
          <a:bodyPr>
            <a:normAutofit fontScale="90000"/>
          </a:bodyPr>
          <a:lstStyle/>
          <a:p>
            <a:pPr lvl="0" algn="r" rtl="1"/>
            <a:r>
              <a:rPr lang="en-GB" sz="3600" b="1" dirty="0" smtClean="0"/>
              <a:t/>
            </a:r>
            <a:br>
              <a:rPr lang="en-GB" sz="3600" b="1" dirty="0" smtClean="0"/>
            </a:br>
            <a:r>
              <a:rPr sz="3200" b="1" dirty="0" err="1"/>
              <a:t>المخاطر</a:t>
            </a:r>
            <a:r>
              <a:rPr sz="3200" b="1" dirty="0"/>
              <a:t> </a:t>
            </a:r>
            <a:r>
              <a:rPr lang="ar-LB" sz="3200" b="1" dirty="0"/>
              <a:t>و</a:t>
            </a:r>
            <a:r>
              <a:rPr sz="3200" b="1" dirty="0" err="1" smtClean="0"/>
              <a:t>المرونة</a:t>
            </a:r>
            <a:r>
              <a:rPr lang="ar-LB" sz="3200" b="1" dirty="0" smtClean="0"/>
              <a:t> </a:t>
            </a:r>
            <a:r>
              <a:rPr lang="ar-LB" sz="3200" b="1" dirty="0"/>
              <a:t>وعوامل </a:t>
            </a:r>
            <a:r>
              <a:rPr sz="3200" b="1" dirty="0" err="1" smtClean="0"/>
              <a:t>الحماية</a:t>
            </a:r>
            <a:r>
              <a:rPr sz="3200" b="1" dirty="0" smtClean="0"/>
              <a:t> </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15816" y="1863297"/>
            <a:ext cx="3051001" cy="459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2659</TotalTime>
  <Words>2452</Words>
  <Application>Microsoft Office PowerPoint</Application>
  <PresentationFormat>On-screen Show (4:3)</PresentationFormat>
  <Paragraphs>413</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  رعاية المتطوعين: التدريب الأساسي  </vt:lpstr>
      <vt:lpstr>ترحيب</vt:lpstr>
      <vt:lpstr>البرنامج التدريبي</vt:lpstr>
      <vt:lpstr>القواعد الأساسية </vt:lpstr>
      <vt:lpstr>أهمية الدعم النفسي الاجتماعي </vt:lpstr>
      <vt:lpstr>أهمية الدعم النفسي الاجتماعي </vt:lpstr>
      <vt:lpstr>ما المقصود بالمساندة النفسية الاجتماعية؟</vt:lpstr>
      <vt:lpstr>مستويات الدعم النفسي الاجتماعي </vt:lpstr>
      <vt:lpstr> المخاطر والمرونة وعوامل الحماية  </vt:lpstr>
      <vt:lpstr>المخاطر التي تواجه سلامة المتطوعين النفسية</vt:lpstr>
      <vt:lpstr> المخاطر التي تواجه سلامة المتطوعين النفسية </vt:lpstr>
      <vt:lpstr>المخاطر التي تواجه سلامة المتطوعين النفسية</vt:lpstr>
      <vt:lpstr>المخاطر التي تواجه سلامة المتطوعين النفسية</vt:lpstr>
      <vt:lpstr>المخاطر التي تواجه سلامة المتطوعين النفسية</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نصائح لداعمي الأقران </vt:lpstr>
      <vt:lpstr>  </vt:lpstr>
      <vt:lpstr>  </vt:lpstr>
      <vt:lpstr>  </vt:lpstr>
      <vt:lpstr>  </vt:lpstr>
      <vt:lpstr>  </vt:lpstr>
      <vt:lpstr>  </vt:lpstr>
      <vt:lpstr>  </vt:lpstr>
      <vt:lpstr>  </vt:lpstr>
      <vt:lpstr>  </vt:lpstr>
      <vt:lpstr>  </vt:lpstr>
      <vt:lpstr>  </vt:lpstr>
      <vt:lpstr>  </vt:lpstr>
      <vt:lpstr>  </vt:lpstr>
      <vt:lpstr>  </vt:lpstr>
      <vt:lpstr> تطوير استراتيجيات الدعم </vt:lpstr>
      <vt:lpstr>ما هو نوع الدعم الذي ستقدمه جمعيتك الوطنية؟</vt:lpstr>
      <vt:lpstr>من الذي سيقدّم الدعم؟</vt:lpstr>
      <vt:lpstr>من سيتلقى الدعم النفسي الاجتماعي؟ </vt:lpstr>
      <vt:lpstr>  متى يتم تقديم الدعم النفسي الاجتماعي؟</vt:lpstr>
      <vt:lpstr>  رصد وتقييم دعم المتطوعين  </vt:lpstr>
      <vt:lpstr>  ما الذي ينبغي رصده وتقييمه؟</vt:lpstr>
      <vt:lpstr>  الرصد والتقييم  </vt:lpstr>
      <vt:lpstr>  إيصال الرسالة  </vt:lpstr>
      <vt:lpstr>  إيصال الرسالة  </vt:lpstr>
      <vt:lpstr>  إيصال الرسالة  </vt:lpstr>
      <vt:lpstr>  وضع خطة عمل  </vt:lpstr>
      <vt:lpstr>  وضع خطة عمل  </vt:lpstr>
      <vt:lpstr>  وضع خطة عمل  </vt:lpstr>
      <vt:lpstr> ملخص ووداع </vt:lpstr>
    </vt:vector>
  </TitlesOfParts>
  <Company>DRK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Volunteers: A Trainer’s manual</dc:title>
  <dc:creator>Anne Lomholt Lei Hansen</dc:creator>
  <cp:lastModifiedBy>Louise Juul Hansen</cp:lastModifiedBy>
  <cp:revision>129</cp:revision>
  <dcterms:created xsi:type="dcterms:W3CDTF">2014-09-26T10:40:12Z</dcterms:created>
  <dcterms:modified xsi:type="dcterms:W3CDTF">2016-08-10T07:27:04Z</dcterms:modified>
</cp:coreProperties>
</file>