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diagrams/data1.xml" ContentType="application/vnd.openxmlformats-officedocument.drawingml.diagramData+xml"/>
  <Override PartName="/ppt/presentation.xml" ContentType="application/vnd.openxmlformats-officedocument.presentationml.presentation.main+xml"/>
  <Override PartName="/ppt/slides/slide29.xml" ContentType="application/vnd.openxmlformats-officedocument.presentationml.slide+xml"/>
  <Override PartName="/ppt/slides/slide25.xml" ContentType="application/vnd.openxmlformats-officedocument.presentationml.slide+xml"/>
  <Override PartName="/ppt/slides/slide52.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28.xml" ContentType="application/vnd.openxmlformats-officedocument.presentationml.slide+xml"/>
  <Override PartName="/ppt/slides/slide8.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22.xml" ContentType="application/vnd.openxmlformats-officedocument.presentationml.slideLayout+xml"/>
  <Override PartName="/ppt/slideLayouts/slideLayout19.xml" ContentType="application/vnd.openxmlformats-officedocument.presentationml.slideLayout+xml"/>
  <Override PartName="/ppt/notesSlides/notesSlide1.xml" ContentType="application/vnd.openxmlformats-officedocument.presentationml.notesSlide+xml"/>
  <Override PartName="/ppt/theme/theme3.xml" ContentType="application/vnd.openxmlformats-officedocument.theme+xml"/>
  <Override PartName="/ppt/diagrams/quickStyle1.xml" ContentType="application/vnd.openxmlformats-officedocument.drawingml.diagramStyle+xml"/>
  <Override PartName="/ppt/handoutMasters/handoutMaster1.xml" ContentType="application/vnd.openxmlformats-officedocument.presentationml.handoutMaster+xml"/>
  <Override PartName="/ppt/diagrams/colors1.xml" ContentType="application/vnd.openxmlformats-officedocument.drawingml.diagramColors+xml"/>
  <Override PartName="/ppt/theme/theme2.xml" ContentType="application/vnd.openxmlformats-officedocument.theme+xml"/>
  <Override PartName="/ppt/diagrams/drawing1.xml" ContentType="application/vnd.ms-office.drawingml.diagramDrawing+xml"/>
  <Override PartName="/ppt/notesMasters/notesMaster1.xml" ContentType="application/vnd.openxmlformats-officedocument.presentationml.notesMaster+xml"/>
  <Override PartName="/ppt/theme/theme1.xml" ContentType="application/vnd.openxmlformats-officedocument.theme+xml"/>
  <Override PartName="/ppt/diagrams/layout1.xml" ContentType="application/vnd.openxmlformats-officedocument.drawingml.diagramLayout+xml"/>
  <Override PartName="/ppt/theme/theme4.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ppt/revisionInfo.xml" ContentType="application/vnd.ms-powerpoint.revision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1"/>
    <p:sldMasterId id="2147483672" r:id="rId2"/>
  </p:sldMasterIdLst>
  <p:notesMasterIdLst>
    <p:notesMasterId r:id="rId55"/>
  </p:notesMasterIdLst>
  <p:handoutMasterIdLst>
    <p:handoutMasterId r:id="rId56"/>
  </p:handoutMasterIdLst>
  <p:sldIdLst>
    <p:sldId id="322" r:id="rId3"/>
    <p:sldId id="323" r:id="rId4"/>
    <p:sldId id="325" r:id="rId5"/>
    <p:sldId id="328" r:id="rId6"/>
    <p:sldId id="319" r:id="rId7"/>
    <p:sldId id="329" r:id="rId8"/>
    <p:sldId id="330" r:id="rId9"/>
    <p:sldId id="338" r:id="rId10"/>
    <p:sldId id="472" r:id="rId11"/>
    <p:sldId id="333" r:id="rId12"/>
    <p:sldId id="335" r:id="rId13"/>
    <p:sldId id="436" r:id="rId14"/>
    <p:sldId id="442" r:id="rId15"/>
    <p:sldId id="478" r:id="rId16"/>
    <p:sldId id="441" r:id="rId17"/>
    <p:sldId id="445" r:id="rId18"/>
    <p:sldId id="446" r:id="rId19"/>
    <p:sldId id="479" r:id="rId20"/>
    <p:sldId id="444" r:id="rId21"/>
    <p:sldId id="451" r:id="rId22"/>
    <p:sldId id="452" r:id="rId23"/>
    <p:sldId id="453" r:id="rId24"/>
    <p:sldId id="456" r:id="rId25"/>
    <p:sldId id="458" r:id="rId26"/>
    <p:sldId id="460" r:id="rId27"/>
    <p:sldId id="461" r:id="rId28"/>
    <p:sldId id="462" r:id="rId29"/>
    <p:sldId id="415" r:id="rId30"/>
    <p:sldId id="349" r:id="rId31"/>
    <p:sldId id="352" r:id="rId32"/>
    <p:sldId id="367" r:id="rId33"/>
    <p:sldId id="405" r:id="rId34"/>
    <p:sldId id="365" r:id="rId35"/>
    <p:sldId id="368" r:id="rId36"/>
    <p:sldId id="366" r:id="rId37"/>
    <p:sldId id="369" r:id="rId38"/>
    <p:sldId id="372" r:id="rId39"/>
    <p:sldId id="374" r:id="rId40"/>
    <p:sldId id="376" r:id="rId41"/>
    <p:sldId id="378" r:id="rId42"/>
    <p:sldId id="379" r:id="rId43"/>
    <p:sldId id="380" r:id="rId44"/>
    <p:sldId id="402" r:id="rId45"/>
    <p:sldId id="403" r:id="rId46"/>
    <p:sldId id="469" r:id="rId47"/>
    <p:sldId id="382" r:id="rId48"/>
    <p:sldId id="393" r:id="rId49"/>
    <p:sldId id="394" r:id="rId50"/>
    <p:sldId id="395" r:id="rId51"/>
    <p:sldId id="471" r:id="rId52"/>
    <p:sldId id="396" r:id="rId53"/>
    <p:sldId id="401" r:id="rId54"/>
  </p:sldIdLst>
  <p:sldSz cx="9144000" cy="6858000" type="screen4x3"/>
  <p:notesSz cx="6797675" cy="9926638"/>
  <p:defaultTextStyle>
    <a:defPPr>
      <a:defRPr lang="da-DK"/>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176" autoAdjust="0"/>
    <p:restoredTop sz="86364" autoAdjust="0"/>
  </p:normalViewPr>
  <p:slideViewPr>
    <p:cSldViewPr>
      <p:cViewPr varScale="1">
        <p:scale>
          <a:sx n="70" d="100"/>
          <a:sy n="70" d="100"/>
        </p:scale>
        <p:origin x="1074"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63" Type="http://schemas.openxmlformats.org/officeDocument/2006/relationships/customXml" Target="../customXml/item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61" Type="http://schemas.microsoft.com/office/2015/10/relationships/revisionInfo" Target="revisionInfo.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handoutMaster" Target="handoutMasters/handoutMaster1.xml"/><Relationship Id="rId64" Type="http://schemas.openxmlformats.org/officeDocument/2006/relationships/customXml" Target="../customXml/item3.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1CAD90-B77B-437F-8A1D-1085CB2107F0}" type="doc">
      <dgm:prSet loTypeId="urn:microsoft.com/office/officeart/2005/8/layout/venn1" loCatId="relationship" qsTypeId="urn:microsoft.com/office/officeart/2005/8/quickstyle/simple1" qsCatId="simple" csTypeId="urn:microsoft.com/office/officeart/2005/8/colors/accent1_2" csCatId="accent1" phldr="1"/>
      <dgm:spPr/>
    </dgm:pt>
    <dgm:pt modelId="{668A36E8-55A2-439D-AF1E-39E9758342FA}">
      <dgm:prSet phldrT="[Text]"/>
      <dgm:spPr>
        <a:solidFill>
          <a:srgbClr val="FF0000">
            <a:alpha val="50000"/>
          </a:srgbClr>
        </a:solidFill>
      </dgm:spPr>
      <dgm:t>
        <a:bodyPr/>
        <a:lstStyle/>
        <a:p>
          <a:r>
            <a:rPr lang="fa-IR" dirty="0"/>
            <a:t>فردی</a:t>
          </a:r>
          <a:endParaRPr lang="da-DK" dirty="0"/>
        </a:p>
      </dgm:t>
    </dgm:pt>
    <dgm:pt modelId="{AC9AD985-9633-4977-8DCE-7161DE75EFF2}" type="parTrans" cxnId="{C5A39776-67C6-4F79-A3D2-660D64BB172F}">
      <dgm:prSet/>
      <dgm:spPr/>
      <dgm:t>
        <a:bodyPr/>
        <a:lstStyle/>
        <a:p>
          <a:endParaRPr lang="da-DK"/>
        </a:p>
      </dgm:t>
    </dgm:pt>
    <dgm:pt modelId="{9FEA6FF9-6A9E-4D98-8750-D8A947E62DF2}" type="sibTrans" cxnId="{C5A39776-67C6-4F79-A3D2-660D64BB172F}">
      <dgm:prSet/>
      <dgm:spPr/>
      <dgm:t>
        <a:bodyPr/>
        <a:lstStyle/>
        <a:p>
          <a:endParaRPr lang="da-DK"/>
        </a:p>
      </dgm:t>
    </dgm:pt>
    <dgm:pt modelId="{EF3EC8CD-8E96-456F-9855-7BFAAC165730}">
      <dgm:prSet phldrT="[Text]"/>
      <dgm:spPr>
        <a:solidFill>
          <a:srgbClr val="00B050">
            <a:alpha val="50000"/>
          </a:srgbClr>
        </a:solidFill>
      </dgm:spPr>
      <dgm:t>
        <a:bodyPr/>
        <a:lstStyle/>
        <a:p>
          <a:r>
            <a:rPr lang="fa-IR" dirty="0"/>
            <a:t>ظرفیت برای مجادله و کارآیی</a:t>
          </a:r>
          <a:endParaRPr lang="da-DK" dirty="0"/>
        </a:p>
      </dgm:t>
    </dgm:pt>
    <dgm:pt modelId="{FD762FCB-DCC8-4542-9FD9-B2310F5BC345}" type="parTrans" cxnId="{85A0B379-F672-45A0-9291-5D1D7259DAC0}">
      <dgm:prSet/>
      <dgm:spPr/>
      <dgm:t>
        <a:bodyPr/>
        <a:lstStyle/>
        <a:p>
          <a:endParaRPr lang="da-DK"/>
        </a:p>
      </dgm:t>
    </dgm:pt>
    <dgm:pt modelId="{CF10C605-4BC8-4604-A7EA-4E9F6D62483D}" type="sibTrans" cxnId="{85A0B379-F672-45A0-9291-5D1D7259DAC0}">
      <dgm:prSet/>
      <dgm:spPr/>
      <dgm:t>
        <a:bodyPr/>
        <a:lstStyle/>
        <a:p>
          <a:endParaRPr lang="da-DK"/>
        </a:p>
      </dgm:t>
    </dgm:pt>
    <dgm:pt modelId="{BA93CE4C-5F9E-4DAA-8642-5E3A59E95A7F}">
      <dgm:prSet phldrT="[Text]"/>
      <dgm:spPr>
        <a:solidFill>
          <a:srgbClr val="FFC000">
            <a:alpha val="50000"/>
          </a:srgbClr>
        </a:solidFill>
      </dgm:spPr>
      <dgm:t>
        <a:bodyPr/>
        <a:lstStyle/>
        <a:p>
          <a:pPr rtl="1"/>
          <a:r>
            <a:rPr lang="fa-IR" dirty="0"/>
            <a:t>میان فردی/اجتماعی</a:t>
          </a:r>
          <a:endParaRPr lang="da-DK" dirty="0"/>
        </a:p>
      </dgm:t>
    </dgm:pt>
    <dgm:pt modelId="{AF845F22-FCFB-4302-A3C8-2F328B1BC4C0}" type="parTrans" cxnId="{8D3F0A99-080F-4CD4-95AB-9307540DCB47}">
      <dgm:prSet/>
      <dgm:spPr/>
      <dgm:t>
        <a:bodyPr/>
        <a:lstStyle/>
        <a:p>
          <a:endParaRPr lang="da-DK"/>
        </a:p>
      </dgm:t>
    </dgm:pt>
    <dgm:pt modelId="{26B0615F-7E4C-4FDB-8B93-E12AD4F49904}" type="sibTrans" cxnId="{8D3F0A99-080F-4CD4-95AB-9307540DCB47}">
      <dgm:prSet/>
      <dgm:spPr/>
      <dgm:t>
        <a:bodyPr/>
        <a:lstStyle/>
        <a:p>
          <a:endParaRPr lang="da-DK"/>
        </a:p>
      </dgm:t>
    </dgm:pt>
    <dgm:pt modelId="{00F64F19-A952-4C02-93F5-F069C47AB9AB}" type="pres">
      <dgm:prSet presAssocID="{281CAD90-B77B-437F-8A1D-1085CB2107F0}" presName="compositeShape" presStyleCnt="0">
        <dgm:presLayoutVars>
          <dgm:chMax val="7"/>
          <dgm:dir/>
          <dgm:resizeHandles val="exact"/>
        </dgm:presLayoutVars>
      </dgm:prSet>
      <dgm:spPr/>
    </dgm:pt>
    <dgm:pt modelId="{69E78BE1-EA6E-4C5B-AD08-363916AFE4FF}" type="pres">
      <dgm:prSet presAssocID="{668A36E8-55A2-439D-AF1E-39E9758342FA}" presName="circ1" presStyleLbl="vennNode1" presStyleIdx="0" presStyleCnt="3"/>
      <dgm:spPr/>
      <dgm:t>
        <a:bodyPr/>
        <a:lstStyle/>
        <a:p>
          <a:endParaRPr lang="en-US"/>
        </a:p>
      </dgm:t>
    </dgm:pt>
    <dgm:pt modelId="{E1F640F8-2042-441B-9540-435F2C389ECF}" type="pres">
      <dgm:prSet presAssocID="{668A36E8-55A2-439D-AF1E-39E9758342FA}" presName="circ1Tx" presStyleLbl="revTx" presStyleIdx="0" presStyleCnt="0">
        <dgm:presLayoutVars>
          <dgm:chMax val="0"/>
          <dgm:chPref val="0"/>
          <dgm:bulletEnabled val="1"/>
        </dgm:presLayoutVars>
      </dgm:prSet>
      <dgm:spPr/>
      <dgm:t>
        <a:bodyPr/>
        <a:lstStyle/>
        <a:p>
          <a:endParaRPr lang="en-US"/>
        </a:p>
      </dgm:t>
    </dgm:pt>
    <dgm:pt modelId="{DB628309-4BCE-4BEB-8BA0-93E06F1F702D}" type="pres">
      <dgm:prSet presAssocID="{EF3EC8CD-8E96-456F-9855-7BFAAC165730}" presName="circ2" presStyleLbl="vennNode1" presStyleIdx="1" presStyleCnt="3"/>
      <dgm:spPr/>
      <dgm:t>
        <a:bodyPr/>
        <a:lstStyle/>
        <a:p>
          <a:endParaRPr lang="en-US"/>
        </a:p>
      </dgm:t>
    </dgm:pt>
    <dgm:pt modelId="{5AFA9FEA-AA74-4F13-BFE1-FF8287541878}" type="pres">
      <dgm:prSet presAssocID="{EF3EC8CD-8E96-456F-9855-7BFAAC165730}" presName="circ2Tx" presStyleLbl="revTx" presStyleIdx="0" presStyleCnt="0">
        <dgm:presLayoutVars>
          <dgm:chMax val="0"/>
          <dgm:chPref val="0"/>
          <dgm:bulletEnabled val="1"/>
        </dgm:presLayoutVars>
      </dgm:prSet>
      <dgm:spPr/>
      <dgm:t>
        <a:bodyPr/>
        <a:lstStyle/>
        <a:p>
          <a:endParaRPr lang="en-US"/>
        </a:p>
      </dgm:t>
    </dgm:pt>
    <dgm:pt modelId="{F80EA204-7EE1-43C3-932C-7357FC73856F}" type="pres">
      <dgm:prSet presAssocID="{BA93CE4C-5F9E-4DAA-8642-5E3A59E95A7F}" presName="circ3" presStyleLbl="vennNode1" presStyleIdx="2" presStyleCnt="3" custLinFactNeighborX="-896"/>
      <dgm:spPr/>
      <dgm:t>
        <a:bodyPr/>
        <a:lstStyle/>
        <a:p>
          <a:endParaRPr lang="en-US"/>
        </a:p>
      </dgm:t>
    </dgm:pt>
    <dgm:pt modelId="{C83BFB68-BC2A-4A35-97AF-42FE791D0C0A}" type="pres">
      <dgm:prSet presAssocID="{BA93CE4C-5F9E-4DAA-8642-5E3A59E95A7F}" presName="circ3Tx" presStyleLbl="revTx" presStyleIdx="0" presStyleCnt="0">
        <dgm:presLayoutVars>
          <dgm:chMax val="0"/>
          <dgm:chPref val="0"/>
          <dgm:bulletEnabled val="1"/>
        </dgm:presLayoutVars>
      </dgm:prSet>
      <dgm:spPr/>
      <dgm:t>
        <a:bodyPr/>
        <a:lstStyle/>
        <a:p>
          <a:endParaRPr lang="en-US"/>
        </a:p>
      </dgm:t>
    </dgm:pt>
  </dgm:ptLst>
  <dgm:cxnLst>
    <dgm:cxn modelId="{3144D8E4-B143-443C-9AAD-24449C88C673}" type="presOf" srcId="{EF3EC8CD-8E96-456F-9855-7BFAAC165730}" destId="{DB628309-4BCE-4BEB-8BA0-93E06F1F702D}" srcOrd="0" destOrd="0" presId="urn:microsoft.com/office/officeart/2005/8/layout/venn1"/>
    <dgm:cxn modelId="{9DDB123C-2136-4B0A-93FC-80BD96BCDBEE}" type="presOf" srcId="{668A36E8-55A2-439D-AF1E-39E9758342FA}" destId="{E1F640F8-2042-441B-9540-435F2C389ECF}" srcOrd="1" destOrd="0" presId="urn:microsoft.com/office/officeart/2005/8/layout/venn1"/>
    <dgm:cxn modelId="{8D3F0A99-080F-4CD4-95AB-9307540DCB47}" srcId="{281CAD90-B77B-437F-8A1D-1085CB2107F0}" destId="{BA93CE4C-5F9E-4DAA-8642-5E3A59E95A7F}" srcOrd="2" destOrd="0" parTransId="{AF845F22-FCFB-4302-A3C8-2F328B1BC4C0}" sibTransId="{26B0615F-7E4C-4FDB-8B93-E12AD4F49904}"/>
    <dgm:cxn modelId="{196D27AA-0968-4A13-AAD3-6FBB53522D46}" type="presOf" srcId="{BA93CE4C-5F9E-4DAA-8642-5E3A59E95A7F}" destId="{C83BFB68-BC2A-4A35-97AF-42FE791D0C0A}" srcOrd="1" destOrd="0" presId="urn:microsoft.com/office/officeart/2005/8/layout/venn1"/>
    <dgm:cxn modelId="{A4FF5455-AB00-4222-855A-B01DC8A6B957}" type="presOf" srcId="{281CAD90-B77B-437F-8A1D-1085CB2107F0}" destId="{00F64F19-A952-4C02-93F5-F069C47AB9AB}" srcOrd="0" destOrd="0" presId="urn:microsoft.com/office/officeart/2005/8/layout/venn1"/>
    <dgm:cxn modelId="{C5A39776-67C6-4F79-A3D2-660D64BB172F}" srcId="{281CAD90-B77B-437F-8A1D-1085CB2107F0}" destId="{668A36E8-55A2-439D-AF1E-39E9758342FA}" srcOrd="0" destOrd="0" parTransId="{AC9AD985-9633-4977-8DCE-7161DE75EFF2}" sibTransId="{9FEA6FF9-6A9E-4D98-8750-D8A947E62DF2}"/>
    <dgm:cxn modelId="{EACEC1C6-5079-4649-9EBF-EBF66DBF74F6}" type="presOf" srcId="{668A36E8-55A2-439D-AF1E-39E9758342FA}" destId="{69E78BE1-EA6E-4C5B-AD08-363916AFE4FF}" srcOrd="0" destOrd="0" presId="urn:microsoft.com/office/officeart/2005/8/layout/venn1"/>
    <dgm:cxn modelId="{1A54F364-78E7-4EF8-90E3-BE4B60A4F715}" type="presOf" srcId="{BA93CE4C-5F9E-4DAA-8642-5E3A59E95A7F}" destId="{F80EA204-7EE1-43C3-932C-7357FC73856F}" srcOrd="0" destOrd="0" presId="urn:microsoft.com/office/officeart/2005/8/layout/venn1"/>
    <dgm:cxn modelId="{37235DE4-3E37-4A5A-826E-E2714FFA7166}" type="presOf" srcId="{EF3EC8CD-8E96-456F-9855-7BFAAC165730}" destId="{5AFA9FEA-AA74-4F13-BFE1-FF8287541878}" srcOrd="1" destOrd="0" presId="urn:microsoft.com/office/officeart/2005/8/layout/venn1"/>
    <dgm:cxn modelId="{85A0B379-F672-45A0-9291-5D1D7259DAC0}" srcId="{281CAD90-B77B-437F-8A1D-1085CB2107F0}" destId="{EF3EC8CD-8E96-456F-9855-7BFAAC165730}" srcOrd="1" destOrd="0" parTransId="{FD762FCB-DCC8-4542-9FD9-B2310F5BC345}" sibTransId="{CF10C605-4BC8-4604-A7EA-4E9F6D62483D}"/>
    <dgm:cxn modelId="{9177ED29-B57D-4378-9F7B-958467E57995}" type="presParOf" srcId="{00F64F19-A952-4C02-93F5-F069C47AB9AB}" destId="{69E78BE1-EA6E-4C5B-AD08-363916AFE4FF}" srcOrd="0" destOrd="0" presId="urn:microsoft.com/office/officeart/2005/8/layout/venn1"/>
    <dgm:cxn modelId="{1D5877D2-C275-4470-8A30-E8F79968CA97}" type="presParOf" srcId="{00F64F19-A952-4C02-93F5-F069C47AB9AB}" destId="{E1F640F8-2042-441B-9540-435F2C389ECF}" srcOrd="1" destOrd="0" presId="urn:microsoft.com/office/officeart/2005/8/layout/venn1"/>
    <dgm:cxn modelId="{34DECD71-5923-4877-AD99-DE24FCEBF7C0}" type="presParOf" srcId="{00F64F19-A952-4C02-93F5-F069C47AB9AB}" destId="{DB628309-4BCE-4BEB-8BA0-93E06F1F702D}" srcOrd="2" destOrd="0" presId="urn:microsoft.com/office/officeart/2005/8/layout/venn1"/>
    <dgm:cxn modelId="{47E96A04-6404-4DC5-AB3A-DEF8474E1940}" type="presParOf" srcId="{00F64F19-A952-4C02-93F5-F069C47AB9AB}" destId="{5AFA9FEA-AA74-4F13-BFE1-FF8287541878}" srcOrd="3" destOrd="0" presId="urn:microsoft.com/office/officeart/2005/8/layout/venn1"/>
    <dgm:cxn modelId="{952FD609-7023-4F55-92F4-7AF400680D95}" type="presParOf" srcId="{00F64F19-A952-4C02-93F5-F069C47AB9AB}" destId="{F80EA204-7EE1-43C3-932C-7357FC73856F}" srcOrd="4" destOrd="0" presId="urn:microsoft.com/office/officeart/2005/8/layout/venn1"/>
    <dgm:cxn modelId="{266182B0-73E5-4B90-AB81-3681877E34A0}" type="presParOf" srcId="{00F64F19-A952-4C02-93F5-F069C47AB9AB}" destId="{C83BFB68-BC2A-4A35-97AF-42FE791D0C0A}"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E78BE1-EA6E-4C5B-AD08-363916AFE4FF}">
      <dsp:nvSpPr>
        <dsp:cNvPr id="0" name=""/>
        <dsp:cNvSpPr/>
      </dsp:nvSpPr>
      <dsp:spPr>
        <a:xfrm>
          <a:off x="2732246" y="57606"/>
          <a:ext cx="2765107" cy="2765107"/>
        </a:xfrm>
        <a:prstGeom prst="ellipse">
          <a:avLst/>
        </a:prstGeom>
        <a:solidFill>
          <a:srgbClr val="FF000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r>
            <a:rPr lang="fa-IR" sz="2700" kern="1200" dirty="0"/>
            <a:t>فردی</a:t>
          </a:r>
          <a:endParaRPr lang="da-DK" sz="2700" kern="1200" dirty="0"/>
        </a:p>
      </dsp:txBody>
      <dsp:txXfrm>
        <a:off x="3100927" y="541500"/>
        <a:ext cx="2027745" cy="1244298"/>
      </dsp:txXfrm>
    </dsp:sp>
    <dsp:sp modelId="{DB628309-4BCE-4BEB-8BA0-93E06F1F702D}">
      <dsp:nvSpPr>
        <dsp:cNvPr id="0" name=""/>
        <dsp:cNvSpPr/>
      </dsp:nvSpPr>
      <dsp:spPr>
        <a:xfrm>
          <a:off x="3729989" y="1785798"/>
          <a:ext cx="2765107" cy="2765107"/>
        </a:xfrm>
        <a:prstGeom prst="ellipse">
          <a:avLst/>
        </a:prstGeom>
        <a:solidFill>
          <a:srgbClr val="00B05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r>
            <a:rPr lang="fa-IR" sz="2700" kern="1200" dirty="0"/>
            <a:t>ظرفیت برای مجادله و کارآیی</a:t>
          </a:r>
          <a:endParaRPr lang="da-DK" sz="2700" kern="1200" dirty="0"/>
        </a:p>
      </dsp:txBody>
      <dsp:txXfrm>
        <a:off x="4575651" y="2500117"/>
        <a:ext cx="1659064" cy="1520808"/>
      </dsp:txXfrm>
    </dsp:sp>
    <dsp:sp modelId="{F80EA204-7EE1-43C3-932C-7357FC73856F}">
      <dsp:nvSpPr>
        <dsp:cNvPr id="0" name=""/>
        <dsp:cNvSpPr/>
      </dsp:nvSpPr>
      <dsp:spPr>
        <a:xfrm>
          <a:off x="1709728" y="1785798"/>
          <a:ext cx="2765107" cy="2765107"/>
        </a:xfrm>
        <a:prstGeom prst="ellipse">
          <a:avLst/>
        </a:prstGeom>
        <a:solidFill>
          <a:srgbClr val="FFC00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00150" rtl="1">
            <a:lnSpc>
              <a:spcPct val="90000"/>
            </a:lnSpc>
            <a:spcBef>
              <a:spcPct val="0"/>
            </a:spcBef>
            <a:spcAft>
              <a:spcPct val="35000"/>
            </a:spcAft>
          </a:pPr>
          <a:r>
            <a:rPr lang="fa-IR" sz="2700" kern="1200" dirty="0"/>
            <a:t>میان فردی/اجتماعی</a:t>
          </a:r>
          <a:endParaRPr lang="da-DK" sz="2700" kern="1200" dirty="0"/>
        </a:p>
      </dsp:txBody>
      <dsp:txXfrm>
        <a:off x="1970109" y="2500117"/>
        <a:ext cx="1659064" cy="1520808"/>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18435" name="Rectangle 3"/>
          <p:cNvSpPr>
            <a:spLocks noGrp="1" noChangeArrowheads="1"/>
          </p:cNvSpPr>
          <p:nvPr>
            <p:ph type="dt" sz="quarter" idx="1"/>
          </p:nvPr>
        </p:nvSpPr>
        <p:spPr bwMode="auto">
          <a:xfrm>
            <a:off x="3850443"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8D360C44-D020-49D7-8F38-A9A00377858D}" type="datetimeFigureOut">
              <a:rPr lang="en-US"/>
              <a:pPr>
                <a:defRPr/>
              </a:pPr>
              <a:t>10/9/2017</a:t>
            </a:fld>
            <a:endParaRPr lang="en-US" dirty="0"/>
          </a:p>
        </p:txBody>
      </p:sp>
      <p:sp>
        <p:nvSpPr>
          <p:cNvPr id="18436" name="Rectangle 4"/>
          <p:cNvSpPr>
            <a:spLocks noGrp="1" noChangeArrowheads="1"/>
          </p:cNvSpPr>
          <p:nvPr>
            <p:ph type="ftr" sz="quarter" idx="2"/>
          </p:nvPr>
        </p:nvSpPr>
        <p:spPr bwMode="auto">
          <a:xfrm>
            <a:off x="0"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18437" name="Rectangle 5"/>
          <p:cNvSpPr>
            <a:spLocks noGrp="1" noChangeArrowheads="1"/>
          </p:cNvSpPr>
          <p:nvPr>
            <p:ph type="sldNum" sz="quarter" idx="3"/>
          </p:nvPr>
        </p:nvSpPr>
        <p:spPr bwMode="auto">
          <a:xfrm>
            <a:off x="3850443"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81A316BE-D163-45A3-8780-C63B327D7408}" type="slidenum">
              <a:rPr lang="en-US"/>
              <a:pPr>
                <a:defRPr/>
              </a:pPr>
              <a:t>‹#›</a:t>
            </a:fld>
            <a:endParaRPr lang="en-US" dirty="0"/>
          </a:p>
        </p:txBody>
      </p:sp>
    </p:spTree>
    <p:extLst>
      <p:ext uri="{BB962C8B-B14F-4D97-AF65-F5344CB8AC3E}">
        <p14:creationId xmlns:p14="http://schemas.microsoft.com/office/powerpoint/2010/main" val="4678102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16387" name="Rectangle 3"/>
          <p:cNvSpPr>
            <a:spLocks noGrp="1" noChangeArrowheads="1"/>
          </p:cNvSpPr>
          <p:nvPr>
            <p:ph type="dt" idx="1"/>
          </p:nvPr>
        </p:nvSpPr>
        <p:spPr bwMode="auto">
          <a:xfrm>
            <a:off x="3850443"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5B4E8AF0-3E58-46BC-B5C9-E43BE4EDF02F}" type="datetimeFigureOut">
              <a:rPr lang="en-US"/>
              <a:pPr>
                <a:defRPr/>
              </a:pPr>
              <a:t>10/9/2017</a:t>
            </a:fld>
            <a:endParaRPr lang="en-US" dirty="0"/>
          </a:p>
        </p:txBody>
      </p:sp>
      <p:sp>
        <p:nvSpPr>
          <p:cNvPr id="1331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16389" name="Rectangle 5"/>
          <p:cNvSpPr>
            <a:spLocks noGrp="1" noChangeArrowheads="1"/>
          </p:cNvSpPr>
          <p:nvPr>
            <p:ph type="body" sz="quarter" idx="3"/>
          </p:nvPr>
        </p:nvSpPr>
        <p:spPr bwMode="auto">
          <a:xfrm>
            <a:off x="679768" y="4715153"/>
            <a:ext cx="5438140" cy="4466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390" name="Rectangle 6"/>
          <p:cNvSpPr>
            <a:spLocks noGrp="1" noChangeArrowheads="1"/>
          </p:cNvSpPr>
          <p:nvPr>
            <p:ph type="ftr" sz="quarter" idx="4"/>
          </p:nvPr>
        </p:nvSpPr>
        <p:spPr bwMode="auto">
          <a:xfrm>
            <a:off x="0"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16391" name="Rectangle 7"/>
          <p:cNvSpPr>
            <a:spLocks noGrp="1" noChangeArrowheads="1"/>
          </p:cNvSpPr>
          <p:nvPr>
            <p:ph type="sldNum" sz="quarter" idx="5"/>
          </p:nvPr>
        </p:nvSpPr>
        <p:spPr bwMode="auto">
          <a:xfrm>
            <a:off x="3850443"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956269D-D546-47DF-936F-DB4EEC91DC0F}" type="slidenum">
              <a:rPr lang="en-US"/>
              <a:pPr>
                <a:defRPr/>
              </a:pPr>
              <a:t>‹#›</a:t>
            </a:fld>
            <a:endParaRPr lang="en-US" dirty="0"/>
          </a:p>
        </p:txBody>
      </p:sp>
    </p:spTree>
    <p:extLst>
      <p:ext uri="{BB962C8B-B14F-4D97-AF65-F5344CB8AC3E}">
        <p14:creationId xmlns:p14="http://schemas.microsoft.com/office/powerpoint/2010/main" val="42187863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956269D-D546-47DF-936F-DB4EEC91DC0F}" type="slidenum">
              <a:rPr lang="en-US" smtClean="0"/>
              <a:pPr>
                <a:defRPr/>
              </a:pPr>
              <a:t>13</a:t>
            </a:fld>
            <a:endParaRPr lang="en-US" dirty="0"/>
          </a:p>
        </p:txBody>
      </p:sp>
    </p:spTree>
    <p:extLst>
      <p:ext uri="{BB962C8B-B14F-4D97-AF65-F5344CB8AC3E}">
        <p14:creationId xmlns:p14="http://schemas.microsoft.com/office/powerpoint/2010/main" val="6201370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1460DD85-0880-4B13-A2AC-D58EF48D5993}" type="datetimeFigureOut">
              <a:rPr lang="en-US"/>
              <a:pPr>
                <a:defRPr/>
              </a:pPr>
              <a:t>10/9/2017</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E6DF8CC-9FAC-4246-BFD8-3B6B130CE7B5}" type="slidenum">
              <a:rPr lang="da-DK"/>
              <a:pPr>
                <a:defRPr/>
              </a:pPr>
              <a:t>‹#›</a:t>
            </a:fld>
            <a:endParaRPr lang="da-DK"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A46016B9-CD8D-4244-9A5F-65E0A93E72A4}" type="datetimeFigureOut">
              <a:rPr lang="en-US"/>
              <a:pPr>
                <a:defRPr/>
              </a:pPr>
              <a:t>10/9/2017</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65448D9-0AEE-4F21-9670-52A928C9D9B6}" type="slidenum">
              <a:rPr lang="da-DK"/>
              <a:pPr>
                <a:defRPr/>
              </a:pPr>
              <a:t>‹#›</a:t>
            </a:fld>
            <a:endParaRPr lang="da-DK"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1F1C106B-060A-4298-BC7E-E2CBEB768831}" type="datetimeFigureOut">
              <a:rPr lang="en-US"/>
              <a:pPr>
                <a:defRPr/>
              </a:pPr>
              <a:t>10/9/2017</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C19BA63-0918-4747-BB1B-0F768135268B}" type="slidenum">
              <a:rPr lang="da-DK"/>
              <a:pPr>
                <a:defRPr/>
              </a:pPr>
              <a:t>‹#›</a:t>
            </a:fld>
            <a:endParaRPr lang="da-DK"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1460DD85-0880-4B13-A2AC-D58EF48D5993}" type="datetimeFigureOut">
              <a:rPr lang="en-US">
                <a:solidFill>
                  <a:srgbClr val="000000"/>
                </a:solidFill>
              </a:rPr>
              <a:pPr>
                <a:defRPr/>
              </a:pPr>
              <a:t>10/9/2017</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6DF8CC-9FAC-4246-BFD8-3B6B130CE7B5}" type="slidenum">
              <a:rPr lang="da-DK">
                <a:solidFill>
                  <a:srgbClr val="000000"/>
                </a:solidFill>
              </a:rPr>
              <a:pPr>
                <a:defRPr/>
              </a:pPr>
              <a:t>‹#›</a:t>
            </a:fld>
            <a:endParaRPr lang="da-DK" dirty="0">
              <a:solidFill>
                <a:srgbClr val="000000"/>
              </a:solidFill>
            </a:endParaRPr>
          </a:p>
        </p:txBody>
      </p:sp>
    </p:spTree>
    <p:extLst>
      <p:ext uri="{BB962C8B-B14F-4D97-AF65-F5344CB8AC3E}">
        <p14:creationId xmlns:p14="http://schemas.microsoft.com/office/powerpoint/2010/main" val="39871007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14B26CEC-34DB-4E87-9155-125F38182C9F}" type="datetimeFigureOut">
              <a:rPr lang="en-US">
                <a:solidFill>
                  <a:srgbClr val="000000"/>
                </a:solidFill>
              </a:rPr>
              <a:pPr>
                <a:defRPr/>
              </a:pPr>
              <a:t>10/9/2017</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706DE11-A177-4C58-A93A-B135BFA7BE69}" type="slidenum">
              <a:rPr lang="da-DK">
                <a:solidFill>
                  <a:srgbClr val="000000"/>
                </a:solidFill>
              </a:rPr>
              <a:pPr>
                <a:defRPr/>
              </a:pPr>
              <a:t>‹#›</a:t>
            </a:fld>
            <a:endParaRPr lang="da-DK" dirty="0">
              <a:solidFill>
                <a:srgbClr val="000000"/>
              </a:solidFill>
            </a:endParaRPr>
          </a:p>
        </p:txBody>
      </p:sp>
    </p:spTree>
    <p:extLst>
      <p:ext uri="{BB962C8B-B14F-4D97-AF65-F5344CB8AC3E}">
        <p14:creationId xmlns:p14="http://schemas.microsoft.com/office/powerpoint/2010/main" val="6110387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ECF4EAEE-7327-49F9-9143-01DDAF05C917}" type="datetimeFigureOut">
              <a:rPr lang="en-US">
                <a:solidFill>
                  <a:srgbClr val="000000"/>
                </a:solidFill>
              </a:rPr>
              <a:pPr>
                <a:defRPr/>
              </a:pPr>
              <a:t>10/9/2017</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8CD18C0-010C-44EA-A930-11CD2934AC63}" type="slidenum">
              <a:rPr lang="da-DK">
                <a:solidFill>
                  <a:srgbClr val="000000"/>
                </a:solidFill>
              </a:rPr>
              <a:pPr>
                <a:defRPr/>
              </a:pPr>
              <a:t>‹#›</a:t>
            </a:fld>
            <a:endParaRPr lang="da-DK" dirty="0">
              <a:solidFill>
                <a:srgbClr val="000000"/>
              </a:solidFill>
            </a:endParaRPr>
          </a:p>
        </p:txBody>
      </p:sp>
    </p:spTree>
    <p:extLst>
      <p:ext uri="{BB962C8B-B14F-4D97-AF65-F5344CB8AC3E}">
        <p14:creationId xmlns:p14="http://schemas.microsoft.com/office/powerpoint/2010/main" val="14210961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E308F2E6-EE3F-41F7-85B8-4EC43A6CE040}" type="datetimeFigureOut">
              <a:rPr lang="en-US">
                <a:solidFill>
                  <a:srgbClr val="000000"/>
                </a:solidFill>
              </a:rPr>
              <a:pPr>
                <a:defRPr/>
              </a:pPr>
              <a:t>10/9/2017</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B85509B-7B7B-4FA8-B31A-F3705E11E15C}" type="slidenum">
              <a:rPr lang="da-DK">
                <a:solidFill>
                  <a:srgbClr val="000000"/>
                </a:solidFill>
              </a:rPr>
              <a:pPr>
                <a:defRPr/>
              </a:pPr>
              <a:t>‹#›</a:t>
            </a:fld>
            <a:endParaRPr lang="da-DK" dirty="0">
              <a:solidFill>
                <a:srgbClr val="000000"/>
              </a:solidFill>
            </a:endParaRPr>
          </a:p>
        </p:txBody>
      </p:sp>
    </p:spTree>
    <p:extLst>
      <p:ext uri="{BB962C8B-B14F-4D97-AF65-F5344CB8AC3E}">
        <p14:creationId xmlns:p14="http://schemas.microsoft.com/office/powerpoint/2010/main" val="21728507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1CADD812-C158-48BA-8A3A-B5EBC56680AE}" type="datetimeFigureOut">
              <a:rPr lang="en-US">
                <a:solidFill>
                  <a:srgbClr val="000000"/>
                </a:solidFill>
              </a:rPr>
              <a:pPr>
                <a:defRPr/>
              </a:pPr>
              <a:t>10/9/2017</a:t>
            </a:fld>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61D3123-F784-419C-98CA-3D923DB945AB}" type="slidenum">
              <a:rPr lang="da-DK">
                <a:solidFill>
                  <a:srgbClr val="000000"/>
                </a:solidFill>
              </a:rPr>
              <a:pPr>
                <a:defRPr/>
              </a:pPr>
              <a:t>‹#›</a:t>
            </a:fld>
            <a:endParaRPr lang="da-DK" dirty="0">
              <a:solidFill>
                <a:srgbClr val="000000"/>
              </a:solidFill>
            </a:endParaRPr>
          </a:p>
        </p:txBody>
      </p:sp>
    </p:spTree>
    <p:extLst>
      <p:ext uri="{BB962C8B-B14F-4D97-AF65-F5344CB8AC3E}">
        <p14:creationId xmlns:p14="http://schemas.microsoft.com/office/powerpoint/2010/main" val="10763388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2E00D482-7A5B-43D0-B956-6A8B6FE5E277}" type="datetimeFigureOut">
              <a:rPr lang="en-US">
                <a:solidFill>
                  <a:srgbClr val="000000"/>
                </a:solidFill>
              </a:rPr>
              <a:pPr>
                <a:defRPr/>
              </a:pPr>
              <a:t>10/9/2017</a:t>
            </a:fld>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CA97365-22AF-4291-AA57-B065B7A65CDF}" type="slidenum">
              <a:rPr lang="da-DK">
                <a:solidFill>
                  <a:srgbClr val="000000"/>
                </a:solidFill>
              </a:rPr>
              <a:pPr>
                <a:defRPr/>
              </a:pPr>
              <a:t>‹#›</a:t>
            </a:fld>
            <a:endParaRPr lang="da-DK" dirty="0">
              <a:solidFill>
                <a:srgbClr val="000000"/>
              </a:solidFill>
            </a:endParaRPr>
          </a:p>
        </p:txBody>
      </p:sp>
    </p:spTree>
    <p:extLst>
      <p:ext uri="{BB962C8B-B14F-4D97-AF65-F5344CB8AC3E}">
        <p14:creationId xmlns:p14="http://schemas.microsoft.com/office/powerpoint/2010/main" val="20721452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13ACCBD-5882-4F82-BC33-5C36378A2407}" type="datetimeFigureOut">
              <a:rPr lang="en-US">
                <a:solidFill>
                  <a:srgbClr val="000000"/>
                </a:solidFill>
              </a:rPr>
              <a:pPr>
                <a:defRPr/>
              </a:pPr>
              <a:t>10/9/2017</a:t>
            </a:fld>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4120231-86FE-4685-8E6B-385295FC6968}" type="slidenum">
              <a:rPr lang="da-DK">
                <a:solidFill>
                  <a:srgbClr val="000000"/>
                </a:solidFill>
              </a:rPr>
              <a:pPr>
                <a:defRPr/>
              </a:pPr>
              <a:t>‹#›</a:t>
            </a:fld>
            <a:endParaRPr lang="da-DK" dirty="0">
              <a:solidFill>
                <a:srgbClr val="000000"/>
              </a:solidFill>
            </a:endParaRPr>
          </a:p>
        </p:txBody>
      </p:sp>
    </p:spTree>
    <p:extLst>
      <p:ext uri="{BB962C8B-B14F-4D97-AF65-F5344CB8AC3E}">
        <p14:creationId xmlns:p14="http://schemas.microsoft.com/office/powerpoint/2010/main" val="14547788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C16C890-66E9-4A43-A637-3F6935E31C1B}" type="datetimeFigureOut">
              <a:rPr lang="en-US">
                <a:solidFill>
                  <a:srgbClr val="000000"/>
                </a:solidFill>
              </a:rPr>
              <a:pPr>
                <a:defRPr/>
              </a:pPr>
              <a:t>10/9/2017</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A17994E-9E00-45C7-A347-6B8DF5972192}" type="slidenum">
              <a:rPr lang="da-DK">
                <a:solidFill>
                  <a:srgbClr val="000000"/>
                </a:solidFill>
              </a:rPr>
              <a:pPr>
                <a:defRPr/>
              </a:pPr>
              <a:t>‹#›</a:t>
            </a:fld>
            <a:endParaRPr lang="da-DK" dirty="0">
              <a:solidFill>
                <a:srgbClr val="000000"/>
              </a:solidFill>
            </a:endParaRPr>
          </a:p>
        </p:txBody>
      </p:sp>
    </p:spTree>
    <p:extLst>
      <p:ext uri="{BB962C8B-B14F-4D97-AF65-F5344CB8AC3E}">
        <p14:creationId xmlns:p14="http://schemas.microsoft.com/office/powerpoint/2010/main" val="783543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14B26CEC-34DB-4E87-9155-125F38182C9F}" type="datetimeFigureOut">
              <a:rPr lang="en-US"/>
              <a:pPr>
                <a:defRPr/>
              </a:pPr>
              <a:t>10/9/2017</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706DE11-A177-4C58-A93A-B135BFA7BE69}" type="slidenum">
              <a:rPr lang="da-DK"/>
              <a:pPr>
                <a:defRPr/>
              </a:pPr>
              <a:t>‹#›</a:t>
            </a:fld>
            <a:endParaRPr lang="da-DK"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03290A5-8480-4152-87DC-237748960814}" type="datetimeFigureOut">
              <a:rPr lang="en-US">
                <a:solidFill>
                  <a:srgbClr val="000000"/>
                </a:solidFill>
              </a:rPr>
              <a:pPr>
                <a:defRPr/>
              </a:pPr>
              <a:t>10/9/2017</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3ED5487-DEB2-4F32-9D68-EA726B52ADC7}" type="slidenum">
              <a:rPr lang="da-DK">
                <a:solidFill>
                  <a:srgbClr val="000000"/>
                </a:solidFill>
              </a:rPr>
              <a:pPr>
                <a:defRPr/>
              </a:pPr>
              <a:t>‹#›</a:t>
            </a:fld>
            <a:endParaRPr lang="da-DK" dirty="0">
              <a:solidFill>
                <a:srgbClr val="000000"/>
              </a:solidFill>
            </a:endParaRPr>
          </a:p>
        </p:txBody>
      </p:sp>
    </p:spTree>
    <p:extLst>
      <p:ext uri="{BB962C8B-B14F-4D97-AF65-F5344CB8AC3E}">
        <p14:creationId xmlns:p14="http://schemas.microsoft.com/office/powerpoint/2010/main" val="41849576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A46016B9-CD8D-4244-9A5F-65E0A93E72A4}" type="datetimeFigureOut">
              <a:rPr lang="en-US">
                <a:solidFill>
                  <a:srgbClr val="000000"/>
                </a:solidFill>
              </a:rPr>
              <a:pPr>
                <a:defRPr/>
              </a:pPr>
              <a:t>10/9/2017</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65448D9-0AEE-4F21-9670-52A928C9D9B6}" type="slidenum">
              <a:rPr lang="da-DK">
                <a:solidFill>
                  <a:srgbClr val="000000"/>
                </a:solidFill>
              </a:rPr>
              <a:pPr>
                <a:defRPr/>
              </a:pPr>
              <a:t>‹#›</a:t>
            </a:fld>
            <a:endParaRPr lang="da-DK" dirty="0">
              <a:solidFill>
                <a:srgbClr val="000000"/>
              </a:solidFill>
            </a:endParaRPr>
          </a:p>
        </p:txBody>
      </p:sp>
    </p:spTree>
    <p:extLst>
      <p:ext uri="{BB962C8B-B14F-4D97-AF65-F5344CB8AC3E}">
        <p14:creationId xmlns:p14="http://schemas.microsoft.com/office/powerpoint/2010/main" val="6058912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1F1C106B-060A-4298-BC7E-E2CBEB768831}" type="datetimeFigureOut">
              <a:rPr lang="en-US">
                <a:solidFill>
                  <a:srgbClr val="000000"/>
                </a:solidFill>
              </a:rPr>
              <a:pPr>
                <a:defRPr/>
              </a:pPr>
              <a:t>10/9/2017</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C19BA63-0918-4747-BB1B-0F768135268B}" type="slidenum">
              <a:rPr lang="da-DK">
                <a:solidFill>
                  <a:srgbClr val="000000"/>
                </a:solidFill>
              </a:rPr>
              <a:pPr>
                <a:defRPr/>
              </a:pPr>
              <a:t>‹#›</a:t>
            </a:fld>
            <a:endParaRPr lang="da-DK" dirty="0">
              <a:solidFill>
                <a:srgbClr val="000000"/>
              </a:solidFill>
            </a:endParaRPr>
          </a:p>
        </p:txBody>
      </p:sp>
    </p:spTree>
    <p:extLst>
      <p:ext uri="{BB962C8B-B14F-4D97-AF65-F5344CB8AC3E}">
        <p14:creationId xmlns:p14="http://schemas.microsoft.com/office/powerpoint/2010/main" val="2390425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ECF4EAEE-7327-49F9-9143-01DDAF05C917}" type="datetimeFigureOut">
              <a:rPr lang="en-US"/>
              <a:pPr>
                <a:defRPr/>
              </a:pPr>
              <a:t>10/9/2017</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8CD18C0-010C-44EA-A930-11CD2934AC63}" type="slidenum">
              <a:rPr lang="da-DK"/>
              <a:pPr>
                <a:defRPr/>
              </a:pPr>
              <a:t>‹#›</a:t>
            </a:fld>
            <a:endParaRPr lang="da-DK"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E308F2E6-EE3F-41F7-85B8-4EC43A6CE040}" type="datetimeFigureOut">
              <a:rPr lang="en-US"/>
              <a:pPr>
                <a:defRPr/>
              </a:pPr>
              <a:t>10/9/2017</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CB85509B-7B7B-4FA8-B31A-F3705E11E15C}" type="slidenum">
              <a:rPr lang="da-DK"/>
              <a:pPr>
                <a:defRPr/>
              </a:pPr>
              <a:t>‹#›</a:t>
            </a:fld>
            <a:endParaRPr lang="da-DK"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1CADD812-C158-48BA-8A3A-B5EBC56680AE}" type="datetimeFigureOut">
              <a:rPr lang="en-US"/>
              <a:pPr>
                <a:defRPr/>
              </a:pPr>
              <a:t>10/9/2017</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761D3123-F784-419C-98CA-3D923DB945AB}" type="slidenum">
              <a:rPr lang="da-DK"/>
              <a:pPr>
                <a:defRPr/>
              </a:pPr>
              <a:t>‹#›</a:t>
            </a:fld>
            <a:endParaRPr lang="da-DK"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2E00D482-7A5B-43D0-B956-6A8B6FE5E277}" type="datetimeFigureOut">
              <a:rPr lang="en-US"/>
              <a:pPr>
                <a:defRPr/>
              </a:pPr>
              <a:t>10/9/2017</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5CA97365-22AF-4291-AA57-B065B7A65CDF}" type="slidenum">
              <a:rPr lang="da-DK"/>
              <a:pPr>
                <a:defRPr/>
              </a:pPr>
              <a:t>‹#›</a:t>
            </a:fld>
            <a:endParaRPr lang="da-DK"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13ACCBD-5882-4F82-BC33-5C36378A2407}" type="datetimeFigureOut">
              <a:rPr lang="en-US"/>
              <a:pPr>
                <a:defRPr/>
              </a:pPr>
              <a:t>10/9/2017</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74120231-86FE-4685-8E6B-385295FC6968}" type="slidenum">
              <a:rPr lang="da-DK"/>
              <a:pPr>
                <a:defRPr/>
              </a:pPr>
              <a:t>‹#›</a:t>
            </a:fld>
            <a:endParaRPr lang="da-DK"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C16C890-66E9-4A43-A637-3F6935E31C1B}" type="datetimeFigureOut">
              <a:rPr lang="en-US"/>
              <a:pPr>
                <a:defRPr/>
              </a:pPr>
              <a:t>10/9/2017</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A17994E-9E00-45C7-A347-6B8DF5972192}" type="slidenum">
              <a:rPr lang="da-DK"/>
              <a:pPr>
                <a:defRPr/>
              </a:pPr>
              <a:t>‹#›</a:t>
            </a:fld>
            <a:endParaRPr lang="da-DK"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03290A5-8480-4152-87DC-237748960814}" type="datetimeFigureOut">
              <a:rPr lang="en-US"/>
              <a:pPr>
                <a:defRPr/>
              </a:pPr>
              <a:t>10/9/2017</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A3ED5487-DEB2-4F32-9D68-EA726B52ADC7}" type="slidenum">
              <a:rPr lang="da-DK"/>
              <a:pPr>
                <a:defRPr/>
              </a:pPr>
              <a:t>‹#›</a:t>
            </a:fld>
            <a:endParaRPr lang="da-DK"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196975"/>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da-DK"/>
          </a:p>
        </p:txBody>
      </p:sp>
      <p:sp>
        <p:nvSpPr>
          <p:cNvPr id="1027" name="Rectangle 3"/>
          <p:cNvSpPr>
            <a:spLocks noGrp="1" noChangeArrowheads="1"/>
          </p:cNvSpPr>
          <p:nvPr>
            <p:ph type="body" idx="1"/>
          </p:nvPr>
        </p:nvSpPr>
        <p:spPr bwMode="auto">
          <a:xfrm>
            <a:off x="457200" y="2636838"/>
            <a:ext cx="8229600" cy="34893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fld id="{8D8DD68E-4C47-47CD-9F21-6D7B09FBA9C4}" type="datetimeFigureOut">
              <a:rPr lang="en-US"/>
              <a:pPr>
                <a:defRPr/>
              </a:pPr>
              <a:t>10/9/2017</a:t>
            </a:fld>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E9C531EA-5597-4590-9D22-12858E2ACAA7}" type="slidenum">
              <a:rPr lang="da-DK"/>
              <a:pPr>
                <a:defRPr/>
              </a:pPr>
              <a:t>‹#›</a:t>
            </a:fld>
            <a:endParaRPr lang="da-DK" dirty="0"/>
          </a:p>
        </p:txBody>
      </p:sp>
      <p:pic>
        <p:nvPicPr>
          <p:cNvPr id="1031" name="Picture 5" descr="PPHeader"/>
          <p:cNvPicPr>
            <a:picLocks noChangeAspect="1" noChangeArrowheads="1"/>
          </p:cNvPicPr>
          <p:nvPr/>
        </p:nvPicPr>
        <p:blipFill>
          <a:blip r:embed="rId13"/>
          <a:srcRect/>
          <a:stretch>
            <a:fillRect/>
          </a:stretch>
        </p:blipFill>
        <p:spPr bwMode="auto">
          <a:xfrm>
            <a:off x="0" y="0"/>
            <a:ext cx="9144000" cy="1016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1" fontAlgn="base" hangingPunct="1">
        <a:spcBef>
          <a:spcPct val="0"/>
        </a:spcBef>
        <a:spcAft>
          <a:spcPct val="0"/>
        </a:spcAft>
        <a:defRPr sz="3200">
          <a:solidFill>
            <a:schemeClr val="tx2"/>
          </a:solidFill>
          <a:latin typeface="+mj-lt"/>
          <a:ea typeface="+mj-ea"/>
          <a:cs typeface="+mj-cs"/>
        </a:defRPr>
      </a:lvl1pPr>
      <a:lvl2pPr algn="ctr" rtl="0" eaLnBrk="1" fontAlgn="base" hangingPunct="1">
        <a:spcBef>
          <a:spcPct val="0"/>
        </a:spcBef>
        <a:spcAft>
          <a:spcPct val="0"/>
        </a:spcAft>
        <a:defRPr sz="3200">
          <a:solidFill>
            <a:schemeClr val="tx2"/>
          </a:solidFill>
          <a:latin typeface="Arial" charset="0"/>
          <a:cs typeface="Arial" charset="0"/>
        </a:defRPr>
      </a:lvl2pPr>
      <a:lvl3pPr algn="ctr" rtl="0" eaLnBrk="1" fontAlgn="base" hangingPunct="1">
        <a:spcBef>
          <a:spcPct val="0"/>
        </a:spcBef>
        <a:spcAft>
          <a:spcPct val="0"/>
        </a:spcAft>
        <a:defRPr sz="3200">
          <a:solidFill>
            <a:schemeClr val="tx2"/>
          </a:solidFill>
          <a:latin typeface="Arial" charset="0"/>
          <a:cs typeface="Arial" charset="0"/>
        </a:defRPr>
      </a:lvl3pPr>
      <a:lvl4pPr algn="ctr" rtl="0" eaLnBrk="1" fontAlgn="base" hangingPunct="1">
        <a:spcBef>
          <a:spcPct val="0"/>
        </a:spcBef>
        <a:spcAft>
          <a:spcPct val="0"/>
        </a:spcAft>
        <a:defRPr sz="3200">
          <a:solidFill>
            <a:schemeClr val="tx2"/>
          </a:solidFill>
          <a:latin typeface="Arial" charset="0"/>
          <a:cs typeface="Arial" charset="0"/>
        </a:defRPr>
      </a:lvl4pPr>
      <a:lvl5pPr algn="ctr" rtl="0" eaLnBrk="1" fontAlgn="base" hangingPunct="1">
        <a:spcBef>
          <a:spcPct val="0"/>
        </a:spcBef>
        <a:spcAft>
          <a:spcPct val="0"/>
        </a:spcAft>
        <a:defRPr sz="32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cs typeface="+mn-cs"/>
        </a:defRPr>
      </a:lvl2pPr>
      <a:lvl3pPr marL="1143000" indent="-228600" algn="l" rtl="0" eaLnBrk="1" fontAlgn="base" hangingPunct="1">
        <a:spcBef>
          <a:spcPct val="20000"/>
        </a:spcBef>
        <a:spcAft>
          <a:spcPct val="0"/>
        </a:spcAft>
        <a:buChar char="•"/>
        <a:defRPr sz="1600">
          <a:solidFill>
            <a:schemeClr val="tx1"/>
          </a:solidFill>
          <a:latin typeface="+mn-lt"/>
          <a:cs typeface="+mn-cs"/>
        </a:defRPr>
      </a:lvl3pPr>
      <a:lvl4pPr marL="1600200" indent="-228600" algn="l" rtl="0" eaLnBrk="1" fontAlgn="base" hangingPunct="1">
        <a:spcBef>
          <a:spcPct val="20000"/>
        </a:spcBef>
        <a:spcAft>
          <a:spcPct val="0"/>
        </a:spcAft>
        <a:buChar char="–"/>
        <a:defRPr sz="1400">
          <a:solidFill>
            <a:schemeClr val="tx1"/>
          </a:solidFill>
          <a:latin typeface="+mn-lt"/>
          <a:cs typeface="+mn-cs"/>
        </a:defRPr>
      </a:lvl4pPr>
      <a:lvl5pPr marL="2057400" indent="-228600" algn="l" rtl="0" eaLnBrk="1" fontAlgn="base" hangingPunct="1">
        <a:spcBef>
          <a:spcPct val="20000"/>
        </a:spcBef>
        <a:spcAft>
          <a:spcPct val="0"/>
        </a:spcAft>
        <a:buChar char="»"/>
        <a:defRPr sz="12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196975"/>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da-DK"/>
          </a:p>
        </p:txBody>
      </p:sp>
      <p:sp>
        <p:nvSpPr>
          <p:cNvPr id="1027" name="Rectangle 3"/>
          <p:cNvSpPr>
            <a:spLocks noGrp="1" noChangeArrowheads="1"/>
          </p:cNvSpPr>
          <p:nvPr>
            <p:ph type="body" idx="1"/>
          </p:nvPr>
        </p:nvSpPr>
        <p:spPr bwMode="auto">
          <a:xfrm>
            <a:off x="457200" y="2636838"/>
            <a:ext cx="8229600" cy="34893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fld id="{8D8DD68E-4C47-47CD-9F21-6D7B09FBA9C4}" type="datetimeFigureOut">
              <a:rPr lang="en-US">
                <a:solidFill>
                  <a:srgbClr val="000000"/>
                </a:solidFill>
              </a:rPr>
              <a:pPr>
                <a:defRPr/>
              </a:pPr>
              <a:t>10/9/2017</a:t>
            </a:fld>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E9C531EA-5597-4590-9D22-12858E2ACAA7}" type="slidenum">
              <a:rPr lang="da-DK">
                <a:solidFill>
                  <a:srgbClr val="000000"/>
                </a:solidFill>
              </a:rPr>
              <a:pPr>
                <a:defRPr/>
              </a:pPr>
              <a:t>‹#›</a:t>
            </a:fld>
            <a:endParaRPr lang="da-DK" dirty="0">
              <a:solidFill>
                <a:srgbClr val="000000"/>
              </a:solidFill>
            </a:endParaRPr>
          </a:p>
        </p:txBody>
      </p:sp>
      <p:pic>
        <p:nvPicPr>
          <p:cNvPr id="1031" name="Picture 5" descr="PPHeader"/>
          <p:cNvPicPr>
            <a:picLocks noChangeAspect="1" noChangeArrowheads="1"/>
          </p:cNvPicPr>
          <p:nvPr/>
        </p:nvPicPr>
        <p:blipFill>
          <a:blip r:embed="rId13"/>
          <a:srcRect/>
          <a:stretch>
            <a:fillRect/>
          </a:stretch>
        </p:blipFill>
        <p:spPr bwMode="auto">
          <a:xfrm>
            <a:off x="0" y="0"/>
            <a:ext cx="9144000" cy="1016000"/>
          </a:xfrm>
          <a:prstGeom prst="rect">
            <a:avLst/>
          </a:prstGeom>
          <a:noFill/>
          <a:ln w="9525">
            <a:noFill/>
            <a:miter lim="800000"/>
            <a:headEnd/>
            <a:tailEnd/>
          </a:ln>
        </p:spPr>
      </p:pic>
    </p:spTree>
    <p:extLst>
      <p:ext uri="{BB962C8B-B14F-4D97-AF65-F5344CB8AC3E}">
        <p14:creationId xmlns:p14="http://schemas.microsoft.com/office/powerpoint/2010/main" val="327937934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fontAlgn="base" hangingPunct="1">
        <a:spcBef>
          <a:spcPct val="0"/>
        </a:spcBef>
        <a:spcAft>
          <a:spcPct val="0"/>
        </a:spcAft>
        <a:defRPr sz="3200">
          <a:solidFill>
            <a:schemeClr val="tx2"/>
          </a:solidFill>
          <a:latin typeface="+mj-lt"/>
          <a:ea typeface="+mj-ea"/>
          <a:cs typeface="+mj-cs"/>
        </a:defRPr>
      </a:lvl1pPr>
      <a:lvl2pPr algn="ctr" rtl="0" eaLnBrk="1" fontAlgn="base" hangingPunct="1">
        <a:spcBef>
          <a:spcPct val="0"/>
        </a:spcBef>
        <a:spcAft>
          <a:spcPct val="0"/>
        </a:spcAft>
        <a:defRPr sz="3200">
          <a:solidFill>
            <a:schemeClr val="tx2"/>
          </a:solidFill>
          <a:latin typeface="Arial" charset="0"/>
          <a:cs typeface="Arial" charset="0"/>
        </a:defRPr>
      </a:lvl2pPr>
      <a:lvl3pPr algn="ctr" rtl="0" eaLnBrk="1" fontAlgn="base" hangingPunct="1">
        <a:spcBef>
          <a:spcPct val="0"/>
        </a:spcBef>
        <a:spcAft>
          <a:spcPct val="0"/>
        </a:spcAft>
        <a:defRPr sz="3200">
          <a:solidFill>
            <a:schemeClr val="tx2"/>
          </a:solidFill>
          <a:latin typeface="Arial" charset="0"/>
          <a:cs typeface="Arial" charset="0"/>
        </a:defRPr>
      </a:lvl3pPr>
      <a:lvl4pPr algn="ctr" rtl="0" eaLnBrk="1" fontAlgn="base" hangingPunct="1">
        <a:spcBef>
          <a:spcPct val="0"/>
        </a:spcBef>
        <a:spcAft>
          <a:spcPct val="0"/>
        </a:spcAft>
        <a:defRPr sz="3200">
          <a:solidFill>
            <a:schemeClr val="tx2"/>
          </a:solidFill>
          <a:latin typeface="Arial" charset="0"/>
          <a:cs typeface="Arial" charset="0"/>
        </a:defRPr>
      </a:lvl4pPr>
      <a:lvl5pPr algn="ctr" rtl="0" eaLnBrk="1" fontAlgn="base" hangingPunct="1">
        <a:spcBef>
          <a:spcPct val="0"/>
        </a:spcBef>
        <a:spcAft>
          <a:spcPct val="0"/>
        </a:spcAft>
        <a:defRPr sz="32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cs typeface="+mn-cs"/>
        </a:defRPr>
      </a:lvl2pPr>
      <a:lvl3pPr marL="1143000" indent="-228600" algn="l" rtl="0" eaLnBrk="1" fontAlgn="base" hangingPunct="1">
        <a:spcBef>
          <a:spcPct val="20000"/>
        </a:spcBef>
        <a:spcAft>
          <a:spcPct val="0"/>
        </a:spcAft>
        <a:buChar char="•"/>
        <a:defRPr sz="1600">
          <a:solidFill>
            <a:schemeClr val="tx1"/>
          </a:solidFill>
          <a:latin typeface="+mn-lt"/>
          <a:cs typeface="+mn-cs"/>
        </a:defRPr>
      </a:lvl3pPr>
      <a:lvl4pPr marL="1600200" indent="-228600" algn="l" rtl="0" eaLnBrk="1" fontAlgn="base" hangingPunct="1">
        <a:spcBef>
          <a:spcPct val="20000"/>
        </a:spcBef>
        <a:spcAft>
          <a:spcPct val="0"/>
        </a:spcAft>
        <a:buChar char="–"/>
        <a:defRPr sz="1400">
          <a:solidFill>
            <a:schemeClr val="tx1"/>
          </a:solidFill>
          <a:latin typeface="+mn-lt"/>
          <a:cs typeface="+mn-cs"/>
        </a:defRPr>
      </a:lvl4pPr>
      <a:lvl5pPr marL="2057400" indent="-228600" algn="l" rtl="0" eaLnBrk="1" fontAlgn="base" hangingPunct="1">
        <a:spcBef>
          <a:spcPct val="20000"/>
        </a:spcBef>
        <a:spcAft>
          <a:spcPct val="0"/>
        </a:spcAft>
        <a:buChar char="»"/>
        <a:defRPr sz="12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jpeg"/></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jpeg"/></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jpeg"/></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jpeg"/></Relationships>
</file>

<file path=ppt/slides/_rels/slide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jpeg"/></Relationships>
</file>

<file path=ppt/slides/_rels/slide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96136" y="332656"/>
            <a:ext cx="3203848" cy="648072"/>
          </a:xfrm>
        </p:spPr>
        <p:txBody>
          <a:bodyPr/>
          <a:lstStyle/>
          <a:p>
            <a:r>
              <a:rPr lang="da-DK" dirty="0"/>
              <a:t> </a:t>
            </a:r>
            <a:r>
              <a:rPr lang="fa-IR" dirty="0"/>
              <a:t>مرکز روانی-اجتماعی</a:t>
            </a:r>
            <a:br>
              <a:rPr lang="fa-IR" dirty="0"/>
            </a:br>
            <a:endParaRPr lang="da-DK" dirty="0"/>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3264952"/>
            <a:ext cx="3039839" cy="2036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t="2033"/>
          <a:stretch/>
        </p:blipFill>
        <p:spPr bwMode="auto">
          <a:xfrm>
            <a:off x="2987824" y="3264952"/>
            <a:ext cx="2771353" cy="2036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8" descr="d:\DRKsettings$\local\lovin\Desktop\26. Lebanon - ICRC assessment 06 .jpg"/>
          <p:cNvPicPr>
            <a:picLocks noChangeAspect="1" noChangeArrowheads="1"/>
          </p:cNvPicPr>
          <p:nvPr/>
        </p:nvPicPr>
        <p:blipFill rotWithShape="1">
          <a:blip r:embed="rId4">
            <a:extLst>
              <a:ext uri="{28A0092B-C50C-407E-A947-70E740481C1C}">
                <a14:useLocalDpi xmlns:a14="http://schemas.microsoft.com/office/drawing/2010/main" val="0"/>
              </a:ext>
            </a:extLst>
          </a:blip>
          <a:srcRect b="9574"/>
          <a:stretch/>
        </p:blipFill>
        <p:spPr bwMode="auto">
          <a:xfrm>
            <a:off x="5724128" y="3260981"/>
            <a:ext cx="3419872" cy="2061625"/>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36512" y="3260981"/>
            <a:ext cx="9180512" cy="397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6512" y="5297237"/>
            <a:ext cx="9180512" cy="397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691680" y="5901072"/>
            <a:ext cx="6048672" cy="646331"/>
          </a:xfrm>
          <a:prstGeom prst="rect">
            <a:avLst/>
          </a:prstGeom>
          <a:noFill/>
        </p:spPr>
        <p:txBody>
          <a:bodyPr wrap="square" rtlCol="0">
            <a:spAutoFit/>
          </a:bodyPr>
          <a:lstStyle/>
          <a:p>
            <a:pPr algn="r" rtl="1"/>
            <a:r>
              <a:rPr lang="fa-IR" b="1" dirty="0"/>
              <a:t>کوپنهاگن: 9-10 مارچ 2017</a:t>
            </a:r>
          </a:p>
          <a:p>
            <a:pPr algn="r" rtl="1"/>
            <a:r>
              <a:rPr lang="fa-IR" b="1" dirty="0"/>
              <a:t>تسهیل کننده: لوئیس ونتر-لارسن و سارا هریسون </a:t>
            </a:r>
            <a:endParaRPr lang="en-GB" b="1" dirty="0"/>
          </a:p>
        </p:txBody>
      </p:sp>
      <p:sp>
        <p:nvSpPr>
          <p:cNvPr id="10" name="Title 1"/>
          <p:cNvSpPr txBox="1">
            <a:spLocks/>
          </p:cNvSpPr>
          <p:nvPr/>
        </p:nvSpPr>
        <p:spPr bwMode="auto">
          <a:xfrm>
            <a:off x="676185" y="1491024"/>
            <a:ext cx="7772400" cy="1470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a:solidFill>
                  <a:schemeClr val="tx2"/>
                </a:solidFill>
                <a:latin typeface="+mj-lt"/>
                <a:ea typeface="+mj-ea"/>
                <a:cs typeface="+mj-cs"/>
              </a:defRPr>
            </a:lvl1pPr>
            <a:lvl2pPr algn="ctr" rtl="0" eaLnBrk="1" fontAlgn="base" hangingPunct="1">
              <a:spcBef>
                <a:spcPct val="0"/>
              </a:spcBef>
              <a:spcAft>
                <a:spcPct val="0"/>
              </a:spcAft>
              <a:defRPr sz="3200">
                <a:solidFill>
                  <a:schemeClr val="tx2"/>
                </a:solidFill>
                <a:latin typeface="Arial" charset="0"/>
                <a:cs typeface="Arial" charset="0"/>
              </a:defRPr>
            </a:lvl2pPr>
            <a:lvl3pPr algn="ctr" rtl="0" eaLnBrk="1" fontAlgn="base" hangingPunct="1">
              <a:spcBef>
                <a:spcPct val="0"/>
              </a:spcBef>
              <a:spcAft>
                <a:spcPct val="0"/>
              </a:spcAft>
              <a:defRPr sz="3200">
                <a:solidFill>
                  <a:schemeClr val="tx2"/>
                </a:solidFill>
                <a:latin typeface="Arial" charset="0"/>
                <a:cs typeface="Arial" charset="0"/>
              </a:defRPr>
            </a:lvl3pPr>
            <a:lvl4pPr algn="ctr" rtl="0" eaLnBrk="1" fontAlgn="base" hangingPunct="1">
              <a:spcBef>
                <a:spcPct val="0"/>
              </a:spcBef>
              <a:spcAft>
                <a:spcPct val="0"/>
              </a:spcAft>
              <a:defRPr sz="3200">
                <a:solidFill>
                  <a:schemeClr val="tx2"/>
                </a:solidFill>
                <a:latin typeface="Arial" charset="0"/>
                <a:cs typeface="Arial" charset="0"/>
              </a:defRPr>
            </a:lvl4pPr>
            <a:lvl5pPr algn="ctr" rtl="0" eaLnBrk="1" fontAlgn="base" hangingPunct="1">
              <a:spcBef>
                <a:spcPct val="0"/>
              </a:spcBef>
              <a:spcAft>
                <a:spcPct val="0"/>
              </a:spcAft>
              <a:defRPr sz="32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a:lstStyle>
          <a:p>
            <a:r>
              <a:rPr lang="da-DK" kern="0" dirty="0"/>
              <a:t> </a:t>
            </a:r>
            <a:r>
              <a:rPr lang="fa-IR" kern="0" dirty="0"/>
              <a:t>برنامه ریزی، و نظارت و ارزیابی از برنامه های حمایت روانی-اجتماعی – تریننگ </a:t>
            </a:r>
            <a:endParaRPr lang="da-DK" kern="0" dirty="0"/>
          </a:p>
        </p:txBody>
      </p:sp>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t="45788" r="1482" b="3485"/>
          <a:stretch/>
        </p:blipFill>
        <p:spPr>
          <a:xfrm>
            <a:off x="0" y="116632"/>
            <a:ext cx="5220072" cy="792088"/>
          </a:xfrm>
          <a:prstGeom prst="rect">
            <a:avLst/>
          </a:prstGeom>
        </p:spPr>
      </p:pic>
    </p:spTree>
    <p:extLst>
      <p:ext uri="{BB962C8B-B14F-4D97-AF65-F5344CB8AC3E}">
        <p14:creationId xmlns:p14="http://schemas.microsoft.com/office/powerpoint/2010/main" val="17829885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اهداف چیست؟</a:t>
            </a:r>
            <a:endParaRPr lang="en-GB" dirty="0"/>
          </a:p>
        </p:txBody>
      </p:sp>
      <p:sp>
        <p:nvSpPr>
          <p:cNvPr id="5" name="Rectangle 1"/>
          <p:cNvSpPr>
            <a:spLocks noChangeArrowheads="1"/>
          </p:cNvSpPr>
          <p:nvPr/>
        </p:nvSpPr>
        <p:spPr bwMode="auto">
          <a:xfrm>
            <a:off x="1765300" y="34591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altLang="da-DK" sz="1800" b="0" i="0" u="none" strike="noStrike" cap="none" normalizeH="0" baseline="0">
              <a:ln>
                <a:noFill/>
              </a:ln>
              <a:solidFill>
                <a:schemeClr val="tx1"/>
              </a:solidFill>
              <a:effectLst/>
              <a:latin typeface="Arial" pitchFamily="34" charset="0"/>
              <a:cs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940823105"/>
              </p:ext>
            </p:extLst>
          </p:nvPr>
        </p:nvGraphicFramePr>
        <p:xfrm>
          <a:off x="899592" y="2351253"/>
          <a:ext cx="7416824" cy="3837352"/>
        </p:xfrm>
        <a:graphic>
          <a:graphicData uri="http://schemas.openxmlformats.org/drawingml/2006/table">
            <a:tbl>
              <a:tblPr rtl="1" firstRow="1" firstCol="1" bandRow="1">
                <a:tableStyleId>{5C22544A-7EE6-4342-B048-85BDC9FD1C3A}</a:tableStyleId>
              </a:tblPr>
              <a:tblGrid>
                <a:gridCol w="796849">
                  <a:extLst>
                    <a:ext uri="{9D8B030D-6E8A-4147-A177-3AD203B41FA5}">
                      <a16:colId xmlns:a16="http://schemas.microsoft.com/office/drawing/2014/main" val="20000"/>
                    </a:ext>
                  </a:extLst>
                </a:gridCol>
                <a:gridCol w="6619975">
                  <a:extLst>
                    <a:ext uri="{9D8B030D-6E8A-4147-A177-3AD203B41FA5}">
                      <a16:colId xmlns:a16="http://schemas.microsoft.com/office/drawing/2014/main" val="20001"/>
                    </a:ext>
                  </a:extLst>
                </a:gridCol>
              </a:tblGrid>
              <a:tr h="472185">
                <a:tc>
                  <a:txBody>
                    <a:bodyPr/>
                    <a:lstStyle/>
                    <a:p>
                      <a:pPr>
                        <a:spcAft>
                          <a:spcPts val="0"/>
                        </a:spcAft>
                      </a:pPr>
                      <a:r>
                        <a:rPr lang="fa-IR" sz="1200" dirty="0">
                          <a:solidFill>
                            <a:schemeClr val="tx1"/>
                          </a:solidFill>
                          <a:effectLst/>
                        </a:rPr>
                        <a:t>سطح هدف </a:t>
                      </a:r>
                      <a:endParaRPr lang="da-DK" sz="1200" dirty="0">
                        <a:solidFill>
                          <a:schemeClr val="tx1"/>
                        </a:solidFill>
                        <a:effectLst/>
                        <a:latin typeface="Georgia"/>
                        <a:ea typeface="Calibri"/>
                        <a:cs typeface="Times New Roman"/>
                      </a:endParaRPr>
                    </a:p>
                  </a:txBody>
                  <a:tcPr marL="53054" marR="53054" marT="53054" marB="53054" anchor="ctr"/>
                </a:tc>
                <a:tc>
                  <a:txBody>
                    <a:bodyPr/>
                    <a:lstStyle/>
                    <a:p>
                      <a:pPr algn="r" rtl="1">
                        <a:spcAft>
                          <a:spcPts val="0"/>
                        </a:spcAft>
                      </a:pPr>
                      <a:r>
                        <a:rPr lang="fa-IR" sz="1400" dirty="0">
                          <a:solidFill>
                            <a:schemeClr val="tx1"/>
                          </a:solidFill>
                          <a:effectLst/>
                        </a:rPr>
                        <a:t>سوالات و جوابات</a:t>
                      </a:r>
                      <a:r>
                        <a:rPr lang="fa-IR" sz="1400" baseline="0" dirty="0">
                          <a:solidFill>
                            <a:schemeClr val="tx1"/>
                          </a:solidFill>
                          <a:effectLst/>
                        </a:rPr>
                        <a:t> </a:t>
                      </a:r>
                      <a:endParaRPr lang="da-DK" sz="1400" dirty="0">
                        <a:solidFill>
                          <a:schemeClr val="tx1"/>
                        </a:solidFill>
                        <a:effectLst/>
                        <a:latin typeface="Georgia"/>
                        <a:ea typeface="Calibri"/>
                        <a:cs typeface="Times New Roman"/>
                      </a:endParaRPr>
                    </a:p>
                  </a:txBody>
                  <a:tcPr marL="53054" marR="53054" marT="53054" marB="53054" anchor="ctr"/>
                </a:tc>
                <a:extLst>
                  <a:ext uri="{0D108BD9-81ED-4DB2-BD59-A6C34878D82A}">
                    <a16:rowId xmlns:a16="http://schemas.microsoft.com/office/drawing/2014/main" val="10000"/>
                  </a:ext>
                </a:extLst>
              </a:tr>
              <a:tr h="1133994">
                <a:tc>
                  <a:txBody>
                    <a:bodyPr/>
                    <a:lstStyle/>
                    <a:p>
                      <a:pPr>
                        <a:spcAft>
                          <a:spcPts val="0"/>
                        </a:spcAft>
                      </a:pPr>
                      <a:r>
                        <a:rPr lang="fa-IR" sz="1600" dirty="0">
                          <a:solidFill>
                            <a:schemeClr val="tx1"/>
                          </a:solidFill>
                          <a:effectLst/>
                        </a:rPr>
                        <a:t>هدف </a:t>
                      </a:r>
                      <a:endParaRPr lang="da-DK" sz="1600" dirty="0">
                        <a:solidFill>
                          <a:schemeClr val="tx1"/>
                        </a:solidFill>
                        <a:effectLst/>
                      </a:endParaRPr>
                    </a:p>
                    <a:p>
                      <a:pPr>
                        <a:spcAft>
                          <a:spcPts val="0"/>
                        </a:spcAft>
                      </a:pPr>
                      <a:r>
                        <a:rPr lang="en-GB" sz="1600" dirty="0">
                          <a:solidFill>
                            <a:schemeClr val="tx1"/>
                          </a:solidFill>
                          <a:effectLst/>
                        </a:rPr>
                        <a:t> </a:t>
                      </a:r>
                      <a:endParaRPr lang="da-DK" sz="1600" dirty="0">
                        <a:solidFill>
                          <a:schemeClr val="tx1"/>
                        </a:solidFill>
                        <a:effectLst/>
                        <a:latin typeface="Georgia"/>
                        <a:ea typeface="Calibri"/>
                        <a:cs typeface="Times New Roman"/>
                      </a:endParaRPr>
                    </a:p>
                  </a:txBody>
                  <a:tcPr marL="53054" marR="53054" marT="53054" marB="53054" anchor="ctr"/>
                </a:tc>
                <a:tc>
                  <a:txBody>
                    <a:bodyPr/>
                    <a:lstStyle/>
                    <a:p>
                      <a:pPr algn="r" rtl="1"/>
                      <a:r>
                        <a:rPr lang="en-US" sz="1600" dirty="0">
                          <a:effectLst/>
                        </a:rPr>
                        <a:t> </a:t>
                      </a:r>
                      <a:r>
                        <a:rPr lang="fa-IR" sz="1600" kern="1200" dirty="0">
                          <a:solidFill>
                            <a:schemeClr val="dk1"/>
                          </a:solidFill>
                          <a:effectLst/>
                          <a:latin typeface="+mn-lt"/>
                          <a:ea typeface="+mn-ea"/>
                          <a:cs typeface="+mn-cs"/>
                        </a:rPr>
                        <a:t>چه چیزی تغییر کرده؟</a:t>
                      </a:r>
                      <a:r>
                        <a:rPr lang="fa-IR" sz="1600" kern="1200" baseline="0" dirty="0">
                          <a:solidFill>
                            <a:schemeClr val="dk1"/>
                          </a:solidFill>
                          <a:effectLst/>
                          <a:latin typeface="+mn-lt"/>
                          <a:ea typeface="+mn-ea"/>
                          <a:cs typeface="+mn-cs"/>
                        </a:rPr>
                        <a:t> </a:t>
                      </a:r>
                      <a:endParaRPr lang="da-DK" sz="1600" kern="1200" dirty="0">
                        <a:solidFill>
                          <a:schemeClr val="dk1"/>
                        </a:solidFill>
                        <a:effectLst/>
                        <a:latin typeface="+mn-lt"/>
                        <a:ea typeface="+mn-ea"/>
                        <a:cs typeface="+mn-cs"/>
                      </a:endParaRPr>
                    </a:p>
                    <a:p>
                      <a:pPr algn="r" rtl="1"/>
                      <a:r>
                        <a:rPr lang="fa-IR" sz="1600" kern="1200" dirty="0">
                          <a:solidFill>
                            <a:schemeClr val="dk1"/>
                          </a:solidFill>
                          <a:effectLst/>
                          <a:latin typeface="+mn-lt"/>
                          <a:ea typeface="+mn-ea"/>
                          <a:cs typeface="+mn-cs"/>
                        </a:rPr>
                        <a:t>در اثر تطبیق برنامه،</a:t>
                      </a:r>
                      <a:r>
                        <a:rPr lang="fa-IR" sz="1600" kern="1200" baseline="0" dirty="0">
                          <a:solidFill>
                            <a:schemeClr val="dk1"/>
                          </a:solidFill>
                          <a:effectLst/>
                          <a:latin typeface="+mn-lt"/>
                          <a:ea typeface="+mn-ea"/>
                          <a:cs typeface="+mn-cs"/>
                        </a:rPr>
                        <a:t> در زنده گی مردم تغییرات دراز مدت و ثابت بوجود آمده است. </a:t>
                      </a:r>
                      <a:endParaRPr lang="fa-IR" sz="1600" kern="1200" dirty="0">
                        <a:solidFill>
                          <a:schemeClr val="dk1"/>
                        </a:solidFill>
                        <a:effectLst/>
                        <a:latin typeface="+mn-lt"/>
                        <a:ea typeface="+mn-ea"/>
                        <a:cs typeface="+mn-cs"/>
                      </a:endParaRPr>
                    </a:p>
                    <a:p>
                      <a:pPr algn="r" rtl="1"/>
                      <a:r>
                        <a:rPr lang="da-DK" sz="1600" kern="1200" dirty="0">
                          <a:solidFill>
                            <a:schemeClr val="dk1"/>
                          </a:solidFill>
                          <a:effectLst/>
                          <a:latin typeface="+mn-lt"/>
                          <a:ea typeface="+mn-ea"/>
                          <a:cs typeface="+mn-cs"/>
                        </a:rPr>
                        <a:t>  </a:t>
                      </a:r>
                    </a:p>
                    <a:p>
                      <a:pPr algn="r" rtl="1"/>
                      <a:r>
                        <a:rPr lang="da-DK" sz="1600" kern="1200" dirty="0">
                          <a:solidFill>
                            <a:schemeClr val="dk1"/>
                          </a:solidFill>
                          <a:effectLst/>
                          <a:latin typeface="+mn-lt"/>
                          <a:ea typeface="+mn-ea"/>
                          <a:cs typeface="+mn-cs"/>
                        </a:rPr>
                        <a:t> </a:t>
                      </a:r>
                    </a:p>
                    <a:p>
                      <a:pPr algn="r" rtl="1">
                        <a:spcAft>
                          <a:spcPts val="0"/>
                        </a:spcAft>
                      </a:pPr>
                      <a:endParaRPr lang="da-DK" sz="1600" dirty="0">
                        <a:solidFill>
                          <a:srgbClr val="000000"/>
                        </a:solidFill>
                        <a:effectLst/>
                        <a:latin typeface="Georgia"/>
                        <a:ea typeface="Calibri"/>
                        <a:cs typeface="Times New Roman"/>
                      </a:endParaRPr>
                    </a:p>
                  </a:txBody>
                  <a:tcPr marL="53054" marR="53054" marT="53054" marB="53054" anchor="ctr"/>
                </a:tc>
                <a:extLst>
                  <a:ext uri="{0D108BD9-81ED-4DB2-BD59-A6C34878D82A}">
                    <a16:rowId xmlns:a16="http://schemas.microsoft.com/office/drawing/2014/main" val="10001"/>
                  </a:ext>
                </a:extLst>
              </a:tr>
              <a:tr h="905865">
                <a:tc>
                  <a:txBody>
                    <a:bodyPr/>
                    <a:lstStyle/>
                    <a:p>
                      <a:pPr>
                        <a:spcAft>
                          <a:spcPts val="0"/>
                        </a:spcAft>
                      </a:pPr>
                      <a:r>
                        <a:rPr lang="fa-IR" sz="1600" dirty="0">
                          <a:solidFill>
                            <a:schemeClr val="tx1"/>
                          </a:solidFill>
                          <a:effectLst/>
                        </a:rPr>
                        <a:t>نتیجه </a:t>
                      </a:r>
                      <a:endParaRPr lang="da-DK" sz="1600" dirty="0">
                        <a:solidFill>
                          <a:schemeClr val="tx1"/>
                        </a:solidFill>
                        <a:effectLst/>
                      </a:endParaRPr>
                    </a:p>
                    <a:p>
                      <a:pPr>
                        <a:spcAft>
                          <a:spcPts val="0"/>
                        </a:spcAft>
                      </a:pPr>
                      <a:r>
                        <a:rPr lang="en-GB" sz="1600" dirty="0">
                          <a:solidFill>
                            <a:schemeClr val="tx1"/>
                          </a:solidFill>
                          <a:effectLst/>
                        </a:rPr>
                        <a:t> </a:t>
                      </a:r>
                      <a:endParaRPr lang="da-DK" sz="1600" dirty="0">
                        <a:solidFill>
                          <a:schemeClr val="tx1"/>
                        </a:solidFill>
                        <a:effectLst/>
                        <a:latin typeface="Georgia"/>
                        <a:ea typeface="Calibri"/>
                        <a:cs typeface="Times New Roman"/>
                      </a:endParaRPr>
                    </a:p>
                  </a:txBody>
                  <a:tcPr marL="53054" marR="53054" marT="53054" marB="53054" anchor="ctr"/>
                </a:tc>
                <a:tc>
                  <a:txBody>
                    <a:bodyPr/>
                    <a:lstStyle/>
                    <a:p>
                      <a:pPr algn="r" rtl="1">
                        <a:spcAft>
                          <a:spcPts val="0"/>
                        </a:spcAft>
                      </a:pPr>
                      <a:r>
                        <a:rPr lang="fa-IR" sz="1600" dirty="0">
                          <a:effectLst/>
                        </a:rPr>
                        <a:t>چه</a:t>
                      </a:r>
                      <a:r>
                        <a:rPr lang="fa-IR" sz="1600" baseline="0" dirty="0">
                          <a:effectLst/>
                        </a:rPr>
                        <a:t> اتفاق افتید؟ </a:t>
                      </a:r>
                      <a:endParaRPr lang="da-DK" sz="1600" dirty="0">
                        <a:effectLst/>
                      </a:endParaRPr>
                    </a:p>
                    <a:p>
                      <a:pPr algn="r" rtl="1">
                        <a:spcAft>
                          <a:spcPts val="0"/>
                        </a:spcAft>
                      </a:pPr>
                      <a:r>
                        <a:rPr lang="fa-IR" sz="1600" dirty="0">
                          <a:effectLst/>
                        </a:rPr>
                        <a:t>تغییر آنی و قابل لمس</a:t>
                      </a:r>
                      <a:r>
                        <a:rPr lang="fa-IR" sz="1600" baseline="0" dirty="0">
                          <a:effectLst/>
                        </a:rPr>
                        <a:t> در شرایط زنده گی مردم در نتیجه فعالیت ها و ارائه خدمات برنامه</a:t>
                      </a:r>
                      <a:endParaRPr lang="fa-IR" sz="1600" dirty="0">
                        <a:effectLst/>
                      </a:endParaRPr>
                    </a:p>
                    <a:p>
                      <a:pPr algn="r" rtl="1">
                        <a:spcAft>
                          <a:spcPts val="0"/>
                        </a:spcAft>
                      </a:pPr>
                      <a:endParaRPr lang="da-DK" sz="1600" dirty="0">
                        <a:effectLst/>
                      </a:endParaRPr>
                    </a:p>
                  </a:txBody>
                  <a:tcPr marL="53054" marR="53054" marT="53054" marB="53054" anchor="ctr"/>
                </a:tc>
                <a:extLst>
                  <a:ext uri="{0D108BD9-81ED-4DB2-BD59-A6C34878D82A}">
                    <a16:rowId xmlns:a16="http://schemas.microsoft.com/office/drawing/2014/main" val="10002"/>
                  </a:ext>
                </a:extLst>
              </a:tr>
              <a:tr h="1133994">
                <a:tc>
                  <a:txBody>
                    <a:bodyPr/>
                    <a:lstStyle/>
                    <a:p>
                      <a:pPr>
                        <a:spcAft>
                          <a:spcPts val="0"/>
                        </a:spcAft>
                      </a:pPr>
                      <a:r>
                        <a:rPr lang="fa-IR" sz="1600" dirty="0">
                          <a:solidFill>
                            <a:schemeClr val="tx1"/>
                          </a:solidFill>
                          <a:effectLst/>
                        </a:rPr>
                        <a:t>دستآورد </a:t>
                      </a:r>
                      <a:endParaRPr lang="da-DK" sz="1600" dirty="0">
                        <a:solidFill>
                          <a:schemeClr val="tx1"/>
                        </a:solidFill>
                        <a:effectLst/>
                      </a:endParaRPr>
                    </a:p>
                    <a:p>
                      <a:pPr>
                        <a:spcAft>
                          <a:spcPts val="0"/>
                        </a:spcAft>
                      </a:pPr>
                      <a:r>
                        <a:rPr lang="en-GB" sz="1600" dirty="0">
                          <a:solidFill>
                            <a:schemeClr val="tx1"/>
                          </a:solidFill>
                          <a:effectLst/>
                        </a:rPr>
                        <a:t> </a:t>
                      </a:r>
                      <a:endParaRPr lang="da-DK" sz="1600" dirty="0">
                        <a:solidFill>
                          <a:schemeClr val="tx1"/>
                        </a:solidFill>
                        <a:effectLst/>
                        <a:latin typeface="Georgia"/>
                        <a:ea typeface="Calibri"/>
                        <a:cs typeface="Times New Roman"/>
                      </a:endParaRPr>
                    </a:p>
                  </a:txBody>
                  <a:tcPr marL="53054" marR="53054" marT="53054" marB="53054" anchor="ctr"/>
                </a:tc>
                <a:tc>
                  <a:txBody>
                    <a:bodyPr/>
                    <a:lstStyle/>
                    <a:p>
                      <a:pPr algn="r" rtl="1">
                        <a:spcAft>
                          <a:spcPts val="0"/>
                        </a:spcAft>
                      </a:pPr>
                      <a:r>
                        <a:rPr lang="fa-IR" sz="1600" dirty="0">
                          <a:effectLst/>
                        </a:rPr>
                        <a:t>چی کاری انجام شد؟ </a:t>
                      </a:r>
                      <a:endParaRPr lang="da-DK" sz="1600" dirty="0">
                        <a:effectLst/>
                      </a:endParaRPr>
                    </a:p>
                    <a:p>
                      <a:pPr algn="r" rtl="1">
                        <a:spcAft>
                          <a:spcPts val="0"/>
                        </a:spcAft>
                      </a:pPr>
                      <a:r>
                        <a:rPr lang="fa-IR" sz="1600" dirty="0">
                          <a:effectLst/>
                        </a:rPr>
                        <a:t>دستآورده های از قبل</a:t>
                      </a:r>
                      <a:r>
                        <a:rPr lang="fa-IR" sz="1600" baseline="0" dirty="0">
                          <a:effectLst/>
                        </a:rPr>
                        <a:t> تعین شده (نتیایج) و دستآورد ها هنگام تطبیق پروژه که نشان دهنده مسیر درست حرکت پروژه را نشان میدهد. </a:t>
                      </a:r>
                      <a:endParaRPr lang="fa-IR" sz="1600" dirty="0">
                        <a:effectLst/>
                      </a:endParaRPr>
                    </a:p>
                    <a:p>
                      <a:pPr algn="r" rtl="1">
                        <a:spcAft>
                          <a:spcPts val="0"/>
                        </a:spcAft>
                      </a:pPr>
                      <a:endParaRPr lang="da-DK" sz="1600" dirty="0">
                        <a:effectLst/>
                      </a:endParaRPr>
                    </a:p>
                  </a:txBody>
                  <a:tcPr marL="53054" marR="53054" marT="53054" marB="53054" anchor="ctr"/>
                </a:tc>
                <a:extLst>
                  <a:ext uri="{0D108BD9-81ED-4DB2-BD59-A6C34878D82A}">
                    <a16:rowId xmlns:a16="http://schemas.microsoft.com/office/drawing/2014/main" val="10003"/>
                  </a:ext>
                </a:extLst>
              </a:tr>
            </a:tbl>
          </a:graphicData>
        </a:graphic>
      </p:graphicFrame>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15" y="0"/>
            <a:ext cx="7953369" cy="908720"/>
          </a:xfrm>
          <a:prstGeom prst="rect">
            <a:avLst/>
          </a:prstGeom>
        </p:spPr>
      </p:pic>
    </p:spTree>
    <p:extLst>
      <p:ext uri="{BB962C8B-B14F-4D97-AF65-F5344CB8AC3E}">
        <p14:creationId xmlns:p14="http://schemas.microsoft.com/office/powerpoint/2010/main" val="29836888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انکشاف هدف</a:t>
            </a:r>
            <a:endParaRPr lang="en-GB" dirty="0">
              <a:solidFill>
                <a:srgbClr val="FF0000"/>
              </a:solidFill>
              <a:highlight>
                <a:srgbClr val="FFFF00"/>
              </a:highlight>
            </a:endParaRPr>
          </a:p>
        </p:txBody>
      </p:sp>
      <p:sp>
        <p:nvSpPr>
          <p:cNvPr id="3" name="Content Placeholder 2"/>
          <p:cNvSpPr>
            <a:spLocks noGrp="1"/>
          </p:cNvSpPr>
          <p:nvPr>
            <p:ph idx="1"/>
          </p:nvPr>
        </p:nvSpPr>
        <p:spPr/>
        <p:txBody>
          <a:bodyPr/>
          <a:lstStyle/>
          <a:p>
            <a:pPr algn="r" rtl="1"/>
            <a:r>
              <a:rPr lang="fa-IR" dirty="0"/>
              <a:t>اهداف، نتایج و دستآورد های برنامه های حمایت روانی-اجتماعی بر یافته های نیاز سنجی های استوار میباشد. </a:t>
            </a:r>
          </a:p>
          <a:p>
            <a:pPr algn="r" rtl="1"/>
            <a:r>
              <a:rPr lang="fa-IR" dirty="0"/>
              <a:t>کارمندانی که به شکل مستقیم با استفاده کننده گان و شرکاء در ارتباط هستند، بهتر میتوانند بالای اهداف و چیستی آن ها تصمیم بگیرند. </a:t>
            </a:r>
          </a:p>
          <a:p>
            <a:pPr algn="r" rtl="1"/>
            <a:r>
              <a:rPr lang="fa-IR" dirty="0"/>
              <a:t>اهداف تنها به زنده گی افراد (مثل اطفال در معرض خطر، مردمان مسن و منزوی، زنان نجات یافته از خشونت های خانواده گی) ارتباط نمیگیرد، بلکه برای خانواده و جامعه این افراد نیز بستگی دارد. </a:t>
            </a:r>
          </a:p>
          <a:p>
            <a:pPr algn="r" rtl="1"/>
            <a:r>
              <a:rPr lang="fa-IR" dirty="0"/>
              <a:t>مردمانی که در برنامه های حمایت روانی-اجتماعی دخیل هستند، بنام "گروه تعین شده" یا " مستفید شونده گان " برنامه های حمایت روانی-اجتماعی یاد می شوند.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0"/>
            <a:ext cx="7953369" cy="908720"/>
          </a:xfrm>
          <a:prstGeom prst="rect">
            <a:avLst/>
          </a:prstGeom>
        </p:spPr>
      </p:pic>
    </p:spTree>
    <p:extLst>
      <p:ext uri="{BB962C8B-B14F-4D97-AF65-F5344CB8AC3E}">
        <p14:creationId xmlns:p14="http://schemas.microsoft.com/office/powerpoint/2010/main" val="37277212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1196975"/>
            <a:ext cx="8229600" cy="719857"/>
          </a:xfrm>
        </p:spPr>
        <p:txBody>
          <a:bodyPr/>
          <a:lstStyle/>
          <a:p>
            <a:r>
              <a:rPr lang="fa-IR" dirty="0"/>
              <a:t>شاخص ها</a:t>
            </a:r>
            <a:endParaRPr lang="en-GB" dirty="0"/>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3108680366"/>
              </p:ext>
            </p:extLst>
          </p:nvPr>
        </p:nvGraphicFramePr>
        <p:xfrm>
          <a:off x="848024" y="2205087"/>
          <a:ext cx="7776864" cy="1368152"/>
        </p:xfrm>
        <a:graphic>
          <a:graphicData uri="http://schemas.openxmlformats.org/drawingml/2006/table">
            <a:tbl>
              <a:tblPr firstRow="1" firstCol="1" bandRow="1">
                <a:tableStyleId>{5C22544A-7EE6-4342-B048-85BDC9FD1C3A}</a:tableStyleId>
              </a:tblPr>
              <a:tblGrid>
                <a:gridCol w="7776864">
                  <a:extLst>
                    <a:ext uri="{9D8B030D-6E8A-4147-A177-3AD203B41FA5}">
                      <a16:colId xmlns:a16="http://schemas.microsoft.com/office/drawing/2014/main" val="20000"/>
                    </a:ext>
                  </a:extLst>
                </a:gridCol>
              </a:tblGrid>
              <a:tr h="1368152">
                <a:tc>
                  <a:txBody>
                    <a:bodyPr/>
                    <a:lstStyle/>
                    <a:p>
                      <a:pPr marL="0" marR="0" indent="457200" algn="r" defTabSz="914400" rtl="1" eaLnBrk="1" fontAlgn="auto" latinLnBrk="0" hangingPunct="1">
                        <a:lnSpc>
                          <a:spcPct val="100000"/>
                        </a:lnSpc>
                        <a:spcBef>
                          <a:spcPts val="0"/>
                        </a:spcBef>
                        <a:spcAft>
                          <a:spcPts val="0"/>
                        </a:spcAft>
                        <a:buClrTx/>
                        <a:buSzTx/>
                        <a:buFontTx/>
                        <a:buNone/>
                        <a:tabLst/>
                        <a:defRPr/>
                      </a:pPr>
                      <a:r>
                        <a:rPr lang="fa-IR" sz="1800" b="1" kern="1200" dirty="0">
                          <a:solidFill>
                            <a:schemeClr val="tx1"/>
                          </a:solidFill>
                          <a:effectLst/>
                          <a:latin typeface="+mn-lt"/>
                          <a:ea typeface="+mn-ea"/>
                          <a:cs typeface="+mn-cs"/>
                        </a:rPr>
                        <a:t>شاخص ها عبارت اند از: واحد های اندازه گیری برای تشخیص موارد قابل اندازه؛ این شاخص ها نشان میدهند که آیا برنامه در رسیدن به نتایج تعین شده اش در سطوح هدف، دستآورد و نتیجه، موفق بوده است یا خیر. این شاخص ها میتوانند کمی (مثل فیصدی یا تعداد دقیق افراد) یا هم کیفی (مثل دیدگاه ها، ارزش ها، دلایل، نظریات و انگیره ها) باشند.  </a:t>
                      </a:r>
                      <a:endParaRPr lang="en-US" sz="1800" b="1" kern="1200" dirty="0">
                        <a:solidFill>
                          <a:schemeClr val="tx1"/>
                        </a:solidFill>
                        <a:effectLst/>
                        <a:latin typeface="+mn-lt"/>
                        <a:ea typeface="+mn-ea"/>
                        <a:cs typeface="+mn-cs"/>
                      </a:endParaRPr>
                    </a:p>
                    <a:p>
                      <a:pPr indent="457200" algn="r" rtl="1">
                        <a:spcAft>
                          <a:spcPts val="0"/>
                        </a:spcAft>
                      </a:pPr>
                      <a:endParaRPr lang="da-DK" sz="1600" dirty="0">
                        <a:solidFill>
                          <a:schemeClr val="tx1"/>
                        </a:solidFill>
                        <a:effectLst/>
                        <a:latin typeface="Times New Roman"/>
                        <a:ea typeface="MS Mincho"/>
                      </a:endParaRPr>
                    </a:p>
                  </a:txBody>
                  <a:tcPr marL="46339" marR="46339" marT="0" marB="0">
                    <a:solidFill>
                      <a:schemeClr val="accent3">
                        <a:lumMod val="75000"/>
                      </a:schemeClr>
                    </a:solidFill>
                  </a:tcPr>
                </a:tc>
                <a:extLst>
                  <a:ext uri="{0D108BD9-81ED-4DB2-BD59-A6C34878D82A}">
                    <a16:rowId xmlns:a16="http://schemas.microsoft.com/office/drawing/2014/main" val="10000"/>
                  </a:ext>
                </a:extLst>
              </a:tr>
            </a:tbl>
          </a:graphicData>
        </a:graphic>
      </p:graphicFrame>
      <p:sp>
        <p:nvSpPr>
          <p:cNvPr id="7" name="Content Placeholder 6"/>
          <p:cNvSpPr>
            <a:spLocks noGrp="1"/>
          </p:cNvSpPr>
          <p:nvPr>
            <p:ph sz="half" idx="2"/>
          </p:nvPr>
        </p:nvSpPr>
        <p:spPr>
          <a:xfrm>
            <a:off x="899592" y="3284984"/>
            <a:ext cx="7787208" cy="3240360"/>
          </a:xfrm>
        </p:spPr>
        <p:txBody>
          <a:bodyPr/>
          <a:lstStyle/>
          <a:p>
            <a:endParaRPr lang="en-US" sz="2400" dirty="0"/>
          </a:p>
          <a:p>
            <a:pPr marL="0" indent="0">
              <a:buNone/>
            </a:pPr>
            <a:endParaRPr lang="en-US" sz="1800" dirty="0"/>
          </a:p>
          <a:p>
            <a:pPr algn="r" rtl="1"/>
            <a:r>
              <a:rPr lang="fa-IR" sz="1800" dirty="0"/>
              <a:t>در هر سطح، برنامه های حمایت روانی-اجتماعی نظارت می شوند تا نکات قوت و نکات قابل انکشاف این برنامه ها تشخیص شوند. </a:t>
            </a:r>
          </a:p>
          <a:p>
            <a:pPr marL="0" indent="0" algn="r" rtl="1">
              <a:buNone/>
            </a:pPr>
            <a:r>
              <a:rPr lang="fa-IR" sz="1800" dirty="0"/>
              <a:t> </a:t>
            </a:r>
          </a:p>
          <a:p>
            <a:pPr algn="r" rtl="1"/>
            <a:r>
              <a:rPr lang="fa-IR" sz="1800" dirty="0"/>
              <a:t>برای تعین اندازه گیری های موفقیت، هر برنامه باید از قبل (قبل از آغار کار) شاخص های موفقیت را انکشاف داده و در جریان کار پروژه با استفاده از این شاخص ها، هر از گاهی (در هر مرحله) برای سنجش موثریت برنامه از آن ها استفاده صورت گیرد.</a:t>
            </a:r>
            <a:endParaRPr lang="da-DK" sz="1800" dirty="0"/>
          </a:p>
        </p:txBody>
      </p:sp>
      <p:sp>
        <p:nvSpPr>
          <p:cNvPr id="5" name="TextBox 4"/>
          <p:cNvSpPr txBox="1"/>
          <p:nvPr/>
        </p:nvSpPr>
        <p:spPr>
          <a:xfrm>
            <a:off x="3285067" y="4487333"/>
            <a:ext cx="184666" cy="369332"/>
          </a:xfrm>
          <a:prstGeom prst="rect">
            <a:avLst/>
          </a:prstGeom>
          <a:noFill/>
        </p:spPr>
        <p:txBody>
          <a:bodyPr wrap="none" rtlCol="0">
            <a:spAutoFit/>
          </a:bodyPr>
          <a:lstStyle/>
          <a:p>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0"/>
            <a:ext cx="7953369" cy="908720"/>
          </a:xfrm>
          <a:prstGeom prst="rect">
            <a:avLst/>
          </a:prstGeom>
        </p:spPr>
      </p:pic>
    </p:spTree>
    <p:extLst>
      <p:ext uri="{BB962C8B-B14F-4D97-AF65-F5344CB8AC3E}">
        <p14:creationId xmlns:p14="http://schemas.microsoft.com/office/powerpoint/2010/main" val="7804412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dirty="0"/>
              <a:t>شاخص های </a:t>
            </a:r>
            <a:r>
              <a:rPr lang="en-US" dirty="0"/>
              <a:t>SMART</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553111907"/>
              </p:ext>
            </p:extLst>
          </p:nvPr>
        </p:nvGraphicFramePr>
        <p:xfrm>
          <a:off x="457200" y="2204863"/>
          <a:ext cx="8229600" cy="4248474"/>
        </p:xfrm>
        <a:graphic>
          <a:graphicData uri="http://schemas.openxmlformats.org/drawingml/2006/table">
            <a:tbl>
              <a:tblPr rtl="1" firstRow="1" firstCol="1" bandRow="1">
                <a:tableStyleId>{5C22544A-7EE6-4342-B048-85BDC9FD1C3A}</a:tableStyleId>
              </a:tblPr>
              <a:tblGrid>
                <a:gridCol w="1738536">
                  <a:extLst>
                    <a:ext uri="{9D8B030D-6E8A-4147-A177-3AD203B41FA5}">
                      <a16:colId xmlns:a16="http://schemas.microsoft.com/office/drawing/2014/main" val="20000"/>
                    </a:ext>
                  </a:extLst>
                </a:gridCol>
                <a:gridCol w="6491064">
                  <a:extLst>
                    <a:ext uri="{9D8B030D-6E8A-4147-A177-3AD203B41FA5}">
                      <a16:colId xmlns:a16="http://schemas.microsoft.com/office/drawing/2014/main" val="20001"/>
                    </a:ext>
                  </a:extLst>
                </a:gridCol>
              </a:tblGrid>
              <a:tr h="506286">
                <a:tc>
                  <a:txBody>
                    <a:bodyPr/>
                    <a:lstStyle/>
                    <a:p>
                      <a:pPr algn="r">
                        <a:spcAft>
                          <a:spcPts val="0"/>
                        </a:spcAft>
                      </a:pPr>
                      <a:r>
                        <a:rPr lang="en-GB" sz="1400" dirty="0">
                          <a:solidFill>
                            <a:schemeClr val="tx1"/>
                          </a:solidFill>
                          <a:effectLst/>
                        </a:rPr>
                        <a:t>SMART</a:t>
                      </a:r>
                      <a:endParaRPr lang="da-DK" sz="1400" dirty="0">
                        <a:solidFill>
                          <a:schemeClr val="tx1"/>
                        </a:solidFill>
                        <a:effectLst/>
                        <a:latin typeface="Georgia"/>
                        <a:ea typeface="Calibri"/>
                        <a:cs typeface="Times New Roman"/>
                      </a:endParaRPr>
                    </a:p>
                  </a:txBody>
                  <a:tcPr marL="71755" marR="71755" marT="71755" marB="71755" anchor="ctr"/>
                </a:tc>
                <a:tc>
                  <a:txBody>
                    <a:bodyPr/>
                    <a:lstStyle/>
                    <a:p>
                      <a:pPr algn="just" rtl="1">
                        <a:spcAft>
                          <a:spcPts val="0"/>
                        </a:spcAft>
                      </a:pPr>
                      <a:r>
                        <a:rPr lang="fa-IR" sz="1400" dirty="0">
                          <a:solidFill>
                            <a:schemeClr val="tx1"/>
                          </a:solidFill>
                          <a:effectLst/>
                        </a:rPr>
                        <a:t>تشریحات</a:t>
                      </a:r>
                      <a:endParaRPr lang="da-DK" sz="1400" dirty="0">
                        <a:solidFill>
                          <a:schemeClr val="tx1"/>
                        </a:solidFill>
                        <a:effectLst/>
                        <a:latin typeface="Georgia"/>
                        <a:ea typeface="Calibri"/>
                        <a:cs typeface="Times New Roman"/>
                      </a:endParaRPr>
                    </a:p>
                  </a:txBody>
                  <a:tcPr marL="71755" marR="71755" marT="71755" marB="71755"/>
                </a:tc>
                <a:extLst>
                  <a:ext uri="{0D108BD9-81ED-4DB2-BD59-A6C34878D82A}">
                    <a16:rowId xmlns:a16="http://schemas.microsoft.com/office/drawing/2014/main" val="10000"/>
                  </a:ext>
                </a:extLst>
              </a:tr>
              <a:tr h="506286">
                <a:tc>
                  <a:txBody>
                    <a:bodyPr/>
                    <a:lstStyle/>
                    <a:p>
                      <a:pPr algn="r">
                        <a:spcAft>
                          <a:spcPts val="0"/>
                        </a:spcAft>
                      </a:pPr>
                      <a:r>
                        <a:rPr lang="en-GB" sz="1400" dirty="0">
                          <a:solidFill>
                            <a:schemeClr val="tx1"/>
                          </a:solidFill>
                          <a:effectLst/>
                        </a:rPr>
                        <a:t>S</a:t>
                      </a:r>
                      <a:r>
                        <a:rPr lang="en-GB" sz="1400" baseline="0" dirty="0">
                          <a:solidFill>
                            <a:schemeClr val="tx1"/>
                          </a:solidFill>
                          <a:effectLst/>
                        </a:rPr>
                        <a:t> – </a:t>
                      </a:r>
                      <a:r>
                        <a:rPr lang="fa-IR" sz="1400" baseline="0" dirty="0">
                          <a:solidFill>
                            <a:schemeClr val="tx1"/>
                          </a:solidFill>
                          <a:effectLst/>
                        </a:rPr>
                        <a:t>مشخص </a:t>
                      </a:r>
                      <a:endParaRPr lang="da-DK" sz="1400" dirty="0">
                        <a:solidFill>
                          <a:schemeClr val="tx1"/>
                        </a:solidFill>
                        <a:effectLst/>
                        <a:latin typeface="Georgia"/>
                        <a:ea typeface="Calibri"/>
                        <a:cs typeface="Times New Roman"/>
                      </a:endParaRPr>
                    </a:p>
                  </a:txBody>
                  <a:tcPr marL="71755" marR="71755" marT="71755" marB="71755" anchor="ctr"/>
                </a:tc>
                <a:tc>
                  <a:txBody>
                    <a:bodyPr/>
                    <a:lstStyle/>
                    <a:p>
                      <a:pPr algn="just" rtl="1">
                        <a:spcAft>
                          <a:spcPts val="0"/>
                        </a:spcAft>
                      </a:pPr>
                      <a:r>
                        <a:rPr lang="fa-IR" sz="1400" dirty="0">
                          <a:solidFill>
                            <a:schemeClr val="tx1"/>
                          </a:solidFill>
                          <a:effectLst/>
                        </a:rPr>
                        <a:t>آیا شاخص</a:t>
                      </a:r>
                      <a:r>
                        <a:rPr lang="fa-IR" sz="1400" baseline="0" dirty="0">
                          <a:solidFill>
                            <a:schemeClr val="tx1"/>
                          </a:solidFill>
                          <a:effectLst/>
                        </a:rPr>
                        <a:t> به حد کافی مشخص است تا حرکت برنامه در مسیر هدف را مشخص نماید؟ </a:t>
                      </a:r>
                      <a:endParaRPr lang="fa-IR" sz="1400" dirty="0">
                        <a:solidFill>
                          <a:schemeClr val="tx1"/>
                        </a:solidFill>
                        <a:effectLst/>
                      </a:endParaRPr>
                    </a:p>
                  </a:txBody>
                  <a:tcPr marL="71755" marR="71755" marT="71755" marB="71755"/>
                </a:tc>
                <a:extLst>
                  <a:ext uri="{0D108BD9-81ED-4DB2-BD59-A6C34878D82A}">
                    <a16:rowId xmlns:a16="http://schemas.microsoft.com/office/drawing/2014/main" val="10001"/>
                  </a:ext>
                </a:extLst>
              </a:tr>
              <a:tr h="808975">
                <a:tc>
                  <a:txBody>
                    <a:bodyPr/>
                    <a:lstStyle/>
                    <a:p>
                      <a:pPr algn="r">
                        <a:spcAft>
                          <a:spcPts val="0"/>
                        </a:spcAft>
                      </a:pPr>
                      <a:r>
                        <a:rPr lang="en-GB" sz="1400" dirty="0">
                          <a:solidFill>
                            <a:schemeClr val="tx1"/>
                          </a:solidFill>
                          <a:effectLst/>
                        </a:rPr>
                        <a:t>M</a:t>
                      </a:r>
                      <a:r>
                        <a:rPr lang="fa-IR" sz="1400" baseline="0" dirty="0">
                          <a:solidFill>
                            <a:schemeClr val="tx1"/>
                          </a:solidFill>
                          <a:effectLst/>
                        </a:rPr>
                        <a:t> </a:t>
                      </a:r>
                      <a:r>
                        <a:rPr lang="en-US" sz="1400" baseline="0" dirty="0">
                          <a:solidFill>
                            <a:schemeClr val="tx1"/>
                          </a:solidFill>
                          <a:effectLst/>
                        </a:rPr>
                        <a:t> - </a:t>
                      </a:r>
                      <a:r>
                        <a:rPr lang="fa-IR" sz="1400" baseline="0" dirty="0">
                          <a:solidFill>
                            <a:schemeClr val="tx1"/>
                          </a:solidFill>
                          <a:effectLst/>
                        </a:rPr>
                        <a:t>قابل اندازه گیری </a:t>
                      </a:r>
                      <a:endParaRPr lang="da-DK" sz="1400" dirty="0">
                        <a:solidFill>
                          <a:schemeClr val="tx1"/>
                        </a:solidFill>
                        <a:effectLst/>
                        <a:latin typeface="Georgia"/>
                        <a:ea typeface="Calibri"/>
                        <a:cs typeface="Times New Roman"/>
                      </a:endParaRPr>
                    </a:p>
                  </a:txBody>
                  <a:tcPr marL="71755" marR="71755" marT="71755" marB="71755" anchor="ctr"/>
                </a:tc>
                <a:tc>
                  <a:txBody>
                    <a:bodyPr/>
                    <a:lstStyle/>
                    <a:p>
                      <a:pPr algn="just" rtl="1">
                        <a:spcAft>
                          <a:spcPts val="0"/>
                        </a:spcAft>
                      </a:pPr>
                      <a:r>
                        <a:rPr lang="fa-IR" sz="1400" dirty="0">
                          <a:solidFill>
                            <a:schemeClr val="tx1"/>
                          </a:solidFill>
                          <a:effectLst/>
                        </a:rPr>
                        <a:t>آیا شاخص</a:t>
                      </a:r>
                      <a:r>
                        <a:rPr lang="fa-IR" sz="1400" baseline="0" dirty="0">
                          <a:solidFill>
                            <a:schemeClr val="tx1"/>
                          </a:solidFill>
                          <a:effectLst/>
                        </a:rPr>
                        <a:t> قابل اعتماد و واضح است که هدف را اندازه گیری نماید و آیا می شود به واسطه این شاخص به معلومات دقیق دست یافت؟ </a:t>
                      </a:r>
                      <a:endParaRPr lang="da-DK" sz="1400" dirty="0">
                        <a:solidFill>
                          <a:schemeClr val="tx1"/>
                        </a:solidFill>
                        <a:effectLst/>
                        <a:latin typeface="Georgia"/>
                        <a:ea typeface="Calibri"/>
                        <a:cs typeface="Times New Roman"/>
                      </a:endParaRPr>
                    </a:p>
                  </a:txBody>
                  <a:tcPr marL="71755" marR="71755" marT="71755" marB="71755"/>
                </a:tc>
                <a:extLst>
                  <a:ext uri="{0D108BD9-81ED-4DB2-BD59-A6C34878D82A}">
                    <a16:rowId xmlns:a16="http://schemas.microsoft.com/office/drawing/2014/main" val="10002"/>
                  </a:ext>
                </a:extLst>
              </a:tr>
              <a:tr h="808975">
                <a:tc>
                  <a:txBody>
                    <a:bodyPr/>
                    <a:lstStyle/>
                    <a:p>
                      <a:pPr algn="r">
                        <a:spcAft>
                          <a:spcPts val="0"/>
                        </a:spcAft>
                      </a:pPr>
                      <a:r>
                        <a:rPr lang="en-GB" sz="1400" dirty="0">
                          <a:solidFill>
                            <a:schemeClr val="tx1"/>
                          </a:solidFill>
                          <a:effectLst/>
                        </a:rPr>
                        <a:t>A</a:t>
                      </a:r>
                      <a:r>
                        <a:rPr lang="en-US" sz="1400" baseline="0" dirty="0">
                          <a:solidFill>
                            <a:schemeClr val="tx1"/>
                          </a:solidFill>
                          <a:effectLst/>
                        </a:rPr>
                        <a:t> – </a:t>
                      </a:r>
                      <a:r>
                        <a:rPr lang="fa-IR" sz="1400" baseline="0" dirty="0">
                          <a:solidFill>
                            <a:schemeClr val="tx1"/>
                          </a:solidFill>
                          <a:effectLst/>
                        </a:rPr>
                        <a:t>قابل دسترس </a:t>
                      </a:r>
                      <a:endParaRPr lang="da-DK" sz="1400" dirty="0">
                        <a:solidFill>
                          <a:schemeClr val="tx1"/>
                        </a:solidFill>
                        <a:effectLst/>
                        <a:latin typeface="Georgia"/>
                        <a:ea typeface="Calibri"/>
                        <a:cs typeface="Times New Roman"/>
                      </a:endParaRPr>
                    </a:p>
                  </a:txBody>
                  <a:tcPr marL="71755" marR="71755" marT="71755" marB="71755" anchor="ctr"/>
                </a:tc>
                <a:tc>
                  <a:txBody>
                    <a:bodyPr/>
                    <a:lstStyle/>
                    <a:p>
                      <a:pPr algn="just" rtl="1">
                        <a:spcAft>
                          <a:spcPts val="0"/>
                        </a:spcAft>
                      </a:pPr>
                      <a:r>
                        <a:rPr lang="fa-IR" sz="1400" kern="1200" dirty="0">
                          <a:solidFill>
                            <a:schemeClr val="dk1"/>
                          </a:solidFill>
                          <a:effectLst/>
                          <a:latin typeface="+mn-lt"/>
                          <a:ea typeface="+mn-ea"/>
                          <a:cs typeface="+mn-cs"/>
                        </a:rPr>
                        <a:t>آیا اهدافی</a:t>
                      </a:r>
                      <a:r>
                        <a:rPr lang="fa-IR" sz="1400" kern="1200" baseline="0" dirty="0">
                          <a:solidFill>
                            <a:schemeClr val="dk1"/>
                          </a:solidFill>
                          <a:effectLst/>
                          <a:latin typeface="+mn-lt"/>
                          <a:ea typeface="+mn-ea"/>
                          <a:cs typeface="+mn-cs"/>
                        </a:rPr>
                        <a:t> که برای نظارت پیشرفت آن ها از این شاخص ها کار گرفته میشود واقع بینانه و قابل دسترس هستند؟ </a:t>
                      </a:r>
                      <a:endParaRPr lang="fa-IR" sz="1400" kern="1200" dirty="0">
                        <a:solidFill>
                          <a:schemeClr val="dk1"/>
                        </a:solidFill>
                        <a:effectLst/>
                        <a:latin typeface="+mn-lt"/>
                        <a:ea typeface="+mn-ea"/>
                        <a:cs typeface="+mn-cs"/>
                      </a:endParaRPr>
                    </a:p>
                    <a:p>
                      <a:pPr algn="just">
                        <a:spcAft>
                          <a:spcPts val="0"/>
                        </a:spcAft>
                      </a:pPr>
                      <a:endParaRPr lang="da-DK" sz="1400" dirty="0">
                        <a:solidFill>
                          <a:schemeClr val="tx1"/>
                        </a:solidFill>
                        <a:effectLst/>
                        <a:latin typeface="Georgia"/>
                        <a:ea typeface="Calibri"/>
                        <a:cs typeface="Times New Roman"/>
                      </a:endParaRPr>
                    </a:p>
                  </a:txBody>
                  <a:tcPr marL="71755" marR="71755" marT="71755" marB="71755"/>
                </a:tc>
                <a:extLst>
                  <a:ext uri="{0D108BD9-81ED-4DB2-BD59-A6C34878D82A}">
                    <a16:rowId xmlns:a16="http://schemas.microsoft.com/office/drawing/2014/main" val="10003"/>
                  </a:ext>
                </a:extLst>
              </a:tr>
              <a:tr h="506286">
                <a:tc>
                  <a:txBody>
                    <a:bodyPr/>
                    <a:lstStyle/>
                    <a:p>
                      <a:pPr algn="r">
                        <a:spcAft>
                          <a:spcPts val="0"/>
                        </a:spcAft>
                      </a:pPr>
                      <a:r>
                        <a:rPr lang="en-GB" sz="1400" dirty="0">
                          <a:solidFill>
                            <a:schemeClr val="tx1"/>
                          </a:solidFill>
                          <a:effectLst/>
                        </a:rPr>
                        <a:t>R</a:t>
                      </a:r>
                      <a:r>
                        <a:rPr lang="en-GB" sz="1400" baseline="0" dirty="0">
                          <a:solidFill>
                            <a:schemeClr val="tx1"/>
                          </a:solidFill>
                          <a:effectLst/>
                        </a:rPr>
                        <a:t> – </a:t>
                      </a:r>
                      <a:r>
                        <a:rPr lang="fa-IR" sz="1400" baseline="0" dirty="0">
                          <a:solidFill>
                            <a:schemeClr val="tx1"/>
                          </a:solidFill>
                          <a:effectLst/>
                        </a:rPr>
                        <a:t>مرتبط </a:t>
                      </a:r>
                      <a:endParaRPr lang="da-DK" sz="1400" dirty="0">
                        <a:solidFill>
                          <a:schemeClr val="tx1"/>
                        </a:solidFill>
                        <a:effectLst/>
                        <a:latin typeface="Georgia"/>
                        <a:ea typeface="Calibri"/>
                        <a:cs typeface="Times New Roman"/>
                      </a:endParaRPr>
                    </a:p>
                  </a:txBody>
                  <a:tcPr marL="71755" marR="71755" marT="71755" marB="71755" anchor="ctr"/>
                </a:tc>
                <a:tc>
                  <a:txBody>
                    <a:bodyPr/>
                    <a:lstStyle/>
                    <a:p>
                      <a:pPr algn="just" rtl="1">
                        <a:spcAft>
                          <a:spcPts val="0"/>
                        </a:spcAft>
                      </a:pPr>
                      <a:r>
                        <a:rPr lang="fa-IR" sz="1400" dirty="0">
                          <a:solidFill>
                            <a:schemeClr val="tx1"/>
                          </a:solidFill>
                          <a:effectLst/>
                        </a:rPr>
                        <a:t>آیا شاخص </a:t>
                      </a:r>
                      <a:r>
                        <a:rPr lang="fa-IR" sz="1400" baseline="0" dirty="0">
                          <a:solidFill>
                            <a:schemeClr val="tx1"/>
                          </a:solidFill>
                          <a:effectLst/>
                        </a:rPr>
                        <a:t>به نتایج و دستآورد های تعین شده ارتباط دارد یا خیر؟  </a:t>
                      </a:r>
                      <a:endParaRPr lang="da-DK" sz="1400" dirty="0">
                        <a:solidFill>
                          <a:schemeClr val="tx1"/>
                        </a:solidFill>
                        <a:effectLst/>
                        <a:latin typeface="Georgia"/>
                        <a:ea typeface="Calibri"/>
                        <a:cs typeface="Times New Roman"/>
                      </a:endParaRPr>
                    </a:p>
                  </a:txBody>
                  <a:tcPr marL="71755" marR="71755" marT="71755" marB="71755"/>
                </a:tc>
                <a:extLst>
                  <a:ext uri="{0D108BD9-81ED-4DB2-BD59-A6C34878D82A}">
                    <a16:rowId xmlns:a16="http://schemas.microsoft.com/office/drawing/2014/main" val="10004"/>
                  </a:ext>
                </a:extLst>
              </a:tr>
              <a:tr h="1111666">
                <a:tc>
                  <a:txBody>
                    <a:bodyPr/>
                    <a:lstStyle/>
                    <a:p>
                      <a:pPr algn="r">
                        <a:spcAft>
                          <a:spcPts val="0"/>
                        </a:spcAft>
                      </a:pPr>
                      <a:r>
                        <a:rPr lang="en-GB" sz="1400" dirty="0">
                          <a:solidFill>
                            <a:schemeClr val="tx1"/>
                          </a:solidFill>
                          <a:effectLst/>
                        </a:rPr>
                        <a:t>T</a:t>
                      </a:r>
                      <a:r>
                        <a:rPr lang="en-GB" sz="1400" baseline="0" dirty="0">
                          <a:solidFill>
                            <a:schemeClr val="tx1"/>
                          </a:solidFill>
                          <a:effectLst/>
                        </a:rPr>
                        <a:t> – </a:t>
                      </a:r>
                      <a:r>
                        <a:rPr lang="fa-IR" sz="1400" baseline="0" dirty="0">
                          <a:solidFill>
                            <a:schemeClr val="tx1"/>
                          </a:solidFill>
                          <a:effectLst/>
                        </a:rPr>
                        <a:t>بسته به زمان </a:t>
                      </a:r>
                      <a:endParaRPr lang="da-DK" sz="1400" dirty="0">
                        <a:solidFill>
                          <a:schemeClr val="tx1"/>
                        </a:solidFill>
                        <a:effectLst/>
                        <a:latin typeface="Georgia"/>
                        <a:ea typeface="Calibri"/>
                        <a:cs typeface="Times New Roman"/>
                      </a:endParaRPr>
                    </a:p>
                  </a:txBody>
                  <a:tcPr marL="71755" marR="71755" marT="71755" marB="71755" anchor="ctr"/>
                </a:tc>
                <a:tc>
                  <a:txBody>
                    <a:bodyPr/>
                    <a:lstStyle/>
                    <a:p>
                      <a:pPr algn="just" rtl="1">
                        <a:spcAft>
                          <a:spcPts val="0"/>
                        </a:spcAft>
                      </a:pPr>
                      <a:r>
                        <a:rPr lang="fa-IR" sz="1400" dirty="0">
                          <a:solidFill>
                            <a:schemeClr val="tx1"/>
                          </a:solidFill>
                          <a:effectLst/>
                        </a:rPr>
                        <a:t>شاخص به</a:t>
                      </a:r>
                      <a:r>
                        <a:rPr lang="fa-IR" sz="1400" baseline="0" dirty="0">
                          <a:solidFill>
                            <a:schemeClr val="tx1"/>
                          </a:solidFill>
                          <a:effectLst/>
                        </a:rPr>
                        <a:t> زمان بندی مشخص بستگی دارد. این شاخص باید وقت اندازه گیری را مشخص نماید. اگر برای اجرای برنامه اندازی گیری زمان در نظر گرفته نشده باشد، چگونه میشود زمان و چگونگی اندازه گیری نتایح و دستآورد ها را فهمید؟ </a:t>
                      </a:r>
                      <a:endParaRPr lang="da-DK" sz="1400" dirty="0">
                        <a:solidFill>
                          <a:schemeClr val="tx1"/>
                        </a:solidFill>
                        <a:effectLst/>
                        <a:latin typeface="Georgia"/>
                        <a:ea typeface="Calibri"/>
                        <a:cs typeface="Times New Roman"/>
                      </a:endParaRPr>
                    </a:p>
                  </a:txBody>
                  <a:tcPr marL="71755" marR="71755" marT="71755" marB="71755"/>
                </a:tc>
                <a:extLst>
                  <a:ext uri="{0D108BD9-81ED-4DB2-BD59-A6C34878D82A}">
                    <a16:rowId xmlns:a16="http://schemas.microsoft.com/office/drawing/2014/main" val="10005"/>
                  </a:ext>
                </a:extLst>
              </a:tr>
            </a:tbl>
          </a:graphicData>
        </a:graphic>
      </p:graphicFrame>
      <p:sp>
        <p:nvSpPr>
          <p:cNvPr id="6" name="Rectangle 1"/>
          <p:cNvSpPr>
            <a:spLocks noChangeArrowheads="1"/>
          </p:cNvSpPr>
          <p:nvPr/>
        </p:nvSpPr>
        <p:spPr bwMode="auto">
          <a:xfrm>
            <a:off x="457200" y="29606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altLang="da-DK" sz="1800" b="0" i="0" u="none" strike="noStrike" cap="none" normalizeH="0" baseline="0">
              <a:ln>
                <a:noFill/>
              </a:ln>
              <a:solidFill>
                <a:schemeClr val="tx1"/>
              </a:solidFill>
              <a:effectLst/>
              <a:latin typeface="Arial" pitchFamily="34" charset="0"/>
              <a:cs typeface="Arial"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0"/>
            <a:ext cx="7953369" cy="908720"/>
          </a:xfrm>
          <a:prstGeom prst="rect">
            <a:avLst/>
          </a:prstGeom>
        </p:spPr>
      </p:pic>
    </p:spTree>
    <p:extLst>
      <p:ext uri="{BB962C8B-B14F-4D97-AF65-F5344CB8AC3E}">
        <p14:creationId xmlns:p14="http://schemas.microsoft.com/office/powerpoint/2010/main" val="38977195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طرح/استفاده وسیع شاخص ها</a:t>
            </a:r>
            <a:endParaRPr lang="en-GB" dirty="0"/>
          </a:p>
        </p:txBody>
      </p:sp>
      <p:sp>
        <p:nvSpPr>
          <p:cNvPr id="3" name="Content Placeholder 2"/>
          <p:cNvSpPr>
            <a:spLocks noGrp="1"/>
          </p:cNvSpPr>
          <p:nvPr>
            <p:ph idx="1"/>
          </p:nvPr>
        </p:nvSpPr>
        <p:spPr>
          <a:xfrm>
            <a:off x="457200" y="2339976"/>
            <a:ext cx="8229600" cy="3786188"/>
          </a:xfrm>
        </p:spPr>
        <p:txBody>
          <a:bodyPr/>
          <a:lstStyle/>
          <a:p>
            <a:pPr algn="r" rtl="1"/>
            <a:r>
              <a:rPr lang="fa-IR" dirty="0"/>
              <a:t>در صورت امکان، از شاخص های "معیاری" در مقایسه یی برنامه ها استفاده شود. </a:t>
            </a:r>
          </a:p>
          <a:p>
            <a:pPr algn="r" rtl="1"/>
            <a:endParaRPr lang="fa-IR" dirty="0"/>
          </a:p>
          <a:p>
            <a:pPr algn="r" rtl="1"/>
            <a:r>
              <a:rPr lang="fa-IR" dirty="0"/>
              <a:t>استفاده از شاخص های زیاد ظرفیت ها را از بین میبرد – تنها باید موارد ضروری و آن هایی که برای معلومات پروژه/برنامه مهم است باید اندازه گیری شوند. </a:t>
            </a:r>
          </a:p>
          <a:p>
            <a:pPr marL="0" indent="0" algn="r" rtl="1">
              <a:buNone/>
            </a:pPr>
            <a:r>
              <a:rPr lang="fa-IR" dirty="0"/>
              <a:t>      -    معمولاً 1-3 شاخص برای یک هدف کافی است. </a:t>
            </a:r>
          </a:p>
          <a:p>
            <a:pPr algn="r" rtl="1"/>
            <a:endParaRPr lang="fa-IR" dirty="0"/>
          </a:p>
          <a:p>
            <a:pPr algn="r" rtl="1"/>
            <a:r>
              <a:rPr lang="fa-IR" dirty="0"/>
              <a:t>برای شنجش شاخص باید از توانایی های لازم بر خوردار بود. </a:t>
            </a:r>
          </a:p>
          <a:p>
            <a:pPr marL="0" indent="0" algn="r" rtl="1">
              <a:buNone/>
            </a:pPr>
            <a:r>
              <a:rPr lang="fa-IR" dirty="0"/>
              <a:t>      -   سنجش شاخص های پیچیده میتوانند قیمت و زمانگیری باشند، مگر در صورت ضرورت برای بدست آوردن معلومات ثانوی استفاده شوند (مثل بدست آوردن معلومات از ورازت خانه ها) </a:t>
            </a:r>
          </a:p>
          <a:p>
            <a:pPr algn="r" rtl="1"/>
            <a:endParaRPr lang="fa-IR" dirty="0"/>
          </a:p>
          <a:p>
            <a:pPr algn="r" rtl="1"/>
            <a:r>
              <a:rPr lang="fa-IR" dirty="0"/>
              <a:t>هر دو "حساب" و "عمق" تغییر (مثل، دانش، سلوک، رفتار) باید سنجش شوند – چون برای نظارت و ارزیابی هر دو با اهمیت اند.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0"/>
            <a:ext cx="7953369" cy="908720"/>
          </a:xfrm>
          <a:prstGeom prst="rect">
            <a:avLst/>
          </a:prstGeom>
        </p:spPr>
      </p:pic>
    </p:spTree>
    <p:extLst>
      <p:ext uri="{BB962C8B-B14F-4D97-AF65-F5344CB8AC3E}">
        <p14:creationId xmlns:p14="http://schemas.microsoft.com/office/powerpoint/2010/main" val="37909459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چگونگی گزارشدهی از شاخص ها</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500256615"/>
              </p:ext>
            </p:extLst>
          </p:nvPr>
        </p:nvGraphicFramePr>
        <p:xfrm>
          <a:off x="827584" y="2276870"/>
          <a:ext cx="7776864" cy="4284302"/>
        </p:xfrm>
        <a:graphic>
          <a:graphicData uri="http://schemas.openxmlformats.org/drawingml/2006/table">
            <a:tbl>
              <a:tblPr rtl="1" firstRow="1" firstCol="1" bandRow="1">
                <a:tableStyleId>{B301B821-A1FF-4177-AEE7-76D212191A09}</a:tableStyleId>
              </a:tblPr>
              <a:tblGrid>
                <a:gridCol w="2304256">
                  <a:extLst>
                    <a:ext uri="{9D8B030D-6E8A-4147-A177-3AD203B41FA5}">
                      <a16:colId xmlns:a16="http://schemas.microsoft.com/office/drawing/2014/main" val="20000"/>
                    </a:ext>
                  </a:extLst>
                </a:gridCol>
                <a:gridCol w="5472608">
                  <a:extLst>
                    <a:ext uri="{9D8B030D-6E8A-4147-A177-3AD203B41FA5}">
                      <a16:colId xmlns:a16="http://schemas.microsoft.com/office/drawing/2014/main" val="20001"/>
                    </a:ext>
                  </a:extLst>
                </a:gridCol>
              </a:tblGrid>
              <a:tr h="698806">
                <a:tc>
                  <a:txBody>
                    <a:bodyPr/>
                    <a:lstStyle/>
                    <a:p>
                      <a:r>
                        <a:rPr lang="fa-IR" dirty="0">
                          <a:solidFill>
                            <a:srgbClr val="000000"/>
                          </a:solidFill>
                        </a:rPr>
                        <a:t>گزارش از شاخص ها .... </a:t>
                      </a:r>
                      <a:endParaRPr lang="en-US" dirty="0">
                        <a:solidFill>
                          <a:srgbClr val="000000"/>
                        </a:solidFill>
                      </a:endParaRPr>
                    </a:p>
                  </a:txBody>
                  <a:tcPr/>
                </a:tc>
                <a:tc>
                  <a:txBody>
                    <a:bodyPr/>
                    <a:lstStyle/>
                    <a:p>
                      <a:pPr algn="r" rtl="1"/>
                      <a:r>
                        <a:rPr lang="fa-IR" dirty="0">
                          <a:solidFill>
                            <a:srgbClr val="000000"/>
                          </a:solidFill>
                        </a:rPr>
                        <a:t>با استفاده از ..... </a:t>
                      </a:r>
                      <a:endParaRPr lang="en-US" dirty="0">
                        <a:solidFill>
                          <a:srgbClr val="000000"/>
                        </a:solidFill>
                      </a:endParaRPr>
                    </a:p>
                  </a:txBody>
                  <a:tcPr/>
                </a:tc>
                <a:extLst>
                  <a:ext uri="{0D108BD9-81ED-4DB2-BD59-A6C34878D82A}">
                    <a16:rowId xmlns:a16="http://schemas.microsoft.com/office/drawing/2014/main" val="10000"/>
                  </a:ext>
                </a:extLst>
              </a:tr>
              <a:tr h="435175">
                <a:tc>
                  <a:txBody>
                    <a:bodyPr/>
                    <a:lstStyle/>
                    <a:p>
                      <a:pPr algn="r" rtl="1"/>
                      <a:r>
                        <a:rPr lang="fa-IR" b="1" dirty="0"/>
                        <a:t>کمی </a:t>
                      </a:r>
                      <a:endParaRPr lang="en-US" b="1" dirty="0"/>
                    </a:p>
                  </a:txBody>
                  <a:tcPr anchor="ctr"/>
                </a:tc>
                <a:tc>
                  <a:txBody>
                    <a:bodyPr/>
                    <a:lstStyle/>
                    <a:p>
                      <a:pPr algn="r" rtl="1"/>
                      <a:r>
                        <a:rPr lang="fa-IR" dirty="0"/>
                        <a:t>ارقام،</a:t>
                      </a:r>
                      <a:r>
                        <a:rPr lang="fa-IR" baseline="0" dirty="0"/>
                        <a:t> مقدار، فیصد ها</a:t>
                      </a:r>
                      <a:endParaRPr lang="fa-IR" dirty="0"/>
                    </a:p>
                  </a:txBody>
                  <a:tcPr anchor="ctr"/>
                </a:tc>
                <a:extLst>
                  <a:ext uri="{0D108BD9-81ED-4DB2-BD59-A6C34878D82A}">
                    <a16:rowId xmlns:a16="http://schemas.microsoft.com/office/drawing/2014/main" val="10001"/>
                  </a:ext>
                </a:extLst>
              </a:tr>
              <a:tr h="435175">
                <a:tc>
                  <a:txBody>
                    <a:bodyPr/>
                    <a:lstStyle/>
                    <a:p>
                      <a:pPr algn="r" rtl="1"/>
                      <a:r>
                        <a:rPr lang="fa-IR" b="1" dirty="0"/>
                        <a:t>کیفی</a:t>
                      </a:r>
                      <a:endParaRPr lang="en-US" b="1" dirty="0"/>
                    </a:p>
                  </a:txBody>
                  <a:tcPr anchor="ctr"/>
                </a:tc>
                <a:tc>
                  <a:txBody>
                    <a:bodyPr/>
                    <a:lstStyle/>
                    <a:p>
                      <a:pPr algn="r" rtl="1"/>
                      <a:r>
                        <a:rPr lang="fa-IR" dirty="0"/>
                        <a:t>کلمات، تشریحات، مطالعات موردی</a:t>
                      </a:r>
                    </a:p>
                  </a:txBody>
                  <a:tcPr anchor="ctr"/>
                </a:tc>
                <a:extLst>
                  <a:ext uri="{0D108BD9-81ED-4DB2-BD59-A6C34878D82A}">
                    <a16:rowId xmlns:a16="http://schemas.microsoft.com/office/drawing/2014/main" val="10002"/>
                  </a:ext>
                </a:extLst>
              </a:tr>
              <a:tr h="998294">
                <a:tc>
                  <a:txBody>
                    <a:bodyPr/>
                    <a:lstStyle/>
                    <a:p>
                      <a:pPr algn="r" rtl="1"/>
                      <a:r>
                        <a:rPr lang="fa-IR" b="1" dirty="0"/>
                        <a:t>کمی</a:t>
                      </a:r>
                      <a:r>
                        <a:rPr lang="fa-IR" b="1" baseline="0" dirty="0"/>
                        <a:t> و کیفی</a:t>
                      </a:r>
                      <a:endParaRPr lang="en-US" b="1" dirty="0"/>
                    </a:p>
                  </a:txBody>
                  <a:tcPr anchor="ctr"/>
                </a:tc>
                <a:tc>
                  <a:txBody>
                    <a:bodyPr/>
                    <a:lstStyle/>
                    <a:p>
                      <a:pPr algn="r" rtl="1"/>
                      <a:r>
                        <a:rPr lang="fa-IR" dirty="0"/>
                        <a:t>استفاده از</a:t>
                      </a:r>
                      <a:r>
                        <a:rPr lang="fa-IR" baseline="0" dirty="0"/>
                        <a:t> کلمات و ارقام </a:t>
                      </a:r>
                    </a:p>
                    <a:p>
                      <a:pPr algn="r" rtl="1"/>
                      <a:r>
                        <a:rPr lang="fa-IR" baseline="0" dirty="0"/>
                        <a:t>(ابزار تائیدی متفاوت برای یک گرازش یک شاخص) </a:t>
                      </a:r>
                      <a:endParaRPr lang="fa-IR" dirty="0"/>
                    </a:p>
                  </a:txBody>
                  <a:tcPr anchor="ctr"/>
                </a:tc>
                <a:extLst>
                  <a:ext uri="{0D108BD9-81ED-4DB2-BD59-A6C34878D82A}">
                    <a16:rowId xmlns:a16="http://schemas.microsoft.com/office/drawing/2014/main" val="10003"/>
                  </a:ext>
                </a:extLst>
              </a:tr>
              <a:tr h="1716852">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b="1" dirty="0"/>
                        <a:t>شیوه های دیگر</a:t>
                      </a:r>
                      <a:endParaRPr lang="en-US" b="1" dirty="0"/>
                    </a:p>
                    <a:p>
                      <a:pPr algn="r" rtl="1"/>
                      <a:endParaRPr lang="en-US" b="1" dirty="0"/>
                    </a:p>
                  </a:txBody>
                  <a:tcPr anchor="ctr"/>
                </a:tc>
                <a:tc>
                  <a:txBody>
                    <a:bodyPr/>
                    <a:lstStyle/>
                    <a:p>
                      <a:pPr algn="r" rtl="1"/>
                      <a:r>
                        <a:rPr lang="fa-IR" dirty="0"/>
                        <a:t>بیانیه های بلی و نخیر</a:t>
                      </a:r>
                    </a:p>
                    <a:p>
                      <a:pPr algn="r" rtl="1"/>
                      <a:r>
                        <a:rPr lang="fa-IR" dirty="0"/>
                        <a:t>تصاویر</a:t>
                      </a:r>
                      <a:r>
                        <a:rPr lang="fa-IR" baseline="0" dirty="0"/>
                        <a:t> از وقوع تغییرات با گذشت زمان</a:t>
                      </a:r>
                    </a:p>
                    <a:p>
                      <a:pPr algn="r" rtl="1"/>
                      <a:r>
                        <a:rPr lang="fa-IR" dirty="0"/>
                        <a:t>بیانی</a:t>
                      </a:r>
                      <a:r>
                        <a:rPr lang="fa-IR" baseline="0" dirty="0"/>
                        <a:t>ه های مشابه از تغییر در موارد مربوط </a:t>
                      </a:r>
                      <a:endParaRPr lang="fa-IR" dirty="0"/>
                    </a:p>
                  </a:txBody>
                  <a:tcPr anchor="ctr"/>
                </a:tc>
                <a:extLst>
                  <a:ext uri="{0D108BD9-81ED-4DB2-BD59-A6C34878D82A}">
                    <a16:rowId xmlns:a16="http://schemas.microsoft.com/office/drawing/2014/main" val="10004"/>
                  </a:ext>
                </a:extLst>
              </a:tr>
            </a:tbl>
          </a:graphicData>
        </a:graphic>
      </p:graphicFrame>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0"/>
            <a:ext cx="7953369" cy="908720"/>
          </a:xfrm>
          <a:prstGeom prst="rect">
            <a:avLst/>
          </a:prstGeom>
        </p:spPr>
      </p:pic>
    </p:spTree>
    <p:extLst>
      <p:ext uri="{BB962C8B-B14F-4D97-AF65-F5344CB8AC3E}">
        <p14:creationId xmlns:p14="http://schemas.microsoft.com/office/powerpoint/2010/main" val="4944569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سنجش کمی/کیفی</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54009098"/>
              </p:ext>
            </p:extLst>
          </p:nvPr>
        </p:nvGraphicFramePr>
        <p:xfrm>
          <a:off x="967522" y="2628230"/>
          <a:ext cx="7647756" cy="3096343"/>
        </p:xfrm>
        <a:graphic>
          <a:graphicData uri="http://schemas.openxmlformats.org/drawingml/2006/table">
            <a:tbl>
              <a:tblPr rtl="1" firstRow="1" firstCol="1" bandRow="1">
                <a:tableStyleId>{5C22544A-7EE6-4342-B048-85BDC9FD1C3A}</a:tableStyleId>
              </a:tblPr>
              <a:tblGrid>
                <a:gridCol w="3823878">
                  <a:extLst>
                    <a:ext uri="{9D8B030D-6E8A-4147-A177-3AD203B41FA5}">
                      <a16:colId xmlns:a16="http://schemas.microsoft.com/office/drawing/2014/main" val="20000"/>
                    </a:ext>
                  </a:extLst>
                </a:gridCol>
                <a:gridCol w="3823878">
                  <a:extLst>
                    <a:ext uri="{9D8B030D-6E8A-4147-A177-3AD203B41FA5}">
                      <a16:colId xmlns:a16="http://schemas.microsoft.com/office/drawing/2014/main" val="20001"/>
                    </a:ext>
                  </a:extLst>
                </a:gridCol>
              </a:tblGrid>
              <a:tr h="295443">
                <a:tc>
                  <a:txBody>
                    <a:bodyPr/>
                    <a:lstStyle/>
                    <a:p>
                      <a:pPr algn="just" rtl="1">
                        <a:spcAft>
                          <a:spcPts val="0"/>
                        </a:spcAft>
                      </a:pPr>
                      <a:r>
                        <a:rPr lang="fa-IR" sz="1400" dirty="0">
                          <a:solidFill>
                            <a:schemeClr val="tx1"/>
                          </a:solidFill>
                          <a:effectLst/>
                        </a:rPr>
                        <a:t>ارائه شاخص</a:t>
                      </a:r>
                      <a:r>
                        <a:rPr lang="fa-IR" sz="1400" baseline="0" dirty="0">
                          <a:solidFill>
                            <a:schemeClr val="tx1"/>
                          </a:solidFill>
                          <a:effectLst/>
                        </a:rPr>
                        <a:t> </a:t>
                      </a:r>
                      <a:endParaRPr lang="da-DK" sz="1400" dirty="0">
                        <a:solidFill>
                          <a:schemeClr val="tx1"/>
                        </a:solidFill>
                        <a:effectLst/>
                        <a:latin typeface="Calibri"/>
                        <a:ea typeface="Times New Roman"/>
                        <a:cs typeface="Calibri"/>
                      </a:endParaRPr>
                    </a:p>
                  </a:txBody>
                  <a:tcPr marL="68580" marR="68580" marT="0" marB="0"/>
                </a:tc>
                <a:tc>
                  <a:txBody>
                    <a:bodyPr/>
                    <a:lstStyle/>
                    <a:p>
                      <a:pPr algn="just" rtl="1">
                        <a:spcAft>
                          <a:spcPts val="0"/>
                        </a:spcAft>
                      </a:pPr>
                      <a:r>
                        <a:rPr lang="fa-IR" sz="1400" dirty="0">
                          <a:solidFill>
                            <a:schemeClr val="tx1"/>
                          </a:solidFill>
                          <a:effectLst/>
                        </a:rPr>
                        <a:t>ابزار اثباتیه</a:t>
                      </a:r>
                      <a:r>
                        <a:rPr lang="fa-IR" sz="1400" baseline="0" dirty="0">
                          <a:solidFill>
                            <a:schemeClr val="tx1"/>
                          </a:solidFill>
                          <a:effectLst/>
                        </a:rPr>
                        <a:t> </a:t>
                      </a:r>
                      <a:endParaRPr lang="da-DK" sz="1400" dirty="0">
                        <a:solidFill>
                          <a:schemeClr val="tx1"/>
                        </a:solidFill>
                        <a:effectLst/>
                        <a:latin typeface="Calibri"/>
                        <a:ea typeface="Times New Roman"/>
                        <a:cs typeface="Calibri"/>
                      </a:endParaRPr>
                    </a:p>
                  </a:txBody>
                  <a:tcPr marL="68580" marR="68580" marT="0" marB="0"/>
                </a:tc>
                <a:extLst>
                  <a:ext uri="{0D108BD9-81ED-4DB2-BD59-A6C34878D82A}">
                    <a16:rowId xmlns:a16="http://schemas.microsoft.com/office/drawing/2014/main" val="10000"/>
                  </a:ext>
                </a:extLst>
              </a:tr>
              <a:tr h="1181772">
                <a:tc rowSpan="2">
                  <a:txBody>
                    <a:bodyPr/>
                    <a:lstStyle/>
                    <a:p>
                      <a:pPr algn="just" rtl="1">
                        <a:spcAft>
                          <a:spcPts val="0"/>
                        </a:spcAft>
                      </a:pPr>
                      <a:r>
                        <a:rPr lang="fa-IR" sz="1400" dirty="0">
                          <a:solidFill>
                            <a:schemeClr val="tx1"/>
                          </a:solidFill>
                          <a:effectLst/>
                        </a:rPr>
                        <a:t>اشتراک</a:t>
                      </a:r>
                      <a:r>
                        <a:rPr lang="fa-IR" sz="1400" baseline="0" dirty="0">
                          <a:solidFill>
                            <a:schemeClr val="tx1"/>
                          </a:solidFill>
                          <a:effectLst/>
                        </a:rPr>
                        <a:t> کننده گان برنامه یی حمایت روانی-اجتماعی نشان میدهند که در مهارت ها و دانش آن ها بعد از اشتراک در برنامه تغییراتی بوجود آمده است. </a:t>
                      </a:r>
                    </a:p>
                    <a:p>
                      <a:pPr>
                        <a:spcAft>
                          <a:spcPts val="0"/>
                        </a:spcAft>
                      </a:pPr>
                      <a:endParaRPr lang="fa-IR" sz="1400" dirty="0">
                        <a:solidFill>
                          <a:schemeClr val="tx1"/>
                        </a:solidFill>
                        <a:effectLst/>
                      </a:endParaRPr>
                    </a:p>
                  </a:txBody>
                  <a:tcPr marL="68580" marR="68580" marT="0" marB="0" anchor="ctr"/>
                </a:tc>
                <a:tc>
                  <a:txBody>
                    <a:bodyPr/>
                    <a:lstStyle/>
                    <a:p>
                      <a:pPr indent="14605" algn="just" rtl="1">
                        <a:spcAft>
                          <a:spcPts val="0"/>
                        </a:spcAft>
                      </a:pPr>
                      <a:endParaRPr lang="fa-IR" sz="1400" u="sng" dirty="0">
                        <a:solidFill>
                          <a:schemeClr val="tx1"/>
                        </a:solidFill>
                        <a:effectLst/>
                      </a:endParaRPr>
                    </a:p>
                    <a:p>
                      <a:pPr indent="14605" algn="just" rtl="1">
                        <a:spcAft>
                          <a:spcPts val="0"/>
                        </a:spcAft>
                      </a:pPr>
                      <a:endParaRPr lang="fa-IR" sz="1400" u="sng" dirty="0">
                        <a:solidFill>
                          <a:schemeClr val="tx1"/>
                        </a:solidFill>
                        <a:effectLst/>
                      </a:endParaRPr>
                    </a:p>
                    <a:p>
                      <a:pPr indent="14605" algn="just" rtl="1">
                        <a:spcAft>
                          <a:spcPts val="0"/>
                        </a:spcAft>
                      </a:pPr>
                      <a:r>
                        <a:rPr lang="fa-IR" sz="1400" u="sng" dirty="0">
                          <a:solidFill>
                            <a:schemeClr val="tx1"/>
                          </a:solidFill>
                          <a:effectLst/>
                        </a:rPr>
                        <a:t>کمی:</a:t>
                      </a:r>
                      <a:r>
                        <a:rPr lang="fa-IR" sz="1400" u="none" baseline="0" dirty="0">
                          <a:solidFill>
                            <a:schemeClr val="tx1"/>
                          </a:solidFill>
                          <a:effectLst/>
                        </a:rPr>
                        <a:t> سروی رضایت از تعدادی از اشتراک کننده گانی که  نشان میدهند که بعد از اشتراک در برنا حمایت روانی-اجتماعی، به مهارت ها و دانش جدید دست یافته اند.</a:t>
                      </a:r>
                    </a:p>
                    <a:p>
                      <a:pPr indent="14605" algn="just" rtl="1">
                        <a:spcAft>
                          <a:spcPts val="0"/>
                        </a:spcAft>
                      </a:pPr>
                      <a:endParaRPr lang="fa-IR" sz="1400" u="none" baseline="0" dirty="0">
                        <a:solidFill>
                          <a:schemeClr val="tx1"/>
                        </a:solidFill>
                        <a:effectLst/>
                      </a:endParaRPr>
                    </a:p>
                    <a:p>
                      <a:pPr indent="14605" algn="just" rtl="1">
                        <a:spcAft>
                          <a:spcPts val="0"/>
                        </a:spcAft>
                      </a:pPr>
                      <a:endParaRPr lang="fa-IR" sz="1400" u="none" baseline="0" dirty="0">
                        <a:solidFill>
                          <a:schemeClr val="tx1"/>
                        </a:solidFill>
                        <a:effectLst/>
                      </a:endParaRPr>
                    </a:p>
                    <a:p>
                      <a:pPr indent="14605" algn="just" rtl="1">
                        <a:spcAft>
                          <a:spcPts val="0"/>
                        </a:spcAft>
                      </a:pPr>
                      <a:r>
                        <a:rPr lang="fa-IR" sz="1400" u="none" baseline="0" dirty="0">
                          <a:solidFill>
                            <a:schemeClr val="tx1"/>
                          </a:solidFill>
                          <a:effectLst/>
                        </a:rPr>
                        <a:t> </a:t>
                      </a:r>
                      <a:r>
                        <a:rPr lang="fa-IR" sz="1400" u="sng" baseline="0" dirty="0">
                          <a:solidFill>
                            <a:schemeClr val="tx1"/>
                          </a:solidFill>
                          <a:effectLst/>
                        </a:rPr>
                        <a:t>کیفی:</a:t>
                      </a:r>
                      <a:r>
                        <a:rPr lang="fa-IR" sz="1400" b="0" u="none" baseline="0" dirty="0">
                          <a:solidFill>
                            <a:schemeClr val="tx1"/>
                          </a:solidFill>
                          <a:effectLst/>
                        </a:rPr>
                        <a:t> مصاحبه های گروهی و مطالعات موردی برای بدست آوردن گزارش اشتراک کننده گان برنامه حمایت در مورد دست یافتن آن ها به مهارت ها و دانش جدید در نتیجه اشتراک در برنامه حمایت. </a:t>
                      </a:r>
                      <a:endParaRPr lang="fa-IR" sz="1400" u="sng" dirty="0">
                        <a:solidFill>
                          <a:schemeClr val="tx1"/>
                        </a:solidFill>
                        <a:effectLst/>
                      </a:endParaRPr>
                    </a:p>
                  </a:txBody>
                  <a:tcPr marL="68580" marR="68580" marT="0" marB="0"/>
                </a:tc>
                <a:extLst>
                  <a:ext uri="{0D108BD9-81ED-4DB2-BD59-A6C34878D82A}">
                    <a16:rowId xmlns:a16="http://schemas.microsoft.com/office/drawing/2014/main" val="10001"/>
                  </a:ext>
                </a:extLst>
              </a:tr>
              <a:tr h="453940">
                <a:tc vMerge="1">
                  <a:txBody>
                    <a:bodyPr/>
                    <a:lstStyle/>
                    <a:p>
                      <a:endParaRPr lang="en-GB"/>
                    </a:p>
                  </a:txBody>
                  <a:tcPr/>
                </a:tc>
                <a:tc>
                  <a:txBody>
                    <a:bodyPr/>
                    <a:lstStyle/>
                    <a:p>
                      <a:pPr algn="just">
                        <a:spcAft>
                          <a:spcPts val="0"/>
                        </a:spcAft>
                      </a:pPr>
                      <a:endParaRPr lang="da-DK" sz="1400" dirty="0">
                        <a:effectLst/>
                        <a:latin typeface="Calibri"/>
                        <a:ea typeface="Times New Roman"/>
                        <a:cs typeface="Calibri"/>
                      </a:endParaRPr>
                    </a:p>
                  </a:txBody>
                  <a:tcPr marL="68580" marR="68580" marT="0" marB="0"/>
                </a:tc>
                <a:extLst>
                  <a:ext uri="{0D108BD9-81ED-4DB2-BD59-A6C34878D82A}">
                    <a16:rowId xmlns:a16="http://schemas.microsoft.com/office/drawing/2014/main" val="10002"/>
                  </a:ext>
                </a:extLst>
              </a:tr>
            </a:tbl>
          </a:graphicData>
        </a:graphic>
      </p:graphicFrame>
      <p:sp>
        <p:nvSpPr>
          <p:cNvPr id="5" name="Rectangle 1"/>
          <p:cNvSpPr>
            <a:spLocks noChangeArrowheads="1"/>
          </p:cNvSpPr>
          <p:nvPr/>
        </p:nvSpPr>
        <p:spPr bwMode="auto">
          <a:xfrm>
            <a:off x="1028700" y="36496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4288">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14288" algn="l" defTabSz="914400" rtl="0" eaLnBrk="1" fontAlgn="base" latinLnBrk="0" hangingPunct="1">
              <a:lnSpc>
                <a:spcPct val="100000"/>
              </a:lnSpc>
              <a:spcBef>
                <a:spcPct val="0"/>
              </a:spcBef>
              <a:spcAft>
                <a:spcPct val="0"/>
              </a:spcAft>
              <a:buClrTx/>
              <a:buSzTx/>
              <a:buFontTx/>
              <a:buNone/>
              <a:tabLst/>
            </a:pPr>
            <a:endParaRPr kumimoji="0" lang="da-DK" altLang="da-DK" sz="1800" b="0" i="0" u="none" strike="noStrike" cap="none" normalizeH="0" baseline="0">
              <a:ln>
                <a:noFill/>
              </a:ln>
              <a:solidFill>
                <a:schemeClr val="tx1"/>
              </a:solidFill>
              <a:effectLst/>
              <a:latin typeface="Arial" pitchFamily="34" charset="0"/>
              <a:cs typeface="Arial"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0"/>
            <a:ext cx="7953369" cy="908720"/>
          </a:xfrm>
          <a:prstGeom prst="rect">
            <a:avLst/>
          </a:prstGeom>
        </p:spPr>
      </p:pic>
    </p:spTree>
    <p:extLst>
      <p:ext uri="{BB962C8B-B14F-4D97-AF65-F5344CB8AC3E}">
        <p14:creationId xmlns:p14="http://schemas.microsoft.com/office/powerpoint/2010/main" val="33420810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dirty="0"/>
              <a:t>ثبیت دقت معلومات (</a:t>
            </a:r>
            <a:r>
              <a:rPr lang="en-US" dirty="0"/>
              <a:t>triangulation</a:t>
            </a:r>
            <a:r>
              <a:rPr lang="fa-IR"/>
              <a:t>) </a:t>
            </a:r>
            <a:endParaRPr lang="en-GB" dirty="0"/>
          </a:p>
        </p:txBody>
      </p:sp>
      <p:sp>
        <p:nvSpPr>
          <p:cNvPr id="3" name="Content Placeholder 2"/>
          <p:cNvSpPr>
            <a:spLocks noGrp="1"/>
          </p:cNvSpPr>
          <p:nvPr>
            <p:ph idx="1"/>
          </p:nvPr>
        </p:nvSpPr>
        <p:spPr>
          <a:xfrm>
            <a:off x="457200" y="2132856"/>
            <a:ext cx="8229600" cy="3489325"/>
          </a:xfrm>
        </p:spPr>
        <p:txBody>
          <a:bodyPr/>
          <a:lstStyle/>
          <a:p>
            <a:pPr algn="r" rtl="1"/>
            <a:r>
              <a:rPr lang="fa-IR" sz="1800" dirty="0"/>
              <a:t>به خاطر باید داشت که هر دو نوع معلومات کمی و کیفی برای سنجش اندازه موفقیت و رسیدن پروژه/پروگرام به اهداف تعین شده، از اهمیت بالایی بر خوردار است. </a:t>
            </a:r>
          </a:p>
          <a:p>
            <a:pPr algn="r" rtl="1"/>
            <a:endParaRPr lang="fa-IR" sz="1800" dirty="0"/>
          </a:p>
          <a:p>
            <a:pPr algn="r" rtl="1"/>
            <a:r>
              <a:rPr lang="fa-IR" sz="1800" dirty="0"/>
              <a:t>شاخص های کمی و کیفی، هر دو یکجا، میتوانند اندازه و عمق تغییر در زنده گی اشتراک کننده گان برنامه حمایت را سنجش نمایند. </a:t>
            </a:r>
          </a:p>
          <a:p>
            <a:pPr algn="r" rtl="1"/>
            <a:endParaRPr lang="fa-IR" sz="1800" dirty="0"/>
          </a:p>
          <a:p>
            <a:pPr algn="r" rtl="1"/>
            <a:r>
              <a:rPr lang="fa-IR" sz="1800" dirty="0"/>
              <a:t>استفاده از شاخص های متفاوت (کمی و کیفی) و منابع مختلف معلومات (صحبت با گروه های مختلف و یا استفاده از ابزار و میتود های متفاوت برای دسترسی به معلومات) به نام "مثلث ثبیت دقت معلومات" یاد می شود.  </a:t>
            </a:r>
          </a:p>
          <a:p>
            <a:pPr algn="r" rtl="1"/>
            <a:endParaRPr lang="fa-IR" sz="1800" dirty="0"/>
          </a:p>
          <a:p>
            <a:pPr algn="r" rtl="1"/>
            <a:r>
              <a:rPr lang="fa-IR" sz="1800" dirty="0"/>
              <a:t>استفاده از این کار شیوه به قوت معلومات جمع آوری شده در مورد تغییر در برنامه های حمایت روانی-اجتماعی کمک میکند. بعضی از شاخص ها در رهنمای شاخص ها بنام "میتود مختلط" یاد شده است. میتود مختلط به استفاده مشترک از میتودلوژی و ابزار کمی و کیفی اطلاق میگردد.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0"/>
            <a:ext cx="7953369" cy="908720"/>
          </a:xfrm>
          <a:prstGeom prst="rect">
            <a:avLst/>
          </a:prstGeom>
        </p:spPr>
      </p:pic>
    </p:spTree>
    <p:extLst>
      <p:ext uri="{BB962C8B-B14F-4D97-AF65-F5344CB8AC3E}">
        <p14:creationId xmlns:p14="http://schemas.microsoft.com/office/powerpoint/2010/main" val="41481197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مطالعات ابتدایی و نهایی</a:t>
            </a:r>
            <a:endParaRPr lang="en-GB" dirty="0"/>
          </a:p>
        </p:txBody>
      </p:sp>
      <p:sp>
        <p:nvSpPr>
          <p:cNvPr id="3" name="Content Placeholder 2"/>
          <p:cNvSpPr>
            <a:spLocks noGrp="1"/>
          </p:cNvSpPr>
          <p:nvPr>
            <p:ph idx="1"/>
          </p:nvPr>
        </p:nvSpPr>
        <p:spPr/>
        <p:txBody>
          <a:bodyPr/>
          <a:lstStyle/>
          <a:p>
            <a:pPr lvl="0" algn="r" rtl="1"/>
            <a:r>
              <a:rPr lang="fa-IR" sz="1800" dirty="0"/>
              <a:t>مطالعات</a:t>
            </a:r>
            <a:r>
              <a:rPr lang="fa-IR" sz="1800" u="sng" dirty="0"/>
              <a:t> ابتدایی</a:t>
            </a:r>
            <a:r>
              <a:rPr lang="fa-IR" sz="1800" dirty="0"/>
              <a:t> (بعضی بنام بیس لاین یاد می شود) به تحلیلی بر میگردد که شرایط ابتدایی (شاخص های مناسب) را قبل از آغاز برنامه/پروژه تشریح میکند. پیشرفت های کار پروژه بعد ها به اساس همین مطالعه مقایسه می شوند. </a:t>
            </a:r>
          </a:p>
          <a:p>
            <a:pPr lvl="0" algn="r" rtl="1"/>
            <a:endParaRPr lang="fa-IR" sz="1800" dirty="0"/>
          </a:p>
          <a:p>
            <a:pPr lvl="0" algn="r" rtl="1"/>
            <a:r>
              <a:rPr lang="fa-IR" sz="1800" dirty="0"/>
              <a:t>مطالعات</a:t>
            </a:r>
            <a:r>
              <a:rPr lang="fa-IR" sz="1800" u="sng" dirty="0"/>
              <a:t> نهایی</a:t>
            </a:r>
            <a:r>
              <a:rPr lang="fa-IR" sz="1800" dirty="0"/>
              <a:t> سنجشی است که در ختم کار پروژه (معمولاً جز ارزیابی نهایی پروژه محسوب میشود) سنجیده می شود. در این مرحله پیشرفت ها با مطالعات ابتدایی مقایسه و ارزیابی می شود. </a:t>
            </a:r>
          </a:p>
          <a:p>
            <a:pPr lvl="0" algn="r" rtl="1"/>
            <a:endParaRPr lang="fa-IR" sz="1800" dirty="0"/>
          </a:p>
          <a:p>
            <a:pPr lvl="0" algn="r" rtl="1"/>
            <a:r>
              <a:rPr lang="fa-IR" sz="1800" dirty="0"/>
              <a:t>مطالعات ابتدایی و نهایی در ذات خود ارزیابی نیستند، اما جز مهمی از ارزیابی تغییر محسوب می شوند. اینها معمولاً در ارزیابی پروژه/برنامه کمک میکنند، اما در عین حال میتوانند در نظارت تغییر پروژه/برنامه در دراز مدت نیز کمک کنند. </a:t>
            </a:r>
          </a:p>
          <a:p>
            <a:pPr marL="0" lvl="0" indent="0" algn="r" rtl="1">
              <a:buNone/>
            </a:pPr>
            <a:endParaRPr lang="fa-IR" sz="1800" u="sng"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0"/>
            <a:ext cx="7953369" cy="908720"/>
          </a:xfrm>
          <a:prstGeom prst="rect">
            <a:avLst/>
          </a:prstGeom>
        </p:spPr>
      </p:pic>
    </p:spTree>
    <p:extLst>
      <p:ext uri="{BB962C8B-B14F-4D97-AF65-F5344CB8AC3E}">
        <p14:creationId xmlns:p14="http://schemas.microsoft.com/office/powerpoint/2010/main" val="10867974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مثال مطالعات ابتدایی، متوسط و نهایی</a:t>
            </a:r>
            <a:endParaRPr lang="en-GB" dirty="0"/>
          </a:p>
        </p:txBody>
      </p:sp>
      <p:sp>
        <p:nvSpPr>
          <p:cNvPr id="6" name="Rectangle 1"/>
          <p:cNvSpPr>
            <a:spLocks noChangeArrowheads="1"/>
          </p:cNvSpPr>
          <p:nvPr/>
        </p:nvSpPr>
        <p:spPr bwMode="auto">
          <a:xfrm>
            <a:off x="1020763" y="37719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altLang="da-DK" sz="1800" b="0" i="0" u="none" strike="noStrike" cap="none" normalizeH="0" baseline="0">
              <a:ln>
                <a:noFill/>
              </a:ln>
              <a:solidFill>
                <a:schemeClr val="tx1"/>
              </a:solidFill>
              <a:effectLst/>
              <a:latin typeface="Arial" pitchFamily="34" charset="0"/>
              <a:cs typeface="Arial" pitchFamily="34" charset="0"/>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091755304"/>
              </p:ext>
            </p:extLst>
          </p:nvPr>
        </p:nvGraphicFramePr>
        <p:xfrm>
          <a:off x="1020763" y="2845591"/>
          <a:ext cx="7079629" cy="2309818"/>
        </p:xfrm>
        <a:graphic>
          <a:graphicData uri="http://schemas.openxmlformats.org/drawingml/2006/table">
            <a:tbl>
              <a:tblPr rtl="1" firstRow="1" firstCol="1" bandRow="1">
                <a:tableStyleId>{5C22544A-7EE6-4342-B048-85BDC9FD1C3A}</a:tableStyleId>
              </a:tblPr>
              <a:tblGrid>
                <a:gridCol w="2588251">
                  <a:extLst>
                    <a:ext uri="{9D8B030D-6E8A-4147-A177-3AD203B41FA5}">
                      <a16:colId xmlns:a16="http://schemas.microsoft.com/office/drawing/2014/main" val="20000"/>
                    </a:ext>
                  </a:extLst>
                </a:gridCol>
                <a:gridCol w="1348397">
                  <a:extLst>
                    <a:ext uri="{9D8B030D-6E8A-4147-A177-3AD203B41FA5}">
                      <a16:colId xmlns:a16="http://schemas.microsoft.com/office/drawing/2014/main" val="20001"/>
                    </a:ext>
                  </a:extLst>
                </a:gridCol>
                <a:gridCol w="1479304">
                  <a:extLst>
                    <a:ext uri="{9D8B030D-6E8A-4147-A177-3AD203B41FA5}">
                      <a16:colId xmlns:a16="http://schemas.microsoft.com/office/drawing/2014/main" val="20002"/>
                    </a:ext>
                  </a:extLst>
                </a:gridCol>
                <a:gridCol w="1663677">
                  <a:extLst>
                    <a:ext uri="{9D8B030D-6E8A-4147-A177-3AD203B41FA5}">
                      <a16:colId xmlns:a16="http://schemas.microsoft.com/office/drawing/2014/main" val="20003"/>
                    </a:ext>
                  </a:extLst>
                </a:gridCol>
              </a:tblGrid>
              <a:tr h="871438">
                <a:tc>
                  <a:txBody>
                    <a:bodyPr/>
                    <a:lstStyle/>
                    <a:p>
                      <a:pPr algn="r" rtl="1">
                        <a:lnSpc>
                          <a:spcPct val="115000"/>
                        </a:lnSpc>
                        <a:spcAft>
                          <a:spcPts val="0"/>
                        </a:spcAft>
                      </a:pPr>
                      <a:r>
                        <a:rPr lang="fa-IR" sz="1600" dirty="0">
                          <a:solidFill>
                            <a:schemeClr val="tx1"/>
                          </a:solidFill>
                          <a:effectLst/>
                        </a:rPr>
                        <a:t>مثال شاخص</a:t>
                      </a:r>
                      <a:endParaRPr lang="da-DK" sz="1600" dirty="0">
                        <a:solidFill>
                          <a:schemeClr val="tx1"/>
                        </a:solidFill>
                        <a:effectLst/>
                        <a:latin typeface="Calibri"/>
                        <a:ea typeface="Times New Roman"/>
                        <a:cs typeface="Calibri"/>
                      </a:endParaRPr>
                    </a:p>
                  </a:txBody>
                  <a:tcPr marL="68580" marR="68580" marT="9525" marB="0"/>
                </a:tc>
                <a:tc>
                  <a:txBody>
                    <a:bodyPr/>
                    <a:lstStyle/>
                    <a:p>
                      <a:pPr algn="r" rtl="1">
                        <a:lnSpc>
                          <a:spcPct val="115000"/>
                        </a:lnSpc>
                        <a:spcAft>
                          <a:spcPts val="0"/>
                        </a:spcAft>
                      </a:pPr>
                      <a:r>
                        <a:rPr lang="fa-IR" sz="1600" dirty="0">
                          <a:solidFill>
                            <a:schemeClr val="tx1"/>
                          </a:solidFill>
                          <a:effectLst/>
                        </a:rPr>
                        <a:t>مطالعه</a:t>
                      </a:r>
                      <a:r>
                        <a:rPr lang="fa-IR" sz="1600" baseline="0" dirty="0">
                          <a:solidFill>
                            <a:schemeClr val="tx1"/>
                          </a:solidFill>
                          <a:effectLst/>
                        </a:rPr>
                        <a:t> </a:t>
                      </a:r>
                      <a:r>
                        <a:rPr lang="fa-IR" sz="1600" dirty="0">
                          <a:solidFill>
                            <a:schemeClr val="tx1"/>
                          </a:solidFill>
                          <a:effectLst/>
                        </a:rPr>
                        <a:t>ابتدایی پروژه</a:t>
                      </a:r>
                    </a:p>
                  </a:txBody>
                  <a:tcPr marL="68580" marR="68580" marT="9525" marB="0"/>
                </a:tc>
                <a:tc>
                  <a:txBody>
                    <a:bodyPr/>
                    <a:lstStyle/>
                    <a:p>
                      <a:pPr algn="r" rtl="1">
                        <a:lnSpc>
                          <a:spcPct val="115000"/>
                        </a:lnSpc>
                        <a:spcAft>
                          <a:spcPts val="0"/>
                        </a:spcAft>
                      </a:pPr>
                      <a:r>
                        <a:rPr lang="fa-IR" sz="1600" baseline="0" dirty="0">
                          <a:solidFill>
                            <a:schemeClr val="tx1"/>
                          </a:solidFill>
                          <a:effectLst/>
                        </a:rPr>
                        <a:t>مطالعه متوسط (مثل 3 ماه) </a:t>
                      </a:r>
                      <a:endParaRPr lang="fa-IR" sz="1600" dirty="0">
                        <a:solidFill>
                          <a:schemeClr val="tx1"/>
                        </a:solidFill>
                        <a:effectLst/>
                      </a:endParaRPr>
                    </a:p>
                    <a:p>
                      <a:pPr algn="r" rtl="1">
                        <a:lnSpc>
                          <a:spcPct val="115000"/>
                        </a:lnSpc>
                        <a:spcAft>
                          <a:spcPts val="0"/>
                        </a:spcAft>
                      </a:pPr>
                      <a:endParaRPr lang="da-DK" sz="1600" dirty="0">
                        <a:solidFill>
                          <a:schemeClr val="tx1"/>
                        </a:solidFill>
                        <a:effectLst/>
                        <a:latin typeface="Calibri"/>
                        <a:ea typeface="Times New Roman"/>
                        <a:cs typeface="Calibri"/>
                      </a:endParaRPr>
                    </a:p>
                  </a:txBody>
                  <a:tcPr marL="68580" marR="68580" marT="9525" marB="0"/>
                </a:tc>
                <a:tc>
                  <a:txBody>
                    <a:bodyPr/>
                    <a:lstStyle/>
                    <a:p>
                      <a:pPr algn="r" rtl="1">
                        <a:lnSpc>
                          <a:spcPct val="115000"/>
                        </a:lnSpc>
                        <a:spcAft>
                          <a:spcPts val="0"/>
                        </a:spcAft>
                      </a:pPr>
                      <a:r>
                        <a:rPr lang="fa-IR" sz="1600" dirty="0">
                          <a:solidFill>
                            <a:schemeClr val="tx1"/>
                          </a:solidFill>
                          <a:effectLst/>
                        </a:rPr>
                        <a:t>مطالعه</a:t>
                      </a:r>
                      <a:r>
                        <a:rPr lang="fa-IR" sz="1600" baseline="0" dirty="0">
                          <a:solidFill>
                            <a:schemeClr val="tx1"/>
                          </a:solidFill>
                          <a:effectLst/>
                        </a:rPr>
                        <a:t> </a:t>
                      </a:r>
                      <a:r>
                        <a:rPr lang="fa-IR" sz="1600" dirty="0">
                          <a:solidFill>
                            <a:schemeClr val="tx1"/>
                          </a:solidFill>
                          <a:effectLst/>
                        </a:rPr>
                        <a:t>نهایی پروژه (هدف) {مثلاً 6 ماه}</a:t>
                      </a:r>
                    </a:p>
                  </a:txBody>
                  <a:tcPr marL="68580" marR="68580" marT="9525" marB="0"/>
                </a:tc>
                <a:extLst>
                  <a:ext uri="{0D108BD9-81ED-4DB2-BD59-A6C34878D82A}">
                    <a16:rowId xmlns:a16="http://schemas.microsoft.com/office/drawing/2014/main" val="10000"/>
                  </a:ext>
                </a:extLst>
              </a:tr>
              <a:tr h="1438380">
                <a:tc>
                  <a:txBody>
                    <a:bodyPr/>
                    <a:lstStyle/>
                    <a:p>
                      <a:pPr algn="r" rtl="1">
                        <a:lnSpc>
                          <a:spcPct val="115000"/>
                        </a:lnSpc>
                        <a:spcAft>
                          <a:spcPts val="0"/>
                        </a:spcAft>
                      </a:pPr>
                      <a:r>
                        <a:rPr lang="fa-IR" sz="1600" b="1" kern="1200" dirty="0">
                          <a:solidFill>
                            <a:schemeClr val="tx1"/>
                          </a:solidFill>
                          <a:effectLst/>
                          <a:latin typeface="+mn-lt"/>
                          <a:ea typeface="+mn-ea"/>
                          <a:cs typeface="+mn-cs"/>
                        </a:rPr>
                        <a:t># تعداد ملاقات ها با</a:t>
                      </a:r>
                      <a:r>
                        <a:rPr lang="fa-IR" sz="1600" b="1" kern="1200" baseline="0" dirty="0">
                          <a:solidFill>
                            <a:schemeClr val="tx1"/>
                          </a:solidFill>
                          <a:effectLst/>
                          <a:latin typeface="+mn-lt"/>
                          <a:ea typeface="+mn-ea"/>
                          <a:cs typeface="+mn-cs"/>
                        </a:rPr>
                        <a:t> اعضای اجتماعات برای طرح و تنظیم فعالیت های روانی-اجتماعی </a:t>
                      </a:r>
                      <a:endParaRPr lang="fa-IR" sz="1600" b="1" kern="1200" dirty="0">
                        <a:solidFill>
                          <a:schemeClr val="tx1"/>
                        </a:solidFill>
                        <a:effectLst/>
                        <a:latin typeface="+mn-lt"/>
                        <a:ea typeface="+mn-ea"/>
                        <a:cs typeface="+mn-cs"/>
                      </a:endParaRPr>
                    </a:p>
                  </a:txBody>
                  <a:tcPr marL="68580" marR="68580" marT="9525" marB="0"/>
                </a:tc>
                <a:tc>
                  <a:txBody>
                    <a:bodyPr/>
                    <a:lstStyle/>
                    <a:p>
                      <a:pPr algn="r" rtl="1">
                        <a:lnSpc>
                          <a:spcPct val="115000"/>
                        </a:lnSpc>
                        <a:spcAft>
                          <a:spcPts val="0"/>
                        </a:spcAft>
                      </a:pPr>
                      <a:r>
                        <a:rPr lang="fa-IR" sz="1600" dirty="0">
                          <a:solidFill>
                            <a:schemeClr val="tx1"/>
                          </a:solidFill>
                          <a:effectLst/>
                        </a:rPr>
                        <a:t>0 ملاقات</a:t>
                      </a:r>
                      <a:endParaRPr lang="da-DK" sz="1600" dirty="0">
                        <a:solidFill>
                          <a:schemeClr val="tx1"/>
                        </a:solidFill>
                        <a:effectLst/>
                        <a:latin typeface="Calibri"/>
                        <a:ea typeface="Times New Roman"/>
                        <a:cs typeface="Calibri"/>
                      </a:endParaRPr>
                    </a:p>
                  </a:txBody>
                  <a:tcPr marL="68580" marR="68580" marT="9525" marB="0"/>
                </a:tc>
                <a:tc>
                  <a:txBody>
                    <a:bodyPr/>
                    <a:lstStyle/>
                    <a:p>
                      <a:pPr algn="r" rtl="1">
                        <a:lnSpc>
                          <a:spcPct val="115000"/>
                        </a:lnSpc>
                        <a:spcAft>
                          <a:spcPts val="0"/>
                        </a:spcAft>
                      </a:pPr>
                      <a:r>
                        <a:rPr lang="fa-IR" sz="1600" dirty="0">
                          <a:solidFill>
                            <a:schemeClr val="tx1"/>
                          </a:solidFill>
                          <a:effectLst/>
                        </a:rPr>
                        <a:t>3 ملاقات </a:t>
                      </a:r>
                      <a:endParaRPr lang="da-DK" sz="1600" dirty="0">
                        <a:solidFill>
                          <a:schemeClr val="tx1"/>
                        </a:solidFill>
                        <a:effectLst/>
                        <a:latin typeface="Calibri"/>
                        <a:ea typeface="Times New Roman"/>
                        <a:cs typeface="Calibri"/>
                      </a:endParaRPr>
                    </a:p>
                  </a:txBody>
                  <a:tcPr marL="68580" marR="68580" marT="9525" marB="0"/>
                </a:tc>
                <a:tc>
                  <a:txBody>
                    <a:bodyPr/>
                    <a:lstStyle/>
                    <a:p>
                      <a:pPr algn="r" rtl="1">
                        <a:lnSpc>
                          <a:spcPct val="115000"/>
                        </a:lnSpc>
                        <a:spcAft>
                          <a:spcPts val="0"/>
                        </a:spcAft>
                      </a:pPr>
                      <a:r>
                        <a:rPr lang="fa-IR" sz="1600" dirty="0">
                          <a:solidFill>
                            <a:schemeClr val="tx1"/>
                          </a:solidFill>
                          <a:effectLst/>
                        </a:rPr>
                        <a:t>6 ملاقات</a:t>
                      </a:r>
                      <a:endParaRPr lang="da-DK" sz="1600" dirty="0">
                        <a:solidFill>
                          <a:schemeClr val="tx1"/>
                        </a:solidFill>
                        <a:effectLst/>
                        <a:latin typeface="Calibri"/>
                        <a:ea typeface="Times New Roman"/>
                        <a:cs typeface="Calibri"/>
                      </a:endParaRPr>
                    </a:p>
                  </a:txBody>
                  <a:tcPr marL="68580" marR="68580" marT="9525" marB="0"/>
                </a:tc>
                <a:extLst>
                  <a:ext uri="{0D108BD9-81ED-4DB2-BD59-A6C34878D82A}">
                    <a16:rowId xmlns:a16="http://schemas.microsoft.com/office/drawing/2014/main" val="10001"/>
                  </a:ext>
                </a:extLst>
              </a:tr>
            </a:tbl>
          </a:graphicData>
        </a:graphic>
      </p:graphicFrame>
      <p:sp>
        <p:nvSpPr>
          <p:cNvPr id="9" name="Rectangle 1"/>
          <p:cNvSpPr>
            <a:spLocks noChangeArrowheads="1"/>
          </p:cNvSpPr>
          <p:nvPr/>
        </p:nvSpPr>
        <p:spPr bwMode="auto">
          <a:xfrm>
            <a:off x="1450975" y="3759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altLang="da-DK" sz="1800" b="0" i="0" u="none" strike="noStrike" cap="none" normalizeH="0" baseline="0">
              <a:ln>
                <a:noFill/>
              </a:ln>
              <a:solidFill>
                <a:schemeClr val="tx1"/>
              </a:solidFill>
              <a:effectLst/>
              <a:latin typeface="Arial" pitchFamily="34" charset="0"/>
              <a:cs typeface="Arial" pitchFamily="34"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15" y="0"/>
            <a:ext cx="7953369" cy="908720"/>
          </a:xfrm>
          <a:prstGeom prst="rect">
            <a:avLst/>
          </a:prstGeom>
        </p:spPr>
      </p:pic>
    </p:spTree>
    <p:extLst>
      <p:ext uri="{BB962C8B-B14F-4D97-AF65-F5344CB8AC3E}">
        <p14:creationId xmlns:p14="http://schemas.microsoft.com/office/powerpoint/2010/main" val="5696049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b="1" dirty="0"/>
              <a:t>اهداف آموزشی </a:t>
            </a:r>
            <a:endParaRPr lang="da-DK" b="1" dirty="0"/>
          </a:p>
        </p:txBody>
      </p:sp>
      <p:sp>
        <p:nvSpPr>
          <p:cNvPr id="3" name="Content Placeholder 2"/>
          <p:cNvSpPr>
            <a:spLocks noGrp="1"/>
          </p:cNvSpPr>
          <p:nvPr>
            <p:ph idx="1"/>
          </p:nvPr>
        </p:nvSpPr>
        <p:spPr/>
        <p:txBody>
          <a:bodyPr/>
          <a:lstStyle/>
          <a:p>
            <a:pPr lvl="0" algn="r" rtl="1"/>
            <a:r>
              <a:rPr lang="fa-IR" sz="3200" dirty="0"/>
              <a:t>آشنا سازی اشتراک کننده گان با چارچوب نظارت و ارزیابی </a:t>
            </a:r>
          </a:p>
          <a:p>
            <a:pPr lvl="0" algn="r" rtl="1"/>
            <a:r>
              <a:rPr lang="fa-IR" sz="3200" dirty="0"/>
              <a:t>ایجاد فرصت ها برای اشتراک کننده گان جهت تطبیق ابزار نظارت و ارزیابی این چارچوب </a:t>
            </a:r>
          </a:p>
          <a:p>
            <a:pPr lvl="0" algn="r" rtl="1"/>
            <a:r>
              <a:rPr lang="fa-IR" sz="3200" dirty="0"/>
              <a:t>دانش افزایی و تهیه ابزار مورد نیاز انکشاف و اقتباس شاخص های نظارتی و ارزیابی برنامه ها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144016"/>
            <a:ext cx="8064896" cy="764704"/>
          </a:xfrm>
          <a:prstGeom prst="rect">
            <a:avLst/>
          </a:prstGeom>
        </p:spPr>
      </p:pic>
    </p:spTree>
    <p:extLst>
      <p:ext uri="{BB962C8B-B14F-4D97-AF65-F5344CB8AC3E}">
        <p14:creationId xmlns:p14="http://schemas.microsoft.com/office/powerpoint/2010/main" val="23110121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شناخت رهنمای شاخص ها</a:t>
            </a:r>
            <a:endParaRPr lang="en-GB" dirty="0"/>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3284984"/>
            <a:ext cx="3039839" cy="2036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t="2033"/>
          <a:stretch/>
        </p:blipFill>
        <p:spPr bwMode="auto">
          <a:xfrm>
            <a:off x="2987824" y="3264952"/>
            <a:ext cx="2771353" cy="2036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8" descr="d:\DRKsettings$\local\lovin\Desktop\26. Lebanon - ICRC assessment 06 .jpg"/>
          <p:cNvPicPr>
            <a:picLocks noChangeAspect="1" noChangeArrowheads="1"/>
          </p:cNvPicPr>
          <p:nvPr/>
        </p:nvPicPr>
        <p:blipFill rotWithShape="1">
          <a:blip r:embed="rId4">
            <a:extLst>
              <a:ext uri="{28A0092B-C50C-407E-A947-70E740481C1C}">
                <a14:useLocalDpi xmlns:a14="http://schemas.microsoft.com/office/drawing/2010/main" val="0"/>
              </a:ext>
            </a:extLst>
          </a:blip>
          <a:srcRect b="9574"/>
          <a:stretch/>
        </p:blipFill>
        <p:spPr bwMode="auto">
          <a:xfrm>
            <a:off x="5724128" y="3260981"/>
            <a:ext cx="3419872" cy="2061625"/>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36512" y="3260981"/>
            <a:ext cx="9180512" cy="397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6512" y="5297237"/>
            <a:ext cx="9180512" cy="397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015" y="0"/>
            <a:ext cx="7953369" cy="908720"/>
          </a:xfrm>
          <a:prstGeom prst="rect">
            <a:avLst/>
          </a:prstGeom>
        </p:spPr>
      </p:pic>
    </p:spTree>
    <p:extLst>
      <p:ext uri="{BB962C8B-B14F-4D97-AF65-F5344CB8AC3E}">
        <p14:creationId xmlns:p14="http://schemas.microsoft.com/office/powerpoint/2010/main" val="35509845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رهنمای شاخص</a:t>
            </a:r>
            <a:endParaRPr lang="en-GB" dirty="0"/>
          </a:p>
        </p:txBody>
      </p:sp>
      <p:sp>
        <p:nvSpPr>
          <p:cNvPr id="3" name="Content Placeholder 2"/>
          <p:cNvSpPr>
            <a:spLocks noGrp="1"/>
          </p:cNvSpPr>
          <p:nvPr>
            <p:ph idx="1"/>
          </p:nvPr>
        </p:nvSpPr>
        <p:spPr/>
        <p:txBody>
          <a:bodyPr/>
          <a:lstStyle/>
          <a:p>
            <a:pPr algn="r" rtl="1"/>
            <a:r>
              <a:rPr lang="fa-IR" dirty="0"/>
              <a:t>رهنمای شاخص، اهداف و شاخص های پاسخگو را در هر سه سطح (هدف، نتیجه، دستآورد) در برنامه های حمایت روانی-اجتماعی توضیح میدهد. </a:t>
            </a:r>
          </a:p>
          <a:p>
            <a:pPr algn="r" rtl="1"/>
            <a:endParaRPr lang="fa-IR" dirty="0"/>
          </a:p>
          <a:p>
            <a:pPr algn="r" rtl="1"/>
            <a:r>
              <a:rPr lang="fa-IR" dirty="0"/>
              <a:t> هدف از این رهنما کمک برای نظارت و ارزیابی برنامه های حمایت روانی-اجتماعی است که از طرف جمعیت های مختلف تطبیق شده اند. </a:t>
            </a:r>
          </a:p>
          <a:p>
            <a:pPr algn="r" rtl="1"/>
            <a:endParaRPr lang="fa-IR" dirty="0"/>
          </a:p>
          <a:p>
            <a:pPr algn="r" rtl="1"/>
            <a:r>
              <a:rPr lang="fa-IR" dirty="0"/>
              <a:t>در جدول شاخص ها، هر یک از اهداف و شاخص ها به توضیح همان موضوعاتی میپردازد که اکثرا در نظارت و ارزیابی برنامه های حمایت روانی-اجتماعی مورد استفاده قرار میگیرند. </a:t>
            </a:r>
            <a:endParaRPr lang="en-GB" dirty="0"/>
          </a:p>
          <a:p>
            <a:pPr marL="0" indent="0">
              <a:buNone/>
            </a:pP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15" y="0"/>
            <a:ext cx="7953369" cy="908720"/>
          </a:xfrm>
          <a:prstGeom prst="rect">
            <a:avLst/>
          </a:prstGeom>
        </p:spPr>
      </p:pic>
    </p:spTree>
    <p:extLst>
      <p:ext uri="{BB962C8B-B14F-4D97-AF65-F5344CB8AC3E}">
        <p14:creationId xmlns:p14="http://schemas.microsoft.com/office/powerpoint/2010/main" val="8180425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ارتباط به برنامه</a:t>
            </a:r>
            <a:endParaRPr lang="en-GB" dirty="0"/>
          </a:p>
        </p:txBody>
      </p:sp>
      <p:sp>
        <p:nvSpPr>
          <p:cNvPr id="3" name="Content Placeholder 2"/>
          <p:cNvSpPr>
            <a:spLocks noGrp="1"/>
          </p:cNvSpPr>
          <p:nvPr>
            <p:ph idx="1"/>
          </p:nvPr>
        </p:nvSpPr>
        <p:spPr>
          <a:xfrm>
            <a:off x="457200" y="2348880"/>
            <a:ext cx="8291264" cy="3777283"/>
          </a:xfrm>
        </p:spPr>
        <p:txBody>
          <a:bodyPr/>
          <a:lstStyle/>
          <a:p>
            <a:pPr lvl="0" algn="r" rtl="1">
              <a:buFont typeface="Arial" panose="020B0604020202020204" pitchFamily="34" charset="0"/>
              <a:buChar char="•"/>
            </a:pPr>
            <a:r>
              <a:rPr lang="fa-IR" sz="1800" dirty="0"/>
              <a:t>اهداف و شاخص های انکشاف داده شده برای هر سطح طوری باید جمله بندی شوند که با پروژه/برنامه مشخص همخوانی داشته باشد. بدین معنی که این اهداف و شاخص ها برای مشکل و یا مستفید شونده گان مشخص باید تنظیم شوند. </a:t>
            </a:r>
          </a:p>
          <a:p>
            <a:pPr lvl="0" algn="r" rtl="1">
              <a:buFont typeface="Arial" panose="020B0604020202020204" pitchFamily="34" charset="0"/>
              <a:buChar char="•"/>
            </a:pPr>
            <a:endParaRPr lang="fa-IR" sz="1800" dirty="0"/>
          </a:p>
          <a:p>
            <a:pPr lvl="0" algn="r" rtl="1">
              <a:buFont typeface="Arial" panose="020B0604020202020204" pitchFamily="34" charset="0"/>
              <a:buChar char="•"/>
            </a:pPr>
            <a:r>
              <a:rPr lang="fa-IR" sz="1800" dirty="0"/>
              <a:t>شما میتوانید از این رهنما به حیث یک نقشه یی راه در امر انکشاف چارچوب نظارت و ارزیابی و شاخص هایی که به برنامه یی شما ارتباط مستقیم داشه باشد، استفاده نمائید. </a:t>
            </a:r>
          </a:p>
          <a:p>
            <a:pPr lvl="0" algn="r" rtl="1">
              <a:buFont typeface="Arial" panose="020B0604020202020204" pitchFamily="34" charset="0"/>
              <a:buChar char="•"/>
            </a:pPr>
            <a:endParaRPr lang="fa-IR" sz="1800" dirty="0"/>
          </a:p>
          <a:p>
            <a:pPr lvl="0" algn="r" rtl="1">
              <a:buFont typeface="Arial" panose="020B0604020202020204" pitchFamily="34" charset="0"/>
              <a:buChar char="•"/>
            </a:pPr>
            <a:r>
              <a:rPr lang="fa-IR" sz="1800" dirty="0"/>
              <a:t>در نظر گرفتن برنامه مشخص (مثل گروه هدف، فعالیت ها، محیط فرهنگی) در امر استفاده از این رهنما کار حتمی و ضروری است. شما میتوانید:</a:t>
            </a:r>
          </a:p>
          <a:p>
            <a:pPr marL="0" lvl="0" indent="0" algn="r" rtl="1">
              <a:buNone/>
            </a:pPr>
            <a:r>
              <a:rPr lang="fa-IR" sz="1800" dirty="0"/>
              <a:t>      </a:t>
            </a:r>
            <a:r>
              <a:rPr lang="fa-IR" sz="1600" dirty="0"/>
              <a:t>-   شاخص های این رهنما را انتخاب و اقتباس نمائید. </a:t>
            </a:r>
          </a:p>
          <a:p>
            <a:pPr marL="0" lvl="0" indent="0" algn="r" rtl="1">
              <a:buNone/>
            </a:pPr>
            <a:r>
              <a:rPr lang="fa-IR" sz="1600" dirty="0"/>
              <a:t>      -   اهداف و شاخص ها را به همان شکلی که نوشته شده اند، اقتباس و یا استفاده نمائید؛ و یا</a:t>
            </a:r>
          </a:p>
          <a:p>
            <a:pPr marL="0" lvl="0" indent="0" algn="r" rtl="1">
              <a:buNone/>
            </a:pPr>
            <a:r>
              <a:rPr lang="fa-IR" sz="1600" dirty="0"/>
              <a:t>      -   برای برنامه مشخص خود اهداف و شاخص های مشخصی انکشاف دهید. </a:t>
            </a:r>
            <a:endParaRPr lang="da-DK" sz="1600" dirty="0"/>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15" y="0"/>
            <a:ext cx="7953369" cy="908720"/>
          </a:xfrm>
          <a:prstGeom prst="rect">
            <a:avLst/>
          </a:prstGeom>
        </p:spPr>
      </p:pic>
    </p:spTree>
    <p:extLst>
      <p:ext uri="{BB962C8B-B14F-4D97-AF65-F5344CB8AC3E}">
        <p14:creationId xmlns:p14="http://schemas.microsoft.com/office/powerpoint/2010/main" val="6864117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ساختار رهنما</a:t>
            </a:r>
            <a:endParaRPr lang="en-GB" dirty="0"/>
          </a:p>
        </p:txBody>
      </p:sp>
      <p:sp>
        <p:nvSpPr>
          <p:cNvPr id="5" name="Rectangle 1"/>
          <p:cNvSpPr>
            <a:spLocks noChangeArrowheads="1"/>
          </p:cNvSpPr>
          <p:nvPr/>
        </p:nvSpPr>
        <p:spPr bwMode="auto">
          <a:xfrm>
            <a:off x="2141538" y="39243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altLang="da-DK" sz="1800" b="0" i="0" u="none" strike="noStrike" cap="none" normalizeH="0" baseline="0">
              <a:ln>
                <a:noFill/>
              </a:ln>
              <a:solidFill>
                <a:schemeClr val="tx1"/>
              </a:solidFill>
              <a:effectLst/>
              <a:latin typeface="Arial" pitchFamily="34" charset="0"/>
              <a:cs typeface="Arial"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13374932"/>
              </p:ext>
            </p:extLst>
          </p:nvPr>
        </p:nvGraphicFramePr>
        <p:xfrm>
          <a:off x="457200" y="3878412"/>
          <a:ext cx="8229600" cy="2574924"/>
        </p:xfrm>
        <a:graphic>
          <a:graphicData uri="http://schemas.openxmlformats.org/drawingml/2006/table">
            <a:tbl>
              <a:tblPr rtl="1" firstRow="1" bandRow="1">
                <a:tableStyleId>{5C22544A-7EE6-4342-B048-85BDC9FD1C3A}</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1287462">
                <a:tc>
                  <a:txBody>
                    <a:bodyPr/>
                    <a:lstStyle/>
                    <a:p>
                      <a:pPr algn="ctr"/>
                      <a:r>
                        <a:rPr lang="fa-IR" sz="2000" dirty="0">
                          <a:solidFill>
                            <a:schemeClr val="tx1"/>
                          </a:solidFill>
                        </a:rPr>
                        <a:t>نتیجه 1:</a:t>
                      </a:r>
                      <a:r>
                        <a:rPr lang="fa-IR" sz="2000" baseline="0" dirty="0">
                          <a:solidFill>
                            <a:schemeClr val="tx1"/>
                          </a:solidFill>
                        </a:rPr>
                        <a:t> ظرفیت سازی </a:t>
                      </a:r>
                      <a:endParaRPr lang="en-US" sz="2000" dirty="0">
                        <a:solidFill>
                          <a:schemeClr val="tx1"/>
                        </a:solidFill>
                      </a:endParaRPr>
                    </a:p>
                  </a:txBody>
                  <a:tcPr>
                    <a:solidFill>
                      <a:schemeClr val="accent5">
                        <a:lumMod val="90000"/>
                      </a:schemeClr>
                    </a:solidFill>
                  </a:tcPr>
                </a:tc>
                <a:tc>
                  <a:txBody>
                    <a:bodyPr/>
                    <a:lstStyle/>
                    <a:p>
                      <a:pPr algn="ctr"/>
                      <a:r>
                        <a:rPr lang="fa-IR" sz="2000" dirty="0">
                          <a:solidFill>
                            <a:schemeClr val="tx1"/>
                          </a:solidFill>
                        </a:rPr>
                        <a:t>نتیجه 2: حفاظت از کارمندان و رضاکاران</a:t>
                      </a:r>
                    </a:p>
                  </a:txBody>
                  <a:tcPr>
                    <a:solidFill>
                      <a:schemeClr val="accent1">
                        <a:lumMod val="90000"/>
                      </a:schemeClr>
                    </a:solidFill>
                  </a:tcPr>
                </a:tc>
                <a:tc>
                  <a:txBody>
                    <a:bodyPr/>
                    <a:lstStyle/>
                    <a:p>
                      <a:pPr algn="ctr"/>
                      <a:r>
                        <a:rPr lang="fa-IR" sz="2000" dirty="0">
                          <a:solidFill>
                            <a:schemeClr val="tx1"/>
                          </a:solidFill>
                        </a:rPr>
                        <a:t>نتیجه 3: ارائه خدمات روانی-اجتماعی</a:t>
                      </a:r>
                    </a:p>
                  </a:txBody>
                  <a:tcPr>
                    <a:solidFill>
                      <a:schemeClr val="bg1">
                        <a:lumMod val="85000"/>
                      </a:schemeClr>
                    </a:solidFill>
                  </a:tcPr>
                </a:tc>
                <a:tc>
                  <a:txBody>
                    <a:bodyPr/>
                    <a:lstStyle/>
                    <a:p>
                      <a:pPr algn="ctr"/>
                      <a:r>
                        <a:rPr lang="fa-IR" sz="2000" dirty="0">
                          <a:solidFill>
                            <a:schemeClr val="tx1"/>
                          </a:solidFill>
                        </a:rPr>
                        <a:t>نتیجه 4: سهمگیری</a:t>
                      </a:r>
                      <a:r>
                        <a:rPr lang="fa-IR" sz="2000" baseline="0" dirty="0">
                          <a:solidFill>
                            <a:schemeClr val="tx1"/>
                          </a:solidFill>
                        </a:rPr>
                        <a:t> جامعه</a:t>
                      </a:r>
                      <a:endParaRPr lang="fa-IR" sz="2000" dirty="0">
                        <a:solidFill>
                          <a:schemeClr val="tx1"/>
                        </a:solidFill>
                      </a:endParaRPr>
                    </a:p>
                  </a:txBody>
                  <a:tcPr>
                    <a:solidFill>
                      <a:schemeClr val="bg1">
                        <a:lumMod val="75000"/>
                      </a:schemeClr>
                    </a:solidFill>
                  </a:tcPr>
                </a:tc>
                <a:extLst>
                  <a:ext uri="{0D108BD9-81ED-4DB2-BD59-A6C34878D82A}">
                    <a16:rowId xmlns:a16="http://schemas.microsoft.com/office/drawing/2014/main" val="10000"/>
                  </a:ext>
                </a:extLst>
              </a:tr>
              <a:tr h="1287462">
                <a:tc>
                  <a:txBody>
                    <a:bodyPr/>
                    <a:lstStyle/>
                    <a:p>
                      <a:pPr algn="ctr"/>
                      <a:r>
                        <a:rPr lang="fa-IR" sz="2000" dirty="0">
                          <a:solidFill>
                            <a:schemeClr val="tx1"/>
                          </a:solidFill>
                        </a:rPr>
                        <a:t>دستآورد ها</a:t>
                      </a:r>
                      <a:r>
                        <a:rPr lang="fa-IR" sz="2000" baseline="0" dirty="0">
                          <a:solidFill>
                            <a:schemeClr val="tx1"/>
                          </a:solidFill>
                        </a:rPr>
                        <a:t> برای نتیجه 1</a:t>
                      </a:r>
                      <a:endParaRPr lang="en-US" sz="2000" dirty="0">
                        <a:solidFill>
                          <a:schemeClr val="tx1"/>
                        </a:solidFill>
                      </a:endParaRPr>
                    </a:p>
                  </a:txBody>
                  <a:tcPr>
                    <a:solidFill>
                      <a:schemeClr val="accent5">
                        <a:lumMod val="90000"/>
                      </a:schemeClr>
                    </a:solidFill>
                  </a:tcPr>
                </a:tc>
                <a:tc>
                  <a:txBody>
                    <a:bodyPr/>
                    <a:lstStyle/>
                    <a:p>
                      <a:pPr algn="ctr"/>
                      <a:r>
                        <a:rPr lang="fa-IR" sz="2000" dirty="0">
                          <a:solidFill>
                            <a:schemeClr val="tx1"/>
                          </a:solidFill>
                        </a:rPr>
                        <a:t>دستآورد ها</a:t>
                      </a:r>
                      <a:r>
                        <a:rPr lang="fa-IR" sz="2000" baseline="0" dirty="0">
                          <a:solidFill>
                            <a:schemeClr val="tx1"/>
                          </a:solidFill>
                        </a:rPr>
                        <a:t> برای نتیجه 2</a:t>
                      </a:r>
                      <a:endParaRPr lang="en-US" sz="2000" dirty="0">
                        <a:solidFill>
                          <a:schemeClr val="tx1"/>
                        </a:solidFill>
                      </a:endParaRPr>
                    </a:p>
                    <a:p>
                      <a:pPr algn="ctr"/>
                      <a:endParaRPr lang="en-US" sz="2000" dirty="0">
                        <a:solidFill>
                          <a:schemeClr val="tx1"/>
                        </a:solidFill>
                      </a:endParaRPr>
                    </a:p>
                  </a:txBody>
                  <a:tcPr>
                    <a:solidFill>
                      <a:schemeClr val="accent1">
                        <a:lumMod val="90000"/>
                      </a:schemeClr>
                    </a:solidFill>
                  </a:tcPr>
                </a:tc>
                <a:tc>
                  <a:txBody>
                    <a:bodyPr/>
                    <a:lstStyle/>
                    <a:p>
                      <a:pPr algn="ctr"/>
                      <a:r>
                        <a:rPr lang="fa-IR" sz="2000" dirty="0">
                          <a:solidFill>
                            <a:schemeClr val="tx1"/>
                          </a:solidFill>
                        </a:rPr>
                        <a:t>دستآورد ها</a:t>
                      </a:r>
                      <a:r>
                        <a:rPr lang="fa-IR" sz="2000" baseline="0" dirty="0">
                          <a:solidFill>
                            <a:schemeClr val="tx1"/>
                          </a:solidFill>
                        </a:rPr>
                        <a:t> برای نتیجه 3</a:t>
                      </a:r>
                      <a:endParaRPr lang="en-US" sz="2000" dirty="0">
                        <a:solidFill>
                          <a:schemeClr val="tx1"/>
                        </a:solidFill>
                      </a:endParaRPr>
                    </a:p>
                    <a:p>
                      <a:pPr algn="ctr"/>
                      <a:endParaRPr lang="en-US" sz="2000" dirty="0">
                        <a:solidFill>
                          <a:schemeClr val="tx1"/>
                        </a:solidFill>
                      </a:endParaRPr>
                    </a:p>
                  </a:txBody>
                  <a:tcPr>
                    <a:solidFill>
                      <a:schemeClr val="bg1">
                        <a:lumMod val="85000"/>
                      </a:schemeClr>
                    </a:solidFill>
                  </a:tcPr>
                </a:tc>
                <a:tc>
                  <a:txBody>
                    <a:bodyPr/>
                    <a:lstStyle/>
                    <a:p>
                      <a:pPr algn="ctr"/>
                      <a:r>
                        <a:rPr lang="fa-IR" sz="2000" dirty="0">
                          <a:solidFill>
                            <a:schemeClr val="tx1"/>
                          </a:solidFill>
                        </a:rPr>
                        <a:t>دستآورد ها</a:t>
                      </a:r>
                      <a:r>
                        <a:rPr lang="fa-IR" sz="2000" baseline="0" dirty="0">
                          <a:solidFill>
                            <a:schemeClr val="tx1"/>
                          </a:solidFill>
                        </a:rPr>
                        <a:t> برای نتیجه 4</a:t>
                      </a:r>
                      <a:endParaRPr lang="en-US" sz="2000" dirty="0">
                        <a:solidFill>
                          <a:schemeClr val="tx1"/>
                        </a:solidFill>
                      </a:endParaRPr>
                    </a:p>
                    <a:p>
                      <a:pPr algn="ctr"/>
                      <a:endParaRPr lang="en-US" sz="2000" dirty="0">
                        <a:solidFill>
                          <a:schemeClr val="tx1"/>
                        </a:solidFill>
                      </a:endParaRPr>
                    </a:p>
                  </a:txBody>
                  <a:tcPr>
                    <a:solidFill>
                      <a:schemeClr val="bg1">
                        <a:lumMod val="75000"/>
                      </a:schemeClr>
                    </a:solidFill>
                  </a:tcPr>
                </a:tc>
                <a:extLst>
                  <a:ext uri="{0D108BD9-81ED-4DB2-BD59-A6C34878D82A}">
                    <a16:rowId xmlns:a16="http://schemas.microsoft.com/office/drawing/2014/main" val="10001"/>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546980248"/>
              </p:ext>
            </p:extLst>
          </p:nvPr>
        </p:nvGraphicFramePr>
        <p:xfrm>
          <a:off x="2915816" y="2492896"/>
          <a:ext cx="2880320" cy="936496"/>
        </p:xfrm>
        <a:graphic>
          <a:graphicData uri="http://schemas.openxmlformats.org/drawingml/2006/table">
            <a:tbl>
              <a:tblPr firstRow="1" bandRow="1">
                <a:tableStyleId>{5C22544A-7EE6-4342-B048-85BDC9FD1C3A}</a:tableStyleId>
              </a:tblPr>
              <a:tblGrid>
                <a:gridCol w="2880320">
                  <a:extLst>
                    <a:ext uri="{9D8B030D-6E8A-4147-A177-3AD203B41FA5}">
                      <a16:colId xmlns:a16="http://schemas.microsoft.com/office/drawing/2014/main" val="20000"/>
                    </a:ext>
                  </a:extLst>
                </a:gridCol>
              </a:tblGrid>
              <a:tr h="936496">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fa-IR" sz="2800" b="1" dirty="0">
                          <a:solidFill>
                            <a:schemeClr val="tx1"/>
                          </a:solidFill>
                        </a:rPr>
                        <a:t>هدف</a:t>
                      </a:r>
                      <a:endParaRPr lang="en-US" sz="2800" b="1" dirty="0">
                        <a:solidFill>
                          <a:schemeClr val="tx1"/>
                        </a:solidFill>
                      </a:endParaRPr>
                    </a:p>
                    <a:p>
                      <a:endParaRPr lang="en-US" dirty="0"/>
                    </a:p>
                  </a:txBody>
                  <a:tcPr/>
                </a:tc>
                <a:extLst>
                  <a:ext uri="{0D108BD9-81ED-4DB2-BD59-A6C34878D82A}">
                    <a16:rowId xmlns:a16="http://schemas.microsoft.com/office/drawing/2014/main" val="10000"/>
                  </a:ext>
                </a:extLst>
              </a:tr>
            </a:tbl>
          </a:graphicData>
        </a:graphic>
      </p:graphicFrame>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15" y="0"/>
            <a:ext cx="7953369" cy="908720"/>
          </a:xfrm>
          <a:prstGeom prst="rect">
            <a:avLst/>
          </a:prstGeom>
        </p:spPr>
      </p:pic>
    </p:spTree>
    <p:extLst>
      <p:ext uri="{BB962C8B-B14F-4D97-AF65-F5344CB8AC3E}">
        <p14:creationId xmlns:p14="http://schemas.microsoft.com/office/powerpoint/2010/main" val="24245613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ساختار اهداف </a:t>
            </a:r>
            <a:endParaRPr lang="en-GB" dirty="0"/>
          </a:p>
        </p:txBody>
      </p:sp>
      <p:sp>
        <p:nvSpPr>
          <p:cNvPr id="3" name="Content Placeholder 2"/>
          <p:cNvSpPr>
            <a:spLocks noGrp="1"/>
          </p:cNvSpPr>
          <p:nvPr>
            <p:ph idx="1"/>
          </p:nvPr>
        </p:nvSpPr>
        <p:spPr/>
        <p:txBody>
          <a:bodyPr/>
          <a:lstStyle/>
          <a:p>
            <a:pPr marL="0" indent="0" algn="r" rtl="1">
              <a:buNone/>
            </a:pPr>
            <a:r>
              <a:rPr lang="fa-IR" b="1" dirty="0"/>
              <a:t>کار گروپی: </a:t>
            </a:r>
            <a:endParaRPr lang="en-GB" b="1" dirty="0"/>
          </a:p>
          <a:p>
            <a:pPr marL="0" indent="0">
              <a:buNone/>
            </a:pPr>
            <a:endParaRPr lang="en-GB" dirty="0"/>
          </a:p>
          <a:p>
            <a:pPr marL="0" indent="0" algn="r" rtl="1">
              <a:buNone/>
            </a:pPr>
            <a:r>
              <a:rPr lang="fa-IR" dirty="0"/>
              <a:t>در تنظیم اهداف باید از شیوه یی منطقی کار گرفته شود تا این اهداف بتوانند جوابگوی فعالیت ها، نتایج، و دستآورد ها باشد.  </a:t>
            </a:r>
          </a:p>
          <a:p>
            <a:pPr marL="0" indent="0" algn="r" rtl="1">
              <a:buNone/>
            </a:pPr>
            <a:endParaRPr lang="en-GB" dirty="0"/>
          </a:p>
          <a:p>
            <a:pPr marL="0" indent="0">
              <a:buNone/>
            </a:pP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15" y="0"/>
            <a:ext cx="7953369" cy="908720"/>
          </a:xfrm>
          <a:prstGeom prst="rect">
            <a:avLst/>
          </a:prstGeom>
        </p:spPr>
      </p:pic>
    </p:spTree>
    <p:extLst>
      <p:ext uri="{BB962C8B-B14F-4D97-AF65-F5344CB8AC3E}">
        <p14:creationId xmlns:p14="http://schemas.microsoft.com/office/powerpoint/2010/main" val="6594319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1196975"/>
            <a:ext cx="8229600" cy="863873"/>
          </a:xfrm>
        </p:spPr>
        <p:txBody>
          <a:bodyPr/>
          <a:lstStyle/>
          <a:p>
            <a:r>
              <a:rPr lang="fa-IR" dirty="0"/>
              <a:t>استفاده از رهنمای شاخص ها</a:t>
            </a:r>
            <a:endParaRPr lang="en-GB" dirty="0"/>
          </a:p>
        </p:txBody>
      </p:sp>
      <p:sp>
        <p:nvSpPr>
          <p:cNvPr id="3" name="Content Placeholder 2"/>
          <p:cNvSpPr>
            <a:spLocks noGrp="1"/>
          </p:cNvSpPr>
          <p:nvPr>
            <p:ph idx="1"/>
          </p:nvPr>
        </p:nvSpPr>
        <p:spPr>
          <a:xfrm>
            <a:off x="539552" y="2349103"/>
            <a:ext cx="8229600" cy="3489325"/>
          </a:xfrm>
        </p:spPr>
        <p:txBody>
          <a:bodyPr/>
          <a:lstStyle/>
          <a:p>
            <a:pPr lvl="0" algn="r" rtl="1"/>
            <a:r>
              <a:rPr lang="fa-IR" sz="1800" u="sng" dirty="0"/>
              <a:t>هدف تان را تعین نمائید:</a:t>
            </a:r>
            <a:r>
              <a:rPr lang="fa-IR" sz="1800" dirty="0"/>
              <a:t> برنامه حمایت روانی-اجتماعی میتواند مستقل باشد و یا هم جز یی از یک برنامه بزرگتر. اهدافی را که میخواهید با استفاده از برنامه به آن ها برسید، باید بر اساس یافته های نیاز سنجی و تاثیرات دراز مدت تعین کنید. </a:t>
            </a:r>
          </a:p>
          <a:p>
            <a:pPr lvl="0" algn="r" rtl="1"/>
            <a:endParaRPr lang="fa-IR" sz="1800" u="sng" dirty="0"/>
          </a:p>
          <a:p>
            <a:pPr lvl="0" algn="r" rtl="1"/>
            <a:r>
              <a:rPr lang="fa-IR" sz="1800" u="sng" dirty="0"/>
              <a:t>نتایج را انتخاب نمائید:</a:t>
            </a:r>
            <a:r>
              <a:rPr lang="fa-IR" sz="1800" dirty="0"/>
              <a:t>  نتایج کلیدی پیش بینی شده را مرور نموده و ارتباط آن را با برنامه خود بسنجید. دستآورد های مستفید شونده گان، و کارمندان و رضا کاران برنامه های جمعیت را در نظر بگیرید. این موضوع را نیز در نظر داشته باشید که چگونه میتوانید نتایج و شاخص ها را با گروه هدف، کارشیوه یی برنامه و محیط مشخص آن ارتباط دهید. به یاد داشته باشید که نتایج و شاخص ها لست نیستند. </a:t>
            </a:r>
          </a:p>
          <a:p>
            <a:pPr lvl="0" algn="r" rtl="1"/>
            <a:endParaRPr lang="fa-IR" sz="1800" dirty="0"/>
          </a:p>
          <a:p>
            <a:pPr lvl="0" algn="r" rtl="1"/>
            <a:r>
              <a:rPr lang="fa-IR" sz="1800" u="sng" dirty="0"/>
              <a:t>دستآورد ها را انتخاب نمائید:</a:t>
            </a:r>
            <a:r>
              <a:rPr lang="fa-IR" sz="1800" dirty="0"/>
              <a:t> برای هر نتیجه، دستآورد و شاخص ها را مرور نمائید تا ارتباط آن ها را با برنامه و فعالیت های مشخص برنامه یی خود تان دریابید. در نظر گرفتن ارتباط فعالیت ها با ترفند های منع/جلوگیری از خشوت و حفاظت از کارمندان و رضاکاران جمعیت را از یاد نبرید. بعد، چگونگی اقتباس دستآورد ها و شاخص های مربوط به برنامه یی خود و انکشاف دستآورد ها و شاخص های اضافی را فراموش نکنید. </a:t>
            </a:r>
            <a:endParaRPr lang="en-GB" sz="1600" dirty="0"/>
          </a:p>
          <a:p>
            <a:pPr marL="0" lvl="0" indent="0">
              <a:buNone/>
            </a:pPr>
            <a:r>
              <a:rPr lang="en-GB" sz="1600" dirty="0"/>
              <a: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15" y="0"/>
            <a:ext cx="7953369" cy="908720"/>
          </a:xfrm>
          <a:prstGeom prst="rect">
            <a:avLst/>
          </a:prstGeom>
        </p:spPr>
      </p:pic>
    </p:spTree>
    <p:extLst>
      <p:ext uri="{BB962C8B-B14F-4D97-AF65-F5344CB8AC3E}">
        <p14:creationId xmlns:p14="http://schemas.microsoft.com/office/powerpoint/2010/main" val="14085637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316027437"/>
              </p:ext>
            </p:extLst>
          </p:nvPr>
        </p:nvGraphicFramePr>
        <p:xfrm>
          <a:off x="361635" y="1998193"/>
          <a:ext cx="8507289" cy="4394699"/>
        </p:xfrm>
        <a:graphic>
          <a:graphicData uri="http://schemas.openxmlformats.org/drawingml/2006/table">
            <a:tbl>
              <a:tblPr rtl="1" firstRow="1" firstCol="1" bandRow="1">
                <a:tableStyleId>{5C22544A-7EE6-4342-B048-85BDC9FD1C3A}</a:tableStyleId>
              </a:tblPr>
              <a:tblGrid>
                <a:gridCol w="1434032">
                  <a:extLst>
                    <a:ext uri="{9D8B030D-6E8A-4147-A177-3AD203B41FA5}">
                      <a16:colId xmlns:a16="http://schemas.microsoft.com/office/drawing/2014/main" val="3076384470"/>
                    </a:ext>
                  </a:extLst>
                </a:gridCol>
                <a:gridCol w="5150548">
                  <a:extLst>
                    <a:ext uri="{9D8B030D-6E8A-4147-A177-3AD203B41FA5}">
                      <a16:colId xmlns:a16="http://schemas.microsoft.com/office/drawing/2014/main" val="3211099549"/>
                    </a:ext>
                  </a:extLst>
                </a:gridCol>
                <a:gridCol w="1922709">
                  <a:extLst>
                    <a:ext uri="{9D8B030D-6E8A-4147-A177-3AD203B41FA5}">
                      <a16:colId xmlns:a16="http://schemas.microsoft.com/office/drawing/2014/main" val="2037743012"/>
                    </a:ext>
                  </a:extLst>
                </a:gridCol>
              </a:tblGrid>
              <a:tr h="261027">
                <a:tc>
                  <a:txBody>
                    <a:bodyPr/>
                    <a:lstStyle/>
                    <a:p>
                      <a:pPr marL="0" marR="0" algn="ctr" rtl="1">
                        <a:lnSpc>
                          <a:spcPct val="107000"/>
                        </a:lnSpc>
                        <a:spcBef>
                          <a:spcPts val="0"/>
                        </a:spcBef>
                        <a:spcAft>
                          <a:spcPts val="0"/>
                        </a:spcAft>
                      </a:pPr>
                      <a:r>
                        <a:rPr lang="fa-IR" sz="1200" dirty="0">
                          <a:solidFill>
                            <a:schemeClr val="tx1"/>
                          </a:solidFill>
                          <a:effectLst/>
                        </a:rPr>
                        <a:t>نتیجه </a:t>
                      </a:r>
                      <a:endParaRPr lang="en-US" sz="12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5667" marR="55667" marT="0" marB="0" anchor="ctr"/>
                </a:tc>
                <a:tc>
                  <a:txBody>
                    <a:bodyPr/>
                    <a:lstStyle/>
                    <a:p>
                      <a:pPr marL="0" marR="0" algn="ctr" rtl="1">
                        <a:lnSpc>
                          <a:spcPct val="107000"/>
                        </a:lnSpc>
                        <a:spcBef>
                          <a:spcPts val="0"/>
                        </a:spcBef>
                        <a:spcAft>
                          <a:spcPts val="0"/>
                        </a:spcAft>
                      </a:pPr>
                      <a:r>
                        <a:rPr lang="fa-IR" sz="1200" dirty="0">
                          <a:solidFill>
                            <a:schemeClr val="tx1"/>
                          </a:solidFill>
                          <a:effectLst/>
                        </a:rPr>
                        <a:t>شاخص </a:t>
                      </a:r>
                      <a:endParaRPr lang="en-US" sz="12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5667" marR="55667" marT="0" marB="0" anchor="ctr"/>
                </a:tc>
                <a:tc>
                  <a:txBody>
                    <a:bodyPr/>
                    <a:lstStyle/>
                    <a:p>
                      <a:pPr marL="0" marR="0" algn="ctr" rtl="1">
                        <a:lnSpc>
                          <a:spcPct val="107000"/>
                        </a:lnSpc>
                        <a:spcBef>
                          <a:spcPts val="0"/>
                        </a:spcBef>
                        <a:spcAft>
                          <a:spcPts val="0"/>
                        </a:spcAft>
                      </a:pPr>
                      <a:r>
                        <a:rPr lang="fa-IR" sz="1200" dirty="0">
                          <a:solidFill>
                            <a:schemeClr val="tx1"/>
                          </a:solidFill>
                          <a:effectLst/>
                        </a:rPr>
                        <a:t>ابزار تائیدی</a:t>
                      </a:r>
                      <a:endParaRPr lang="en-US" sz="12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5667" marR="55667" marT="0" marB="0" anchor="ctr"/>
                </a:tc>
                <a:extLst>
                  <a:ext uri="{0D108BD9-81ED-4DB2-BD59-A6C34878D82A}">
                    <a16:rowId xmlns:a16="http://schemas.microsoft.com/office/drawing/2014/main" val="886211216"/>
                  </a:ext>
                </a:extLst>
              </a:tr>
              <a:tr h="785768">
                <a:tc rowSpan="4">
                  <a:txBody>
                    <a:bodyPr/>
                    <a:lstStyle/>
                    <a:p>
                      <a:pPr marL="0" marR="0" algn="r" rtl="1">
                        <a:lnSpc>
                          <a:spcPct val="107000"/>
                        </a:lnSpc>
                        <a:spcBef>
                          <a:spcPts val="0"/>
                        </a:spcBef>
                        <a:spcAft>
                          <a:spcPts val="0"/>
                        </a:spcAft>
                      </a:pPr>
                      <a:r>
                        <a:rPr lang="fa-IR" sz="1200" dirty="0">
                          <a:solidFill>
                            <a:schemeClr val="tx1"/>
                          </a:solidFill>
                          <a:effectLst/>
                        </a:rPr>
                        <a:t>برای کارمندان و رضاکاران در برنامه های حمایت روانی-اجتماعی، محیط سالم کاری ایجاد شده</a:t>
                      </a:r>
                      <a:endParaRPr lang="en-US" sz="12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0"/>
                        </a:spcAft>
                      </a:pPr>
                      <a:r>
                        <a:rPr lang="fa-IR" sz="1200" dirty="0">
                          <a:solidFill>
                            <a:schemeClr val="tx1"/>
                          </a:solidFill>
                          <a:effectLst/>
                        </a:rPr>
                        <a:t> </a:t>
                      </a:r>
                      <a:endParaRPr lang="en-US" sz="12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a:tc>
                <a:tc>
                  <a:txBody>
                    <a:bodyPr/>
                    <a:lstStyle/>
                    <a:p>
                      <a:pPr marL="0" marR="0" algn="r" rtl="1">
                        <a:lnSpc>
                          <a:spcPct val="107000"/>
                        </a:lnSpc>
                        <a:spcBef>
                          <a:spcPts val="0"/>
                        </a:spcBef>
                        <a:spcAft>
                          <a:spcPts val="0"/>
                        </a:spcAft>
                      </a:pPr>
                      <a:r>
                        <a:rPr lang="fa-IR" sz="1200" dirty="0">
                          <a:solidFill>
                            <a:schemeClr val="tx1"/>
                          </a:solidFill>
                          <a:effectLst/>
                        </a:rPr>
                        <a:t>آگاهی از حفاظت کارمندان و رضاکاران </a:t>
                      </a:r>
                      <a:endParaRPr lang="en-US" sz="1200" dirty="0">
                        <a:solidFill>
                          <a:schemeClr val="tx1"/>
                        </a:solidFill>
                        <a:effectLst/>
                      </a:endParaRPr>
                    </a:p>
                    <a:p>
                      <a:pPr marL="0" marR="0" algn="r" rtl="1">
                        <a:lnSpc>
                          <a:spcPct val="107000"/>
                        </a:lnSpc>
                        <a:spcBef>
                          <a:spcPts val="0"/>
                        </a:spcBef>
                        <a:spcAft>
                          <a:spcPts val="0"/>
                        </a:spcAft>
                      </a:pPr>
                      <a:r>
                        <a:rPr lang="fa-IR" sz="1200" dirty="0">
                          <a:solidFill>
                            <a:schemeClr val="tx1"/>
                          </a:solidFill>
                          <a:effectLst/>
                        </a:rPr>
                        <a:t>% از مدیران، کارمندان و رضاکاران جمعیت ملی از پالیسی ها، پروسیجر ها و منابع حفاظت خودی و تیمی آگاهی دارند (مثل مواد و مراجع). </a:t>
                      </a:r>
                      <a:endParaRPr lang="en-US" sz="1200" dirty="0">
                        <a:solidFill>
                          <a:schemeClr val="tx1"/>
                        </a:solidFill>
                        <a:effectLst/>
                      </a:endParaRPr>
                    </a:p>
                    <a:p>
                      <a:pPr marL="0" marR="0" algn="r" rtl="1">
                        <a:lnSpc>
                          <a:spcPct val="107000"/>
                        </a:lnSpc>
                        <a:spcBef>
                          <a:spcPts val="0"/>
                        </a:spcBef>
                        <a:spcAft>
                          <a:spcPts val="0"/>
                        </a:spcAft>
                      </a:pPr>
                      <a:r>
                        <a:rPr lang="fa-IR" sz="1200" dirty="0">
                          <a:solidFill>
                            <a:schemeClr val="tx1"/>
                          </a:solidFill>
                          <a:effectLst/>
                        </a:rPr>
                        <a:t> </a:t>
                      </a:r>
                      <a:endParaRPr lang="en-US" sz="12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5667" marR="55667" marT="0" marB="0"/>
                </a:tc>
                <a:tc>
                  <a:txBody>
                    <a:bodyPr/>
                    <a:lstStyle/>
                    <a:p>
                      <a:pPr marL="0" marR="0" algn="r" rtl="1">
                        <a:lnSpc>
                          <a:spcPct val="107000"/>
                        </a:lnSpc>
                        <a:spcBef>
                          <a:spcPts val="0"/>
                        </a:spcBef>
                        <a:spcAft>
                          <a:spcPts val="0"/>
                        </a:spcAft>
                      </a:pPr>
                      <a:r>
                        <a:rPr lang="fa-IR" sz="1200" dirty="0">
                          <a:solidFill>
                            <a:schemeClr val="tx1"/>
                          </a:solidFill>
                          <a:effectLst/>
                        </a:rPr>
                        <a:t>ابزار حفاظت از رضاکاران </a:t>
                      </a:r>
                      <a:endParaRPr lang="en-US" sz="12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5667" marR="55667" marT="0" marB="0"/>
                </a:tc>
                <a:extLst>
                  <a:ext uri="{0D108BD9-81ED-4DB2-BD59-A6C34878D82A}">
                    <a16:rowId xmlns:a16="http://schemas.microsoft.com/office/drawing/2014/main" val="1284333866"/>
                  </a:ext>
                </a:extLst>
              </a:tr>
              <a:tr h="1776070">
                <a:tc vMerge="1">
                  <a:txBody>
                    <a:bodyPr/>
                    <a:lstStyle/>
                    <a:p>
                      <a:endParaRPr lang="en-US"/>
                    </a:p>
                  </a:txBody>
                  <a:tcPr/>
                </a:tc>
                <a:tc>
                  <a:txBody>
                    <a:bodyPr/>
                    <a:lstStyle/>
                    <a:p>
                      <a:pPr marL="0" marR="0" algn="r" rtl="1">
                        <a:lnSpc>
                          <a:spcPct val="107000"/>
                        </a:lnSpc>
                        <a:spcBef>
                          <a:spcPts val="0"/>
                        </a:spcBef>
                        <a:spcAft>
                          <a:spcPts val="0"/>
                        </a:spcAft>
                      </a:pPr>
                      <a:r>
                        <a:rPr lang="fa-IR" sz="1200" dirty="0">
                          <a:solidFill>
                            <a:schemeClr val="tx1"/>
                          </a:solidFill>
                          <a:effectLst/>
                        </a:rPr>
                        <a:t>رضایت رضاکاران </a:t>
                      </a:r>
                      <a:endParaRPr lang="en-US" sz="1200" dirty="0">
                        <a:solidFill>
                          <a:schemeClr val="tx1"/>
                        </a:solidFill>
                        <a:effectLst/>
                      </a:endParaRPr>
                    </a:p>
                    <a:p>
                      <a:pPr marL="0" marR="0" algn="r" rtl="1">
                        <a:lnSpc>
                          <a:spcPct val="107000"/>
                        </a:lnSpc>
                        <a:spcBef>
                          <a:spcPts val="0"/>
                        </a:spcBef>
                        <a:spcAft>
                          <a:spcPts val="0"/>
                        </a:spcAft>
                      </a:pPr>
                      <a:r>
                        <a:rPr lang="fa-IR" sz="1200" dirty="0">
                          <a:solidFill>
                            <a:schemeClr val="tx1"/>
                          </a:solidFill>
                          <a:effectLst/>
                        </a:rPr>
                        <a:t>گزارش رضایت رضاکاران در مورد حمایت فردی و تیمی از آن ها از طرف جمعیت ملی. </a:t>
                      </a:r>
                      <a:endParaRPr lang="en-US" sz="1200" dirty="0">
                        <a:solidFill>
                          <a:schemeClr val="tx1"/>
                        </a:solidFill>
                        <a:effectLst/>
                      </a:endParaRPr>
                    </a:p>
                    <a:p>
                      <a:pPr marL="0" marR="0" algn="r" rtl="1">
                        <a:lnSpc>
                          <a:spcPct val="107000"/>
                        </a:lnSpc>
                        <a:spcBef>
                          <a:spcPts val="0"/>
                        </a:spcBef>
                        <a:spcAft>
                          <a:spcPts val="0"/>
                        </a:spcAft>
                      </a:pPr>
                      <a:r>
                        <a:rPr lang="fa-IR" sz="1200" dirty="0">
                          <a:solidFill>
                            <a:schemeClr val="tx1"/>
                          </a:solidFill>
                          <a:effectLst/>
                        </a:rPr>
                        <a:t> </a:t>
                      </a:r>
                      <a:endParaRPr lang="en-US" sz="1200" dirty="0">
                        <a:solidFill>
                          <a:schemeClr val="tx1"/>
                        </a:solidFill>
                        <a:effectLst/>
                      </a:endParaRPr>
                    </a:p>
                    <a:p>
                      <a:pPr marL="0" marR="0" algn="r" rtl="1">
                        <a:lnSpc>
                          <a:spcPct val="107000"/>
                        </a:lnSpc>
                        <a:spcBef>
                          <a:spcPts val="0"/>
                        </a:spcBef>
                        <a:spcAft>
                          <a:spcPts val="0"/>
                        </a:spcAft>
                      </a:pPr>
                      <a:r>
                        <a:rPr lang="fa-IR" sz="1200" dirty="0">
                          <a:solidFill>
                            <a:schemeClr val="tx1"/>
                          </a:solidFill>
                          <a:effectLst/>
                        </a:rPr>
                        <a:t>گزارش رضاکاران مبنی بر حمایت و پشتیبانی از آن ها توسط مدیران و اعضای گروه هنگام اجرای وظیفه </a:t>
                      </a:r>
                      <a:endParaRPr lang="en-US" sz="1200" dirty="0">
                        <a:solidFill>
                          <a:schemeClr val="tx1"/>
                        </a:solidFill>
                        <a:effectLst/>
                      </a:endParaRPr>
                    </a:p>
                    <a:p>
                      <a:pPr marL="0" marR="0" algn="r" rtl="1">
                        <a:lnSpc>
                          <a:spcPct val="107000"/>
                        </a:lnSpc>
                        <a:spcBef>
                          <a:spcPts val="0"/>
                        </a:spcBef>
                        <a:spcAft>
                          <a:spcPts val="0"/>
                        </a:spcAft>
                      </a:pPr>
                      <a:r>
                        <a:rPr lang="fa-IR" sz="1200" dirty="0">
                          <a:solidFill>
                            <a:schemeClr val="tx1"/>
                          </a:solidFill>
                          <a:effectLst/>
                        </a:rPr>
                        <a:t> </a:t>
                      </a:r>
                      <a:endParaRPr lang="en-US" sz="1200" dirty="0">
                        <a:solidFill>
                          <a:schemeClr val="tx1"/>
                        </a:solidFill>
                        <a:effectLst/>
                      </a:endParaRPr>
                    </a:p>
                    <a:p>
                      <a:pPr marL="0" marR="0" algn="r" rtl="1">
                        <a:lnSpc>
                          <a:spcPct val="107000"/>
                        </a:lnSpc>
                        <a:spcBef>
                          <a:spcPts val="0"/>
                        </a:spcBef>
                        <a:spcAft>
                          <a:spcPts val="0"/>
                        </a:spcAft>
                      </a:pPr>
                      <a:r>
                        <a:rPr lang="fa-IR" sz="1200" dirty="0">
                          <a:solidFill>
                            <a:schemeClr val="tx1"/>
                          </a:solidFill>
                          <a:effectLst/>
                        </a:rPr>
                        <a:t>گزارش رضاکاران مبنی بر داشتن یک محیط پیشتیانی کاری در جمعیت های ملی. </a:t>
                      </a:r>
                    </a:p>
                    <a:p>
                      <a:pPr marL="0" marR="0" algn="r" rtl="1">
                        <a:lnSpc>
                          <a:spcPct val="107000"/>
                        </a:lnSpc>
                        <a:spcBef>
                          <a:spcPts val="0"/>
                        </a:spcBef>
                        <a:spcAft>
                          <a:spcPts val="0"/>
                        </a:spcAft>
                      </a:pPr>
                      <a:endParaRPr lang="en-US" sz="1200" dirty="0">
                        <a:solidFill>
                          <a:schemeClr val="tx1"/>
                        </a:solidFill>
                        <a:effectLst/>
                      </a:endParaRPr>
                    </a:p>
                  </a:txBody>
                  <a:tcPr marL="55667" marR="55667" marT="0" marB="0"/>
                </a:tc>
                <a:tc>
                  <a:txBody>
                    <a:bodyPr/>
                    <a:lstStyle/>
                    <a:p>
                      <a:pPr marL="0" marR="0" algn="r" rtl="1">
                        <a:lnSpc>
                          <a:spcPct val="107000"/>
                        </a:lnSpc>
                        <a:spcBef>
                          <a:spcPts val="0"/>
                        </a:spcBef>
                        <a:spcAft>
                          <a:spcPts val="0"/>
                        </a:spcAft>
                      </a:pPr>
                      <a:r>
                        <a:rPr lang="fa-IR" sz="1200" dirty="0">
                          <a:solidFill>
                            <a:schemeClr val="tx1"/>
                          </a:solidFill>
                          <a:effectLst/>
                        </a:rPr>
                        <a:t>ابزار حفاطت از رضاکاران </a:t>
                      </a:r>
                      <a:endParaRPr lang="en-US" sz="1200" dirty="0">
                        <a:solidFill>
                          <a:schemeClr val="tx1"/>
                        </a:solidFill>
                        <a:effectLst/>
                      </a:endParaRPr>
                    </a:p>
                    <a:p>
                      <a:pPr marL="0" marR="0" algn="r" rtl="1">
                        <a:lnSpc>
                          <a:spcPct val="107000"/>
                        </a:lnSpc>
                        <a:spcBef>
                          <a:spcPts val="0"/>
                        </a:spcBef>
                        <a:spcAft>
                          <a:spcPts val="0"/>
                        </a:spcAft>
                      </a:pPr>
                      <a:r>
                        <a:rPr lang="fa-IR" sz="1200" dirty="0">
                          <a:solidFill>
                            <a:schemeClr val="tx1"/>
                          </a:solidFill>
                          <a:effectLst/>
                        </a:rPr>
                        <a:t>بحث های گروهی </a:t>
                      </a:r>
                      <a:endParaRPr lang="en-US" sz="1200" dirty="0">
                        <a:solidFill>
                          <a:schemeClr val="tx1"/>
                        </a:solidFill>
                        <a:effectLst/>
                      </a:endParaRPr>
                    </a:p>
                    <a:p>
                      <a:pPr marL="0" marR="0" algn="r" rtl="1">
                        <a:lnSpc>
                          <a:spcPct val="107000"/>
                        </a:lnSpc>
                        <a:spcBef>
                          <a:spcPts val="0"/>
                        </a:spcBef>
                        <a:spcAft>
                          <a:spcPts val="0"/>
                        </a:spcAft>
                      </a:pPr>
                      <a:r>
                        <a:rPr lang="fa-IR" sz="1200" dirty="0">
                          <a:solidFill>
                            <a:schemeClr val="tx1"/>
                          </a:solidFill>
                          <a:effectLst/>
                        </a:rPr>
                        <a:t>مطالعات فردی </a:t>
                      </a:r>
                      <a:endParaRPr lang="en-US" sz="12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5667" marR="55667" marT="0" marB="0"/>
                </a:tc>
                <a:extLst>
                  <a:ext uri="{0D108BD9-81ED-4DB2-BD59-A6C34878D82A}">
                    <a16:rowId xmlns:a16="http://schemas.microsoft.com/office/drawing/2014/main" val="441030568"/>
                  </a:ext>
                </a:extLst>
              </a:tr>
              <a:tr h="586821">
                <a:tc vMerge="1">
                  <a:txBody>
                    <a:bodyPr/>
                    <a:lstStyle/>
                    <a:p>
                      <a:endParaRPr lang="en-US"/>
                    </a:p>
                  </a:txBody>
                  <a:tcPr/>
                </a:tc>
                <a:tc>
                  <a:txBody>
                    <a:bodyPr/>
                    <a:lstStyle/>
                    <a:p>
                      <a:pPr marL="0" marR="0" algn="r" rtl="1">
                        <a:lnSpc>
                          <a:spcPct val="107000"/>
                        </a:lnSpc>
                        <a:spcBef>
                          <a:spcPts val="0"/>
                        </a:spcBef>
                        <a:spcAft>
                          <a:spcPts val="0"/>
                        </a:spcAft>
                      </a:pPr>
                      <a:r>
                        <a:rPr lang="fa-IR" sz="1200" dirty="0">
                          <a:solidFill>
                            <a:schemeClr val="tx1"/>
                          </a:solidFill>
                          <a:effectLst/>
                        </a:rPr>
                        <a:t>عملکرد رضاکاران </a:t>
                      </a:r>
                      <a:endParaRPr lang="en-US" sz="1200" dirty="0">
                        <a:solidFill>
                          <a:schemeClr val="tx1"/>
                        </a:solidFill>
                        <a:effectLst/>
                      </a:endParaRPr>
                    </a:p>
                    <a:p>
                      <a:pPr marL="0" marR="0" algn="r" rtl="1">
                        <a:lnSpc>
                          <a:spcPct val="107000"/>
                        </a:lnSpc>
                        <a:spcBef>
                          <a:spcPts val="0"/>
                        </a:spcBef>
                        <a:spcAft>
                          <a:spcPts val="0"/>
                        </a:spcAft>
                      </a:pPr>
                      <a:r>
                        <a:rPr lang="fa-IR" sz="1200" dirty="0">
                          <a:solidFill>
                            <a:schemeClr val="tx1"/>
                          </a:solidFill>
                          <a:effectLst/>
                        </a:rPr>
                        <a:t>% از رضاکاران که از کار شیوه های خوده و گروپی (مثل حمایت فردی، نظارت خودی، یادگیری مهارت های مدیریت فشار) استفاده می کنند. </a:t>
                      </a:r>
                      <a:endParaRPr lang="en-US" sz="12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5667" marR="55667" marT="0" marB="0"/>
                </a:tc>
                <a:tc>
                  <a:txBody>
                    <a:bodyPr/>
                    <a:lstStyle/>
                    <a:p>
                      <a:pPr marL="0" marR="0" algn="r" rtl="1">
                        <a:lnSpc>
                          <a:spcPct val="107000"/>
                        </a:lnSpc>
                        <a:spcBef>
                          <a:spcPts val="0"/>
                        </a:spcBef>
                        <a:spcAft>
                          <a:spcPts val="0"/>
                        </a:spcAft>
                      </a:pPr>
                      <a:r>
                        <a:rPr lang="fa-IR" sz="1200" dirty="0">
                          <a:solidFill>
                            <a:schemeClr val="tx1"/>
                          </a:solidFill>
                          <a:effectLst/>
                        </a:rPr>
                        <a:t>ابزار حفاظت از رضاکاران </a:t>
                      </a:r>
                      <a:endParaRPr lang="en-US" sz="12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5667" marR="55667" marT="0" marB="0"/>
                </a:tc>
                <a:extLst>
                  <a:ext uri="{0D108BD9-81ED-4DB2-BD59-A6C34878D82A}">
                    <a16:rowId xmlns:a16="http://schemas.microsoft.com/office/drawing/2014/main" val="1891820798"/>
                  </a:ext>
                </a:extLst>
              </a:tr>
              <a:tr h="984713">
                <a:tc vMerge="1">
                  <a:txBody>
                    <a:bodyPr/>
                    <a:lstStyle/>
                    <a:p>
                      <a:pPr marL="0" marR="0" algn="r" rtl="1">
                        <a:lnSpc>
                          <a:spcPct val="107000"/>
                        </a:lnSpc>
                        <a:spcBef>
                          <a:spcPts val="0"/>
                        </a:spcBef>
                        <a:spcAft>
                          <a:spcPts val="0"/>
                        </a:spcAft>
                      </a:pP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a:tc>
                <a:tc>
                  <a:txBody>
                    <a:bodyPr/>
                    <a:lstStyle/>
                    <a:p>
                      <a:pPr marL="0" marR="0" algn="r" rtl="1">
                        <a:lnSpc>
                          <a:spcPct val="107000"/>
                        </a:lnSpc>
                        <a:spcBef>
                          <a:spcPts val="0"/>
                        </a:spcBef>
                        <a:spcAft>
                          <a:spcPts val="0"/>
                        </a:spcAft>
                      </a:pPr>
                      <a:endParaRPr lang="fa-IR" sz="1200" dirty="0">
                        <a:solidFill>
                          <a:schemeClr val="tx1"/>
                        </a:solidFill>
                        <a:effectLst/>
                      </a:endParaRPr>
                    </a:p>
                    <a:p>
                      <a:pPr marL="0" marR="0" algn="r" rtl="1">
                        <a:lnSpc>
                          <a:spcPct val="107000"/>
                        </a:lnSpc>
                        <a:spcBef>
                          <a:spcPts val="0"/>
                        </a:spcBef>
                        <a:spcAft>
                          <a:spcPts val="0"/>
                        </a:spcAft>
                      </a:pPr>
                      <a:r>
                        <a:rPr lang="fa-IR" sz="1200" dirty="0">
                          <a:solidFill>
                            <a:schemeClr val="tx1"/>
                          </a:solidFill>
                          <a:effectLst/>
                        </a:rPr>
                        <a:t>تغییر در ظرفیت محافظت فردی و تیمی بین کارمندان و رضاکاران </a:t>
                      </a:r>
                      <a:endParaRPr lang="en-US" sz="1200" dirty="0">
                        <a:solidFill>
                          <a:schemeClr val="tx1"/>
                        </a:solidFill>
                        <a:effectLst/>
                      </a:endParaRPr>
                    </a:p>
                    <a:p>
                      <a:pPr marL="0" marR="0" algn="r" rtl="1">
                        <a:lnSpc>
                          <a:spcPct val="107000"/>
                        </a:lnSpc>
                        <a:spcBef>
                          <a:spcPts val="0"/>
                        </a:spcBef>
                        <a:spcAft>
                          <a:spcPts val="0"/>
                        </a:spcAft>
                      </a:pPr>
                      <a:r>
                        <a:rPr lang="fa-IR" sz="1200" dirty="0">
                          <a:solidFill>
                            <a:schemeClr val="tx1"/>
                          </a:solidFill>
                          <a:effectLst/>
                        </a:rPr>
                        <a:t>در % از کارمندان و رضاکاران، در امر شناخت و مدیریت فشار های فردی و گروهی، تغییر مثبت به چشم میخورد. </a:t>
                      </a:r>
                      <a:endParaRPr lang="en-US" sz="1200" dirty="0">
                        <a:solidFill>
                          <a:schemeClr val="tx1"/>
                        </a:solidFill>
                        <a:effectLst/>
                      </a:endParaRPr>
                    </a:p>
                    <a:p>
                      <a:pPr marL="0" marR="0" algn="r" rtl="1">
                        <a:lnSpc>
                          <a:spcPct val="107000"/>
                        </a:lnSpc>
                        <a:spcBef>
                          <a:spcPts val="0"/>
                        </a:spcBef>
                        <a:spcAft>
                          <a:spcPts val="0"/>
                        </a:spcAft>
                      </a:pPr>
                      <a:r>
                        <a:rPr lang="fa-IR" sz="1200" dirty="0">
                          <a:solidFill>
                            <a:schemeClr val="tx1"/>
                          </a:solidFill>
                          <a:effectLst/>
                        </a:rPr>
                        <a:t> </a:t>
                      </a:r>
                      <a:endParaRPr lang="en-US" sz="12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5667" marR="55667" marT="0" marB="0"/>
                </a:tc>
                <a:tc>
                  <a:txBody>
                    <a:bodyPr/>
                    <a:lstStyle/>
                    <a:p>
                      <a:pPr marL="0" marR="0" algn="r" rtl="1">
                        <a:lnSpc>
                          <a:spcPct val="107000"/>
                        </a:lnSpc>
                        <a:spcBef>
                          <a:spcPts val="0"/>
                        </a:spcBef>
                        <a:spcAft>
                          <a:spcPts val="0"/>
                        </a:spcAft>
                      </a:pPr>
                      <a:endParaRPr lang="fa-IR" sz="1200" dirty="0">
                        <a:solidFill>
                          <a:schemeClr val="tx1"/>
                        </a:solidFill>
                        <a:effectLst/>
                      </a:endParaRPr>
                    </a:p>
                    <a:p>
                      <a:pPr marL="0" marR="0" algn="r" rtl="1">
                        <a:lnSpc>
                          <a:spcPct val="107000"/>
                        </a:lnSpc>
                        <a:spcBef>
                          <a:spcPts val="0"/>
                        </a:spcBef>
                        <a:spcAft>
                          <a:spcPts val="0"/>
                        </a:spcAft>
                      </a:pPr>
                      <a:r>
                        <a:rPr lang="fa-IR" sz="1200" dirty="0">
                          <a:solidFill>
                            <a:schemeClr val="tx1"/>
                          </a:solidFill>
                          <a:effectLst/>
                        </a:rPr>
                        <a:t>ابزار حفاظت از رضاکارن</a:t>
                      </a:r>
                      <a:endParaRPr lang="en-US" sz="12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5667" marR="55667" marT="0" marB="0"/>
                </a:tc>
                <a:extLst>
                  <a:ext uri="{0D108BD9-81ED-4DB2-BD59-A6C34878D82A}">
                    <a16:rowId xmlns:a16="http://schemas.microsoft.com/office/drawing/2014/main" val="2871836429"/>
                  </a:ext>
                </a:extLst>
              </a:tr>
            </a:tbl>
          </a:graphicData>
        </a:graphic>
      </p:graphicFrame>
      <p:sp>
        <p:nvSpPr>
          <p:cNvPr id="2" name="Title 1"/>
          <p:cNvSpPr>
            <a:spLocks noGrp="1"/>
          </p:cNvSpPr>
          <p:nvPr>
            <p:ph type="title"/>
          </p:nvPr>
        </p:nvSpPr>
        <p:spPr>
          <a:xfrm>
            <a:off x="395288" y="908720"/>
            <a:ext cx="8229600" cy="1143000"/>
          </a:xfrm>
        </p:spPr>
        <p:txBody>
          <a:bodyPr/>
          <a:lstStyle/>
          <a:p>
            <a:r>
              <a:rPr lang="fa-IR" dirty="0"/>
              <a:t>تمام اهداف، شاخص ها و ابزار تائیدی منحصر به فرد خود را دارد</a:t>
            </a:r>
            <a:endParaRPr lang="en-GB" dirty="0"/>
          </a:p>
        </p:txBody>
      </p:sp>
      <p:sp>
        <p:nvSpPr>
          <p:cNvPr id="3" name="Content Placeholder 2"/>
          <p:cNvSpPr>
            <a:spLocks noGrp="1"/>
          </p:cNvSpPr>
          <p:nvPr>
            <p:ph idx="1"/>
          </p:nvPr>
        </p:nvSpPr>
        <p:spPr/>
        <p:txBody>
          <a:bodyPr/>
          <a:lstStyle/>
          <a:p>
            <a:endParaRPr lang="en-GB" dirty="0"/>
          </a:p>
          <a:p>
            <a:endParaRPr lang="en-GB"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15" y="0"/>
            <a:ext cx="7953369" cy="908720"/>
          </a:xfrm>
          <a:prstGeom prst="rect">
            <a:avLst/>
          </a:prstGeom>
        </p:spPr>
      </p:pic>
    </p:spTree>
    <p:extLst>
      <p:ext uri="{BB962C8B-B14F-4D97-AF65-F5344CB8AC3E}">
        <p14:creationId xmlns:p14="http://schemas.microsoft.com/office/powerpoint/2010/main" val="40931707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ارتباط به برنامه؟</a:t>
            </a:r>
            <a:endParaRPr lang="en-GB" dirty="0"/>
          </a:p>
        </p:txBody>
      </p:sp>
      <p:sp>
        <p:nvSpPr>
          <p:cNvPr id="3" name="Content Placeholder 2"/>
          <p:cNvSpPr>
            <a:spLocks noGrp="1"/>
          </p:cNvSpPr>
          <p:nvPr>
            <p:ph idx="1"/>
          </p:nvPr>
        </p:nvSpPr>
        <p:spPr/>
        <p:txBody>
          <a:bodyPr/>
          <a:lstStyle/>
          <a:p>
            <a:pPr marL="0" indent="0" algn="r" rtl="1">
              <a:buNone/>
            </a:pPr>
            <a:r>
              <a:rPr lang="fa-IR" b="1" dirty="0"/>
              <a:t>کار های فردی: </a:t>
            </a:r>
            <a:endParaRPr lang="en-GB" b="1" dirty="0"/>
          </a:p>
          <a:p>
            <a:pPr marL="0" indent="0" algn="r" rtl="1">
              <a:buNone/>
            </a:pPr>
            <a:endParaRPr lang="en-GB" b="1" dirty="0"/>
          </a:p>
          <a:p>
            <a:pPr marL="0" indent="0" algn="r" rtl="1">
              <a:buNone/>
            </a:pPr>
            <a:r>
              <a:rPr lang="fa-IR" dirty="0"/>
              <a:t>رهنمای شاخص ها را مرور نمائید چون ممکن به بعضی از اهداف و شاخص هایی دست یابید که بتوانند برای برنامه یی که فعلاً بالای آن کار میکنید، اقتباس شوند.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15" y="0"/>
            <a:ext cx="7953369" cy="908720"/>
          </a:xfrm>
          <a:prstGeom prst="rect">
            <a:avLst/>
          </a:prstGeom>
        </p:spPr>
      </p:pic>
    </p:spTree>
    <p:extLst>
      <p:ext uri="{BB962C8B-B14F-4D97-AF65-F5344CB8AC3E}">
        <p14:creationId xmlns:p14="http://schemas.microsoft.com/office/powerpoint/2010/main" val="21566951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944" y="1544496"/>
            <a:ext cx="8229600" cy="1143000"/>
          </a:xfrm>
        </p:spPr>
        <p:txBody>
          <a:bodyPr/>
          <a:lstStyle/>
          <a:p>
            <a:r>
              <a:rPr lang="fa-IR" dirty="0"/>
              <a:t>طرح برنامه های روانی-اجتماعی</a:t>
            </a:r>
            <a:br>
              <a:rPr lang="fa-IR" dirty="0"/>
            </a:br>
            <a:endParaRPr lang="en-GB" dirty="0"/>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3264952"/>
            <a:ext cx="3039839" cy="2036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t="2033"/>
          <a:stretch/>
        </p:blipFill>
        <p:spPr bwMode="auto">
          <a:xfrm>
            <a:off x="2987824" y="3264952"/>
            <a:ext cx="2771353" cy="2036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8" descr="d:\DRKsettings$\local\lovin\Desktop\26. Lebanon - ICRC assessment 06 .jpg"/>
          <p:cNvPicPr>
            <a:picLocks noChangeAspect="1" noChangeArrowheads="1"/>
          </p:cNvPicPr>
          <p:nvPr/>
        </p:nvPicPr>
        <p:blipFill rotWithShape="1">
          <a:blip r:embed="rId4">
            <a:extLst>
              <a:ext uri="{28A0092B-C50C-407E-A947-70E740481C1C}">
                <a14:useLocalDpi xmlns:a14="http://schemas.microsoft.com/office/drawing/2010/main" val="0"/>
              </a:ext>
            </a:extLst>
          </a:blip>
          <a:srcRect b="9574"/>
          <a:stretch/>
        </p:blipFill>
        <p:spPr bwMode="auto">
          <a:xfrm>
            <a:off x="5724128" y="3260981"/>
            <a:ext cx="3419872" cy="2061625"/>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36512" y="3260981"/>
            <a:ext cx="9180512" cy="397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6512" y="5297237"/>
            <a:ext cx="9180512" cy="397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015" y="0"/>
            <a:ext cx="7953369" cy="908720"/>
          </a:xfrm>
          <a:prstGeom prst="rect">
            <a:avLst/>
          </a:prstGeom>
        </p:spPr>
      </p:pic>
    </p:spTree>
    <p:extLst>
      <p:ext uri="{BB962C8B-B14F-4D97-AF65-F5344CB8AC3E}">
        <p14:creationId xmlns:p14="http://schemas.microsoft.com/office/powerpoint/2010/main" val="21290887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برنامه های حمایت روانی-اجتماعی</a:t>
            </a:r>
            <a:endParaRPr lang="en-GB" dirty="0"/>
          </a:p>
        </p:txBody>
      </p:sp>
      <p:sp>
        <p:nvSpPr>
          <p:cNvPr id="3" name="Content Placeholder 2"/>
          <p:cNvSpPr>
            <a:spLocks noGrp="1"/>
          </p:cNvSpPr>
          <p:nvPr>
            <p:ph idx="1"/>
          </p:nvPr>
        </p:nvSpPr>
        <p:spPr>
          <a:xfrm>
            <a:off x="745232" y="2564904"/>
            <a:ext cx="7427168" cy="3489325"/>
          </a:xfrm>
        </p:spPr>
        <p:txBody>
          <a:bodyPr/>
          <a:lstStyle/>
          <a:p>
            <a:pPr marL="0" lvl="0" indent="0" algn="r" rtl="1">
              <a:buNone/>
            </a:pPr>
            <a:r>
              <a:rPr lang="fa-IR" b="1" dirty="0"/>
              <a:t>کار گروپی: </a:t>
            </a:r>
          </a:p>
          <a:p>
            <a:pPr marL="0" lvl="0" indent="0" algn="r" rtl="1">
              <a:buNone/>
            </a:pPr>
            <a:r>
              <a:rPr lang="fa-IR" dirty="0"/>
              <a:t>قضیه یی مورد نظر را مرور نمائید و بالای فعالیت های ممکن برای برنامه حمایت روانی-اجتماعی فکر کنید. </a:t>
            </a:r>
          </a:p>
          <a:p>
            <a:pPr marL="0" indent="0" algn="r" rtl="1">
              <a:buNone/>
            </a:pP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15" y="0"/>
            <a:ext cx="7953369" cy="908720"/>
          </a:xfrm>
          <a:prstGeom prst="rect">
            <a:avLst/>
          </a:prstGeom>
        </p:spPr>
      </p:pic>
    </p:spTree>
    <p:extLst>
      <p:ext uri="{BB962C8B-B14F-4D97-AF65-F5344CB8AC3E}">
        <p14:creationId xmlns:p14="http://schemas.microsoft.com/office/powerpoint/2010/main" val="14727588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1421904"/>
            <a:ext cx="8229600" cy="1143000"/>
          </a:xfrm>
        </p:spPr>
        <p:txBody>
          <a:bodyPr/>
          <a:lstStyle/>
          <a:p>
            <a:r>
              <a:rPr lang="fa-IR" dirty="0"/>
              <a:t>معرفی چارچوب نظارت و ارزیابی </a:t>
            </a:r>
            <a:endParaRPr lang="da-DK" dirty="0"/>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3264952"/>
            <a:ext cx="3039839" cy="2036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t="2033"/>
          <a:stretch/>
        </p:blipFill>
        <p:spPr bwMode="auto">
          <a:xfrm>
            <a:off x="2987824" y="3264952"/>
            <a:ext cx="2771353" cy="2036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8" descr="d:\DRKsettings$\local\lovin\Desktop\26. Lebanon - ICRC assessment 06 .jpg"/>
          <p:cNvPicPr>
            <a:picLocks noChangeAspect="1" noChangeArrowheads="1"/>
          </p:cNvPicPr>
          <p:nvPr/>
        </p:nvPicPr>
        <p:blipFill rotWithShape="1">
          <a:blip r:embed="rId4">
            <a:extLst>
              <a:ext uri="{28A0092B-C50C-407E-A947-70E740481C1C}">
                <a14:useLocalDpi xmlns:a14="http://schemas.microsoft.com/office/drawing/2010/main" val="0"/>
              </a:ext>
            </a:extLst>
          </a:blip>
          <a:srcRect b="9574"/>
          <a:stretch/>
        </p:blipFill>
        <p:spPr bwMode="auto">
          <a:xfrm>
            <a:off x="5724128" y="3260981"/>
            <a:ext cx="3419872" cy="2061625"/>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36512" y="3260981"/>
            <a:ext cx="9180512" cy="397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6512" y="5297237"/>
            <a:ext cx="9180512" cy="397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015" y="0"/>
            <a:ext cx="7953369" cy="908720"/>
          </a:xfrm>
          <a:prstGeom prst="rect">
            <a:avLst/>
          </a:prstGeom>
        </p:spPr>
      </p:pic>
    </p:spTree>
    <p:extLst>
      <p:ext uri="{BB962C8B-B14F-4D97-AF65-F5344CB8AC3E}">
        <p14:creationId xmlns:p14="http://schemas.microsoft.com/office/powerpoint/2010/main" val="16631730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نکاتی برای برنامه ریزی</a:t>
            </a:r>
            <a:endParaRPr lang="en-GB" dirty="0"/>
          </a:p>
        </p:txBody>
      </p:sp>
      <p:sp>
        <p:nvSpPr>
          <p:cNvPr id="3" name="Content Placeholder 2"/>
          <p:cNvSpPr>
            <a:spLocks noGrp="1"/>
          </p:cNvSpPr>
          <p:nvPr>
            <p:ph idx="1"/>
          </p:nvPr>
        </p:nvSpPr>
        <p:spPr/>
        <p:txBody>
          <a:bodyPr/>
          <a:lstStyle/>
          <a:p>
            <a:pPr algn="r" rtl="1"/>
            <a:r>
              <a:rPr lang="fa-IR" sz="2400" dirty="0"/>
              <a:t>به نیاز های خاص حساس باشید. </a:t>
            </a:r>
          </a:p>
          <a:p>
            <a:pPr algn="r" rtl="1"/>
            <a:r>
              <a:rPr lang="fa-IR" sz="2400" dirty="0"/>
              <a:t>نورم های رفتاری و فرهنگی را باید در نظر داشت.</a:t>
            </a:r>
          </a:p>
          <a:p>
            <a:pPr algn="r" rtl="1"/>
            <a:r>
              <a:rPr lang="fa-IR" sz="2400" dirty="0"/>
              <a:t>واقع بین باشید. </a:t>
            </a:r>
          </a:p>
          <a:p>
            <a:pPr algn="r" rtl="1"/>
            <a:r>
              <a:rPr lang="fa-IR" sz="2400" dirty="0"/>
              <a:t>ارتباط و زمان بندی</a:t>
            </a:r>
          </a:p>
          <a:p>
            <a:pPr algn="r" rtl="1"/>
            <a:r>
              <a:rPr lang="fa-IR" sz="2400" dirty="0"/>
              <a:t>انعطاف پذیر باشید. </a:t>
            </a:r>
          </a:p>
          <a:p>
            <a:pPr algn="r" rtl="1"/>
            <a:r>
              <a:rPr lang="fa-IR" sz="2400" dirty="0"/>
              <a:t>به جامعه سهم دهید.</a:t>
            </a:r>
          </a:p>
          <a:p>
            <a:pPr algn="r" rtl="1"/>
            <a:r>
              <a:rPr lang="fa-IR" sz="2400" dirty="0"/>
              <a:t>از مصارف آگاه باشید و از منابع استفاده موثر نمائید.  </a:t>
            </a:r>
          </a:p>
          <a:p>
            <a:pPr marL="0" indent="0" algn="r" rtl="1">
              <a:buNone/>
            </a:pP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15" y="0"/>
            <a:ext cx="7953369" cy="908720"/>
          </a:xfrm>
          <a:prstGeom prst="rect">
            <a:avLst/>
          </a:prstGeom>
        </p:spPr>
      </p:pic>
    </p:spTree>
    <p:extLst>
      <p:ext uri="{BB962C8B-B14F-4D97-AF65-F5344CB8AC3E}">
        <p14:creationId xmlns:p14="http://schemas.microsoft.com/office/powerpoint/2010/main" val="15167143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چارچوب منطقی</a:t>
            </a:r>
            <a:endParaRPr lang="en-GB" dirty="0">
              <a:solidFill>
                <a:srgbClr val="FF0000"/>
              </a:solidFill>
              <a:highlight>
                <a:srgbClr val="FFFF00"/>
              </a:highlight>
            </a:endParaRPr>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3264952"/>
            <a:ext cx="3039839" cy="2036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t="2033"/>
          <a:stretch/>
        </p:blipFill>
        <p:spPr bwMode="auto">
          <a:xfrm>
            <a:off x="2987824" y="3264952"/>
            <a:ext cx="2771353" cy="2036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8" descr="d:\DRKsettings$\local\lovin\Desktop\26. Lebanon - ICRC assessment 06 .jpg"/>
          <p:cNvPicPr>
            <a:picLocks noChangeAspect="1" noChangeArrowheads="1"/>
          </p:cNvPicPr>
          <p:nvPr/>
        </p:nvPicPr>
        <p:blipFill rotWithShape="1">
          <a:blip r:embed="rId4">
            <a:extLst>
              <a:ext uri="{28A0092B-C50C-407E-A947-70E740481C1C}">
                <a14:useLocalDpi xmlns:a14="http://schemas.microsoft.com/office/drawing/2010/main" val="0"/>
              </a:ext>
            </a:extLst>
          </a:blip>
          <a:srcRect b="9574"/>
          <a:stretch/>
        </p:blipFill>
        <p:spPr bwMode="auto">
          <a:xfrm>
            <a:off x="5724128" y="3260981"/>
            <a:ext cx="3419872" cy="2061625"/>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36512" y="3260981"/>
            <a:ext cx="9180512" cy="397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6512" y="5297237"/>
            <a:ext cx="9180512" cy="397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015" y="0"/>
            <a:ext cx="7953369" cy="908720"/>
          </a:xfrm>
          <a:prstGeom prst="rect">
            <a:avLst/>
          </a:prstGeom>
        </p:spPr>
      </p:pic>
    </p:spTree>
    <p:extLst>
      <p:ext uri="{BB962C8B-B14F-4D97-AF65-F5344CB8AC3E}">
        <p14:creationId xmlns:p14="http://schemas.microsoft.com/office/powerpoint/2010/main" val="40572717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15" y="0"/>
            <a:ext cx="7953369" cy="908720"/>
          </a:xfrm>
          <a:prstGeom prst="rect">
            <a:avLst/>
          </a:prstGeom>
        </p:spPr>
      </p:pic>
      <p:grpSp>
        <p:nvGrpSpPr>
          <p:cNvPr id="5" name="Group 4"/>
          <p:cNvGrpSpPr/>
          <p:nvPr/>
        </p:nvGrpSpPr>
        <p:grpSpPr>
          <a:xfrm>
            <a:off x="1403648" y="1628800"/>
            <a:ext cx="6480720" cy="4860540"/>
            <a:chOff x="1403648" y="1628800"/>
            <a:chExt cx="6480720" cy="4860540"/>
          </a:xfrm>
        </p:grpSpPr>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3648" y="1628800"/>
              <a:ext cx="6480720" cy="486054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Rounded Rectangle 1"/>
            <p:cNvSpPr/>
            <p:nvPr/>
          </p:nvSpPr>
          <p:spPr>
            <a:xfrm>
              <a:off x="1835696" y="1772816"/>
              <a:ext cx="5904656" cy="144016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a-IR" sz="2400" b="1" dirty="0">
                  <a:solidFill>
                    <a:schemeClr val="tx1"/>
                  </a:solidFill>
                </a:rPr>
                <a:t>مه به جرئت خود اعتماد دارم،</a:t>
              </a:r>
              <a:r>
                <a:rPr lang="fa-IR" sz="2400" dirty="0">
                  <a:solidFill>
                    <a:schemeClr val="tx1"/>
                  </a:solidFill>
                </a:rPr>
                <a:t> </a:t>
              </a:r>
            </a:p>
            <a:p>
              <a:pPr algn="r"/>
              <a:r>
                <a:rPr lang="fa-IR" sz="2400" dirty="0">
                  <a:solidFill>
                    <a:schemeClr val="tx1"/>
                  </a:solidFill>
                </a:rPr>
                <a:t>	               پروژه یی ما پیچیده تر از </a:t>
              </a:r>
            </a:p>
            <a:p>
              <a:pPr algn="r"/>
              <a:r>
                <a:rPr lang="fa-IR" sz="2400" dirty="0">
                  <a:solidFill>
                    <a:schemeClr val="tx1"/>
                  </a:solidFill>
                </a:rPr>
                <a:t>                                 منطق و ثبوت است. </a:t>
              </a:r>
              <a:endParaRPr lang="en-US" sz="2400" dirty="0">
                <a:solidFill>
                  <a:schemeClr val="tx1"/>
                </a:solidFill>
              </a:endParaRPr>
            </a:p>
          </p:txBody>
        </p:sp>
      </p:grpSp>
    </p:spTree>
    <p:extLst>
      <p:ext uri="{BB962C8B-B14F-4D97-AF65-F5344CB8AC3E}">
        <p14:creationId xmlns:p14="http://schemas.microsoft.com/office/powerpoint/2010/main" val="39885389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1196975"/>
            <a:ext cx="8229600" cy="863873"/>
          </a:xfrm>
        </p:spPr>
        <p:txBody>
          <a:bodyPr/>
          <a:lstStyle/>
          <a:p>
            <a:r>
              <a:rPr lang="fa-IR" dirty="0"/>
              <a:t>روش چارچوب منطقی</a:t>
            </a:r>
            <a:endParaRPr lang="en-GB" dirty="0"/>
          </a:p>
        </p:txBody>
      </p:sp>
      <p:sp>
        <p:nvSpPr>
          <p:cNvPr id="3" name="Content Placeholder 2"/>
          <p:cNvSpPr>
            <a:spLocks noGrp="1"/>
          </p:cNvSpPr>
          <p:nvPr>
            <p:ph idx="1"/>
          </p:nvPr>
        </p:nvSpPr>
        <p:spPr>
          <a:xfrm>
            <a:off x="395288" y="2060848"/>
            <a:ext cx="8229600" cy="3489325"/>
          </a:xfrm>
        </p:spPr>
        <p:txBody>
          <a:bodyPr/>
          <a:lstStyle/>
          <a:p>
            <a:pPr algn="r" rtl="1"/>
            <a:r>
              <a:rPr lang="fa-IR" dirty="0"/>
              <a:t>لوگفرم به حیث نمونه یی برای جدول شاخص ها در رهنمای شاخص ها نقش بازی میکند. </a:t>
            </a:r>
          </a:p>
          <a:p>
            <a:pPr algn="r" rtl="1"/>
            <a:endParaRPr lang="fa-IR" dirty="0"/>
          </a:p>
          <a:p>
            <a:pPr algn="r" rtl="1"/>
            <a:r>
              <a:rPr lang="fa-IR" dirty="0"/>
              <a:t>لوگفرم خلاصه یی برنامه و طرح فعالیت های آن را پیشکش میکند. </a:t>
            </a:r>
          </a:p>
          <a:p>
            <a:pPr algn="r" rtl="1"/>
            <a:endParaRPr lang="fa-IR" dirty="0"/>
          </a:p>
          <a:p>
            <a:pPr algn="r" rtl="1"/>
            <a:r>
              <a:rPr lang="fa-IR" dirty="0"/>
              <a:t>لوگفرم ترتیب منطقی اهداف تعین شده یی برنامه (دستآورد ها، نتایج، اهداف)؛ شاخص های تغییر در اهداف؛ ابزار اثباتیه – ابزاری که برای سنجش تغییرات مشخص شده توسط شاخص ها بکار میروند؛ و فرضیه های کلیدی فعالیت های نظارتی را مشخص می سازد.</a:t>
            </a:r>
          </a:p>
          <a:p>
            <a:pPr algn="r" rtl="1"/>
            <a:endParaRPr lang="fa-IR" dirty="0"/>
          </a:p>
          <a:p>
            <a:pPr algn="r" rtl="1"/>
            <a:r>
              <a:rPr lang="fa-IR" dirty="0"/>
              <a:t>شاخص ها باید در مطابقت با اهداف، نتایج، و دستآورد ها باشد؛ اهدافی و دستآورد هایی که نوعیت تغییری را که برای رسیدن به آن برنامه های روانی-اجتماعی فعالیت میکنند، توضیح داده شده است. این موضوعات در جدول لوگفرم نشان داده شده است.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15" y="0"/>
            <a:ext cx="7953369" cy="908720"/>
          </a:xfrm>
          <a:prstGeom prst="rect">
            <a:avLst/>
          </a:prstGeom>
        </p:spPr>
      </p:pic>
    </p:spTree>
    <p:extLst>
      <p:ext uri="{BB962C8B-B14F-4D97-AF65-F5344CB8AC3E}">
        <p14:creationId xmlns:p14="http://schemas.microsoft.com/office/powerpoint/2010/main" val="9398039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الگوی </a:t>
            </a:r>
            <a:r>
              <a:rPr lang="fa-IR" dirty="0" smtClean="0"/>
              <a:t>چارچوب منطقی</a:t>
            </a:r>
            <a:endParaRPr lang="en-GB" dirty="0">
              <a:solidFill>
                <a:srgbClr val="FF0000"/>
              </a:solidFill>
              <a:highlight>
                <a:srgbClr val="FFFF00"/>
              </a:highligh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15" y="0"/>
            <a:ext cx="7953369" cy="908720"/>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1965168291"/>
              </p:ext>
            </p:extLst>
          </p:nvPr>
        </p:nvGraphicFramePr>
        <p:xfrm>
          <a:off x="395287" y="2060848"/>
          <a:ext cx="8425184" cy="4464495"/>
        </p:xfrm>
        <a:graphic>
          <a:graphicData uri="http://schemas.openxmlformats.org/drawingml/2006/table">
            <a:tbl>
              <a:tblPr firstRow="1" firstCol="1" bandRow="1" bandCol="1"/>
              <a:tblGrid>
                <a:gridCol w="1927330">
                  <a:extLst>
                    <a:ext uri="{9D8B030D-6E8A-4147-A177-3AD203B41FA5}">
                      <a16:colId xmlns:a16="http://schemas.microsoft.com/office/drawing/2014/main" val="687212632"/>
                    </a:ext>
                  </a:extLst>
                </a:gridCol>
                <a:gridCol w="1744608">
                  <a:extLst>
                    <a:ext uri="{9D8B030D-6E8A-4147-A177-3AD203B41FA5}">
                      <a16:colId xmlns:a16="http://schemas.microsoft.com/office/drawing/2014/main" val="3255193172"/>
                    </a:ext>
                  </a:extLst>
                </a:gridCol>
                <a:gridCol w="2276920">
                  <a:extLst>
                    <a:ext uri="{9D8B030D-6E8A-4147-A177-3AD203B41FA5}">
                      <a16:colId xmlns:a16="http://schemas.microsoft.com/office/drawing/2014/main" val="2815872137"/>
                    </a:ext>
                  </a:extLst>
                </a:gridCol>
                <a:gridCol w="2476326">
                  <a:extLst>
                    <a:ext uri="{9D8B030D-6E8A-4147-A177-3AD203B41FA5}">
                      <a16:colId xmlns:a16="http://schemas.microsoft.com/office/drawing/2014/main" val="2376928796"/>
                    </a:ext>
                  </a:extLst>
                </a:gridCol>
              </a:tblGrid>
              <a:tr h="637785">
                <a:tc>
                  <a:txBody>
                    <a:bodyPr/>
                    <a:lstStyle/>
                    <a:p>
                      <a:pPr marL="0" marR="0" algn="ctr" rtl="1">
                        <a:lnSpc>
                          <a:spcPct val="107000"/>
                        </a:lnSpc>
                        <a:spcBef>
                          <a:spcPts val="0"/>
                        </a:spcBef>
                        <a:spcAft>
                          <a:spcPts val="0"/>
                        </a:spcAft>
                      </a:pPr>
                      <a:r>
                        <a:rPr lang="fa-IR" sz="1000" b="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فرضیه ها</a:t>
                      </a:r>
                      <a:r>
                        <a:rPr lang="fa-I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fa-IR" sz="1000" b="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از چه چیز های دیگری باید آگاه باشیم)</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3522" marR="63522"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597A0"/>
                    </a:solidFill>
                  </a:tcPr>
                </a:tc>
                <a:tc>
                  <a:txBody>
                    <a:bodyPr/>
                    <a:lstStyle/>
                    <a:p>
                      <a:pPr marL="0" marR="0" algn="ctr" rtl="1">
                        <a:lnSpc>
                          <a:spcPct val="107000"/>
                        </a:lnSpc>
                        <a:spcBef>
                          <a:spcPts val="0"/>
                        </a:spcBef>
                        <a:spcAft>
                          <a:spcPts val="0"/>
                        </a:spcAft>
                      </a:pPr>
                      <a:r>
                        <a:rPr lang="fa-IR" sz="1000" b="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ابزار اثباتیه (معلومات را از کجا و چگونه بدست آوریم)</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3522" marR="63522"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597A0"/>
                    </a:solidFill>
                  </a:tcPr>
                </a:tc>
                <a:tc>
                  <a:txBody>
                    <a:bodyPr/>
                    <a:lstStyle/>
                    <a:p>
                      <a:pPr marL="0" marR="0" algn="ctr" rtl="1">
                        <a:lnSpc>
                          <a:spcPct val="107000"/>
                        </a:lnSpc>
                        <a:spcBef>
                          <a:spcPts val="0"/>
                        </a:spcBef>
                        <a:spcAft>
                          <a:spcPts val="0"/>
                        </a:spcAft>
                      </a:pPr>
                      <a:r>
                        <a:rPr lang="fa-IR" sz="1000" b="1"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شاخص ها (چگونگی سنجش تغییرات)</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3522" marR="63522"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597A0"/>
                    </a:solidFill>
                  </a:tcPr>
                </a:tc>
                <a:tc>
                  <a:txBody>
                    <a:bodyPr/>
                    <a:lstStyle/>
                    <a:p>
                      <a:pPr marL="0" marR="0" algn="ctr" rtl="1">
                        <a:lnSpc>
                          <a:spcPct val="107000"/>
                        </a:lnSpc>
                        <a:spcBef>
                          <a:spcPts val="0"/>
                        </a:spcBef>
                        <a:spcAft>
                          <a:spcPts val="0"/>
                        </a:spcAft>
                      </a:pPr>
                      <a:r>
                        <a:rPr lang="fa-IR" sz="1000" b="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اهداف (چیز هایی که میخواهیم به آن ها برسیم).</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3522" marR="63522"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597A0"/>
                    </a:solidFill>
                  </a:tcPr>
                </a:tc>
                <a:extLst>
                  <a:ext uri="{0D108BD9-81ED-4DB2-BD59-A6C34878D82A}">
                    <a16:rowId xmlns:a16="http://schemas.microsoft.com/office/drawing/2014/main" val="3084346023"/>
                  </a:ext>
                </a:extLst>
              </a:tr>
              <a:tr h="1275570">
                <a:tc>
                  <a:txBody>
                    <a:bodyPr/>
                    <a:lstStyle/>
                    <a:p>
                      <a:pPr marL="0" marR="0" algn="r" rtl="1">
                        <a:lnSpc>
                          <a:spcPct val="107000"/>
                        </a:lnSpc>
                        <a:spcBef>
                          <a:spcPts val="0"/>
                        </a:spcBef>
                        <a:spcAft>
                          <a:spcPts val="0"/>
                        </a:spcAft>
                      </a:pPr>
                      <a:r>
                        <a:rPr lang="fa-I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فاکتور های خارجی که برنامه بالای آن ها کنترول ندارد، و اهمیت همکاری هدف در رسیدن به نتایج مطلوب دراز مدت.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3522" marR="63522"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597A0"/>
                    </a:solidFill>
                  </a:tcPr>
                </a:tc>
                <a:tc>
                  <a:txBody>
                    <a:bodyPr/>
                    <a:lstStyle/>
                    <a:p>
                      <a:pPr marL="0" marR="0" algn="r" rtl="1">
                        <a:lnSpc>
                          <a:spcPct val="107000"/>
                        </a:lnSpc>
                        <a:spcBef>
                          <a:spcPts val="0"/>
                        </a:spcBef>
                        <a:spcAft>
                          <a:spcPts val="0"/>
                        </a:spcAft>
                      </a:pPr>
                      <a:r>
                        <a:rPr lang="fa-I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چگونگی جمع آوری معلومات در مورد شاخص ها (میتواند فرد جمع آوری کننده و دفعات جمع آوری معلومات را نیز شامل شود).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3522" marR="63522"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597A0"/>
                    </a:solidFill>
                  </a:tcPr>
                </a:tc>
                <a:tc>
                  <a:txBody>
                    <a:bodyPr/>
                    <a:lstStyle/>
                    <a:p>
                      <a:pPr marL="0" marR="0" algn="r" rtl="1">
                        <a:lnSpc>
                          <a:spcPct val="107000"/>
                        </a:lnSpc>
                        <a:spcBef>
                          <a:spcPts val="0"/>
                        </a:spcBef>
                        <a:spcAft>
                          <a:spcPts val="0"/>
                        </a:spcAft>
                      </a:pPr>
                      <a:r>
                        <a:rPr lang="fa-I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تاثیر شاخص ها </a:t>
                      </a:r>
                      <a:endParaRPr lang="en-US" sz="100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0"/>
                        </a:spcAft>
                      </a:pPr>
                      <a:r>
                        <a:rPr lang="fa-I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0"/>
                        </a:spcAft>
                      </a:pPr>
                      <a:r>
                        <a:rPr lang="fa-I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مشخصات کمی و کیفی برای سنجش پیشرفت به سوی هدف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3522" marR="63522"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597A0"/>
                    </a:solidFill>
                  </a:tcPr>
                </a:tc>
                <a:tc>
                  <a:txBody>
                    <a:bodyPr/>
                    <a:lstStyle/>
                    <a:p>
                      <a:pPr marL="0" marR="0" algn="r" rtl="1">
                        <a:lnSpc>
                          <a:spcPct val="107000"/>
                        </a:lnSpc>
                        <a:spcBef>
                          <a:spcPts val="0"/>
                        </a:spcBef>
                        <a:spcAft>
                          <a:spcPts val="0"/>
                        </a:spcAft>
                      </a:pPr>
                      <a:r>
                        <a:rPr lang="fa-IR" sz="1000" b="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هدف </a:t>
                      </a:r>
                      <a:endParaRPr lang="en-US" sz="100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0"/>
                        </a:spcAft>
                      </a:pPr>
                      <a:r>
                        <a:rPr lang="fa-IR" sz="1000" b="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0"/>
                        </a:spcAft>
                      </a:pPr>
                      <a:r>
                        <a:rPr lang="fa-IR" sz="1000" b="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نتایح دراز مدتی که برنامه در تلاش رسیدن به آن است، که این کار میتواند توسط فاکتور هایی بیرونی تقویت شوند.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3522" marR="63522"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597A0"/>
                    </a:solidFill>
                  </a:tcPr>
                </a:tc>
                <a:extLst>
                  <a:ext uri="{0D108BD9-81ED-4DB2-BD59-A6C34878D82A}">
                    <a16:rowId xmlns:a16="http://schemas.microsoft.com/office/drawing/2014/main" val="1274209814"/>
                  </a:ext>
                </a:extLst>
              </a:tr>
              <a:tr h="1275570">
                <a:tc>
                  <a:txBody>
                    <a:bodyPr/>
                    <a:lstStyle/>
                    <a:p>
                      <a:pPr marL="0" marR="0" algn="r" rtl="1">
                        <a:lnSpc>
                          <a:spcPct val="107000"/>
                        </a:lnSpc>
                        <a:spcBef>
                          <a:spcPts val="0"/>
                        </a:spcBef>
                        <a:spcAft>
                          <a:spcPts val="0"/>
                        </a:spcAft>
                      </a:pPr>
                      <a:r>
                        <a:rPr lang="fa-I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فاکتور های خارجی که برنامه بالای آن ها کنترول ندارد، و اهمیت همکاری نتایح در رسیدن به هدف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3522" marR="63522"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597A0"/>
                    </a:solidFill>
                  </a:tcPr>
                </a:tc>
                <a:tc>
                  <a:txBody>
                    <a:bodyPr/>
                    <a:lstStyle/>
                    <a:p>
                      <a:pPr marL="0" marR="0" algn="r" rtl="1">
                        <a:lnSpc>
                          <a:spcPct val="107000"/>
                        </a:lnSpc>
                        <a:spcBef>
                          <a:spcPts val="0"/>
                        </a:spcBef>
                        <a:spcAft>
                          <a:spcPts val="0"/>
                        </a:spcAft>
                      </a:pPr>
                      <a:r>
                        <a:rPr lang="fa-I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مثل بالا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3522" marR="63522"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597A0"/>
                    </a:solidFill>
                  </a:tcPr>
                </a:tc>
                <a:tc>
                  <a:txBody>
                    <a:bodyPr/>
                    <a:lstStyle/>
                    <a:p>
                      <a:pPr marL="0" marR="0" algn="r" rtl="1">
                        <a:lnSpc>
                          <a:spcPct val="107000"/>
                        </a:lnSpc>
                        <a:spcBef>
                          <a:spcPts val="0"/>
                        </a:spcBef>
                        <a:spcAft>
                          <a:spcPts val="0"/>
                        </a:spcAft>
                      </a:pPr>
                      <a:r>
                        <a:rPr lang="fa-I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تاثیر شاخص ها </a:t>
                      </a:r>
                      <a:endParaRPr lang="en-US" sz="100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0"/>
                        </a:spcAft>
                      </a:pPr>
                      <a:r>
                        <a:rPr lang="fa-I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0"/>
                        </a:spcAft>
                      </a:pPr>
                      <a:r>
                        <a:rPr lang="fa-I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مشخصات کمی و کیفی برای سنجش پیشرفت به سوی هدف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3522" marR="63522"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597A0"/>
                    </a:solidFill>
                  </a:tcPr>
                </a:tc>
                <a:tc>
                  <a:txBody>
                    <a:bodyPr/>
                    <a:lstStyle/>
                    <a:p>
                      <a:pPr marL="0" marR="0" algn="r" rtl="1">
                        <a:lnSpc>
                          <a:spcPct val="107000"/>
                        </a:lnSpc>
                        <a:spcBef>
                          <a:spcPts val="0"/>
                        </a:spcBef>
                        <a:spcAft>
                          <a:spcPts val="0"/>
                        </a:spcAft>
                      </a:pPr>
                      <a:r>
                        <a:rPr lang="fa-IR" sz="1000" b="1"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نتایج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0"/>
                        </a:spcAft>
                      </a:pPr>
                      <a:r>
                        <a:rPr lang="fa-IR" sz="1000" b="1"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0"/>
                        </a:spcAft>
                      </a:pPr>
                      <a:r>
                        <a:rPr lang="fa-IR" sz="1000" b="1"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نتایج ابتدایی که برنامه برای رسیدن به آن فعالیت می کند، به گونه عام این شامل دانش، سلوک و تمرین گروه های هدف میباشد.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3522" marR="63522"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597A0"/>
                    </a:solidFill>
                  </a:tcPr>
                </a:tc>
                <a:extLst>
                  <a:ext uri="{0D108BD9-81ED-4DB2-BD59-A6C34878D82A}">
                    <a16:rowId xmlns:a16="http://schemas.microsoft.com/office/drawing/2014/main" val="3930604761"/>
                  </a:ext>
                </a:extLst>
              </a:tr>
              <a:tr h="1275570">
                <a:tc>
                  <a:txBody>
                    <a:bodyPr/>
                    <a:lstStyle/>
                    <a:p>
                      <a:pPr marL="0" marR="0" algn="r" rtl="1">
                        <a:lnSpc>
                          <a:spcPct val="107000"/>
                        </a:lnSpc>
                        <a:spcBef>
                          <a:spcPts val="0"/>
                        </a:spcBef>
                        <a:spcAft>
                          <a:spcPts val="0"/>
                        </a:spcAft>
                      </a:pPr>
                      <a:r>
                        <a:rPr lang="fa-I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فاکتور های خارجی که برنامه بالای آن ها کنترول ندارد، در صورتی که دستآورد ها به نتایج و دستآورد های برنامه برسند، از اهمیت بر خوردار است.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3522" marR="63522"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597A0"/>
                    </a:solidFill>
                  </a:tcPr>
                </a:tc>
                <a:tc>
                  <a:txBody>
                    <a:bodyPr/>
                    <a:lstStyle/>
                    <a:p>
                      <a:pPr marL="0" marR="0" algn="r" rtl="1">
                        <a:lnSpc>
                          <a:spcPct val="107000"/>
                        </a:lnSpc>
                        <a:spcBef>
                          <a:spcPts val="0"/>
                        </a:spcBef>
                        <a:spcAft>
                          <a:spcPts val="0"/>
                        </a:spcAft>
                      </a:pPr>
                      <a:r>
                        <a:rPr lang="fa-IR" sz="10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مثل بالا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3522" marR="63522"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597A0"/>
                    </a:solidFill>
                  </a:tcPr>
                </a:tc>
                <a:tc>
                  <a:txBody>
                    <a:bodyPr/>
                    <a:lstStyle/>
                    <a:p>
                      <a:pPr marL="0" marR="0" algn="r" rtl="1">
                        <a:lnSpc>
                          <a:spcPct val="107000"/>
                        </a:lnSpc>
                        <a:spcBef>
                          <a:spcPts val="0"/>
                        </a:spcBef>
                        <a:spcAft>
                          <a:spcPts val="0"/>
                        </a:spcAft>
                      </a:pPr>
                      <a:r>
                        <a:rPr lang="fa-IR" sz="10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تاثیر شاخص ها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0"/>
                        </a:spcAft>
                      </a:pPr>
                      <a:r>
                        <a:rPr lang="fa-IR" sz="10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0"/>
                        </a:spcAft>
                      </a:pPr>
                      <a:r>
                        <a:rPr lang="fa-IR" sz="10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مشخصات کمی و کیفی برای سنجش پیشرفت به سوی هدف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3522" marR="63522"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597A0"/>
                    </a:solidFill>
                  </a:tcPr>
                </a:tc>
                <a:tc>
                  <a:txBody>
                    <a:bodyPr/>
                    <a:lstStyle/>
                    <a:p>
                      <a:pPr marL="0" marR="0" algn="r" rtl="1">
                        <a:lnSpc>
                          <a:spcPct val="107000"/>
                        </a:lnSpc>
                        <a:spcBef>
                          <a:spcPts val="0"/>
                        </a:spcBef>
                        <a:spcAft>
                          <a:spcPts val="0"/>
                        </a:spcAft>
                      </a:pPr>
                      <a:r>
                        <a:rPr lang="fa-IR" sz="1000" b="1"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دستآورد ها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0"/>
                        </a:spcAft>
                      </a:pPr>
                      <a:r>
                        <a:rPr lang="fa-IR" sz="1000" b="1"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0"/>
                        </a:spcAft>
                      </a:pPr>
                      <a:r>
                        <a:rPr lang="fa-IR" sz="1000" b="1"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دستآورد های محسوس، وسایل و خدمات و نتایج آنی یی دیگر که میتوانند به رسیدن به نتایج کمک کنند</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3522" marR="63522"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597A0"/>
                    </a:solidFill>
                  </a:tcPr>
                </a:tc>
                <a:extLst>
                  <a:ext uri="{0D108BD9-81ED-4DB2-BD59-A6C34878D82A}">
                    <a16:rowId xmlns:a16="http://schemas.microsoft.com/office/drawing/2014/main" val="955628366"/>
                  </a:ext>
                </a:extLst>
              </a:tr>
            </a:tbl>
          </a:graphicData>
        </a:graphic>
      </p:graphicFrame>
    </p:spTree>
    <p:extLst>
      <p:ext uri="{BB962C8B-B14F-4D97-AF65-F5344CB8AC3E}">
        <p14:creationId xmlns:p14="http://schemas.microsoft.com/office/powerpoint/2010/main" val="17283627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انکشاف </a:t>
            </a:r>
            <a:r>
              <a:rPr lang="fa-IR" dirty="0" smtClean="0"/>
              <a:t>چارچوب منطقی</a:t>
            </a:r>
            <a:endParaRPr lang="en-GB" dirty="0">
              <a:solidFill>
                <a:srgbClr val="FF0000"/>
              </a:solidFill>
              <a:highlight>
                <a:srgbClr val="FFFF00"/>
              </a:highlight>
            </a:endParaRPr>
          </a:p>
        </p:txBody>
      </p:sp>
      <p:sp>
        <p:nvSpPr>
          <p:cNvPr id="3" name="Content Placeholder 2"/>
          <p:cNvSpPr>
            <a:spLocks noGrp="1"/>
          </p:cNvSpPr>
          <p:nvPr>
            <p:ph idx="1"/>
          </p:nvPr>
        </p:nvSpPr>
        <p:spPr/>
        <p:txBody>
          <a:bodyPr/>
          <a:lstStyle/>
          <a:p>
            <a:pPr marL="0" indent="0" algn="r" rtl="1">
              <a:buNone/>
            </a:pPr>
            <a:r>
              <a:rPr lang="fa-IR" b="1" dirty="0"/>
              <a:t>کار گروپی: </a:t>
            </a:r>
          </a:p>
          <a:p>
            <a:pPr algn="r" rtl="1"/>
            <a:r>
              <a:rPr lang="fa-IR" dirty="0"/>
              <a:t>با استفاده از رهنمای شاخص ها و برنامه/پروژه یی قبلی تان، </a:t>
            </a:r>
            <a:r>
              <a:rPr lang="fa-IR" dirty="0" smtClean="0"/>
              <a:t>چارچوب منطقی جدید </a:t>
            </a:r>
            <a:r>
              <a:rPr lang="fa-IR" dirty="0"/>
              <a:t>را خانه پری نمائید. </a:t>
            </a:r>
          </a:p>
          <a:p>
            <a:pPr algn="r" rtl="1"/>
            <a:endParaRPr lang="fa-IR" dirty="0"/>
          </a:p>
          <a:p>
            <a:pPr algn="r" rtl="1"/>
            <a:r>
              <a:rPr lang="fa-IR" dirty="0"/>
              <a:t>در آغاز تنها یک نتیجه و یک دستآورد با شاخص های مربوط آن را خانه پری نمائید. </a:t>
            </a:r>
          </a:p>
          <a:p>
            <a:pPr algn="r" rtl="1"/>
            <a:endParaRPr lang="fa-IR" dirty="0"/>
          </a:p>
          <a:p>
            <a:pPr algn="r" rtl="1"/>
            <a:r>
              <a:rPr lang="fa-IR" dirty="0"/>
              <a:t>شما میتوانید اهداف یا شاخص های رهنما را اقتباس نمائید و یا هم اهداف و شاخص های جدیدی انکشاف دهید. </a:t>
            </a:r>
          </a:p>
          <a:p>
            <a:pPr algn="r" rtl="1"/>
            <a:endParaRPr lang="fa-IR" dirty="0"/>
          </a:p>
          <a:p>
            <a:pPr algn="r" rtl="1"/>
            <a:r>
              <a:rPr lang="fa-IR" dirty="0"/>
              <a:t>ابزار تائیدی و در صورت امکان پیش فرض ها را نیز شامل بسازید. </a:t>
            </a:r>
          </a:p>
          <a:p>
            <a:pPr algn="r" rtl="1"/>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15" y="0"/>
            <a:ext cx="7953369" cy="908720"/>
          </a:xfrm>
          <a:prstGeom prst="rect">
            <a:avLst/>
          </a:prstGeom>
        </p:spPr>
      </p:pic>
    </p:spTree>
    <p:extLst>
      <p:ext uri="{BB962C8B-B14F-4D97-AF65-F5344CB8AC3E}">
        <p14:creationId xmlns:p14="http://schemas.microsoft.com/office/powerpoint/2010/main" val="17673075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معرفی جعبه ابزار (ابزار تائیدی)</a:t>
            </a:r>
            <a:endParaRPr lang="en-GB" dirty="0"/>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3264952"/>
            <a:ext cx="3039839" cy="2036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t="2033"/>
          <a:stretch/>
        </p:blipFill>
        <p:spPr bwMode="auto">
          <a:xfrm>
            <a:off x="2987824" y="3264952"/>
            <a:ext cx="2771353" cy="2036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8" descr="d:\DRKsettings$\local\lovin\Desktop\26. Lebanon - ICRC assessment 06 .jpg"/>
          <p:cNvPicPr>
            <a:picLocks noChangeAspect="1" noChangeArrowheads="1"/>
          </p:cNvPicPr>
          <p:nvPr/>
        </p:nvPicPr>
        <p:blipFill rotWithShape="1">
          <a:blip r:embed="rId4">
            <a:extLst>
              <a:ext uri="{28A0092B-C50C-407E-A947-70E740481C1C}">
                <a14:useLocalDpi xmlns:a14="http://schemas.microsoft.com/office/drawing/2010/main" val="0"/>
              </a:ext>
            </a:extLst>
          </a:blip>
          <a:srcRect b="9574"/>
          <a:stretch/>
        </p:blipFill>
        <p:spPr bwMode="auto">
          <a:xfrm>
            <a:off x="5724128" y="3260981"/>
            <a:ext cx="3419872" cy="2061625"/>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36512" y="3260981"/>
            <a:ext cx="9180512" cy="397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6512" y="5297237"/>
            <a:ext cx="9180512" cy="397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015" y="44624"/>
            <a:ext cx="7953369" cy="908720"/>
          </a:xfrm>
          <a:prstGeom prst="rect">
            <a:avLst/>
          </a:prstGeom>
        </p:spPr>
      </p:pic>
    </p:spTree>
    <p:extLst>
      <p:ext uri="{BB962C8B-B14F-4D97-AF65-F5344CB8AC3E}">
        <p14:creationId xmlns:p14="http://schemas.microsoft.com/office/powerpoint/2010/main" val="18484558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1196975"/>
            <a:ext cx="8229600" cy="863873"/>
          </a:xfrm>
        </p:spPr>
        <p:txBody>
          <a:bodyPr/>
          <a:lstStyle/>
          <a:p>
            <a:r>
              <a:rPr lang="fa-IR" dirty="0"/>
              <a:t>محتوای جعبه ابزار</a:t>
            </a:r>
            <a:endParaRPr lang="en-GB" dirty="0"/>
          </a:p>
        </p:txBody>
      </p:sp>
      <p:sp>
        <p:nvSpPr>
          <p:cNvPr id="3" name="Content Placeholder 2"/>
          <p:cNvSpPr>
            <a:spLocks noGrp="1"/>
          </p:cNvSpPr>
          <p:nvPr>
            <p:ph idx="1"/>
          </p:nvPr>
        </p:nvSpPr>
        <p:spPr>
          <a:xfrm>
            <a:off x="539552" y="1988840"/>
            <a:ext cx="8229600" cy="3489325"/>
          </a:xfrm>
        </p:spPr>
        <p:txBody>
          <a:bodyPr/>
          <a:lstStyle/>
          <a:p>
            <a:pPr lvl="0" algn="r" rtl="1"/>
            <a:r>
              <a:rPr lang="fa-IR" sz="1800" dirty="0"/>
              <a:t>شما میتوانید ابزاری را که در این الگو معرفی شده اند، با در نظر داشت گروه هدف، فعالیت ها و محدودیت ها، برای برنامه یی تان اقتباس نمائید. این ابزار ها میتوانند برای برنامه یی شما مفید واقع شوند، و از طرفی هم اکثر این ابزار از فعالیت های نظارت و ارزیابی برنامه های حمایت روانی-اجتماعی اقتباس شده اند. </a:t>
            </a:r>
          </a:p>
          <a:p>
            <a:pPr lvl="0" algn="r" rtl="1"/>
            <a:endParaRPr lang="fa-IR" sz="1800" dirty="0"/>
          </a:p>
          <a:p>
            <a:pPr lvl="0" algn="r" rtl="1"/>
            <a:r>
              <a:rPr lang="fa-IR" sz="1800" dirty="0"/>
              <a:t>ابزاری که در اینجا معرفی شده اند یک لست نیستند؛ اما میتوانند برای شما کمک کند خود برایتان ابزاری را انکشاف دهید. شما میتوانید از ابزاری که در برنامه های محلی از آن ها کار گرفته شده است استفاده نمائید و یا هم خود ابزاری برای تان انکشاف دهید. </a:t>
            </a:r>
          </a:p>
          <a:p>
            <a:pPr lvl="0" algn="r" rtl="1"/>
            <a:endParaRPr lang="fa-IR" sz="1800" dirty="0"/>
          </a:p>
          <a:p>
            <a:pPr lvl="0" algn="r" rtl="1"/>
            <a:r>
              <a:rPr lang="fa-IR" sz="1800" dirty="0"/>
              <a:t>ابزاری که در اینجا تشریح شده اند همان هایی است که در ستون "ابزار تائیدی" در جدول شاخص های کتاب رهنمای شاخص تشریح شده اند. این ابزار بیشتر بالا "ابزار تائیدی" و نتایج کلیدی آنی برنامه متمرکز هستند؛ با آنکه، بعضی از این ها میتوانند به حیث "ابزار تائیدی" در سطح دستآورد ها نیز کار گرفته شوند (خصوصا ابزار سایکل مدیریت برنامه و ابزار نظارت و گزارش دهی). </a:t>
            </a:r>
          </a:p>
          <a:p>
            <a:pPr marL="0" indent="0">
              <a:buNone/>
            </a:pP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15" y="0"/>
            <a:ext cx="7953369" cy="908720"/>
          </a:xfrm>
          <a:prstGeom prst="rect">
            <a:avLst/>
          </a:prstGeom>
        </p:spPr>
      </p:pic>
    </p:spTree>
    <p:extLst>
      <p:ext uri="{BB962C8B-B14F-4D97-AF65-F5344CB8AC3E}">
        <p14:creationId xmlns:p14="http://schemas.microsoft.com/office/powerpoint/2010/main" val="387353094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117" y="1196752"/>
            <a:ext cx="8229600" cy="1143000"/>
          </a:xfrm>
        </p:spPr>
        <p:txBody>
          <a:bodyPr/>
          <a:lstStyle/>
          <a:p>
            <a:r>
              <a:rPr lang="fa-IR" dirty="0"/>
              <a:t>خلاصه یی جعبه ابزار</a:t>
            </a:r>
            <a:endParaRPr lang="en-GB" dirty="0"/>
          </a:p>
        </p:txBody>
      </p:sp>
      <p:sp>
        <p:nvSpPr>
          <p:cNvPr id="3" name="Content Placeholder 2"/>
          <p:cNvSpPr>
            <a:spLocks noGrp="1"/>
          </p:cNvSpPr>
          <p:nvPr>
            <p:ph idx="1"/>
          </p:nvPr>
        </p:nvSpPr>
        <p:spPr/>
        <p:txBody>
          <a:bodyPr/>
          <a:lstStyle/>
          <a:p>
            <a:pPr marL="457200" indent="-457200" algn="r" rtl="1" fontAlgn="t">
              <a:buAutoNum type="arabicPlain"/>
            </a:pPr>
            <a:r>
              <a:rPr lang="fa-IR" b="1" dirty="0"/>
              <a:t>ابزار سایکل مدیریت برنامه</a:t>
            </a:r>
          </a:p>
          <a:p>
            <a:pPr marL="457200" indent="-457200" algn="r" rtl="1" fontAlgn="t">
              <a:buAutoNum type="arabicPlain"/>
            </a:pPr>
            <a:r>
              <a:rPr lang="fa-IR" b="1" dirty="0"/>
              <a:t>ابزار سنجش بهزیستی </a:t>
            </a:r>
          </a:p>
          <a:p>
            <a:pPr marL="457200" indent="-457200" algn="r" rtl="1" fontAlgn="t">
              <a:buAutoNum type="arabicPlain"/>
            </a:pPr>
            <a:r>
              <a:rPr lang="fa-IR" b="1" dirty="0" smtClean="0"/>
              <a:t>میتود های </a:t>
            </a:r>
            <a:r>
              <a:rPr lang="fa-IR" b="1" dirty="0"/>
              <a:t>کیفی</a:t>
            </a:r>
          </a:p>
          <a:p>
            <a:pPr marL="457200" indent="-457200" algn="r" rtl="1" fontAlgn="t">
              <a:buAutoNum type="arabicPlain"/>
            </a:pPr>
            <a:r>
              <a:rPr lang="fa-IR" b="1" dirty="0"/>
              <a:t>ابزار معیار های کیفیت</a:t>
            </a:r>
          </a:p>
          <a:p>
            <a:pPr marL="457200" indent="-457200" algn="r" rtl="1" fontAlgn="t">
              <a:buAutoNum type="arabicPlain"/>
            </a:pPr>
            <a:r>
              <a:rPr lang="fa-IR" b="1" dirty="0" smtClean="0"/>
              <a:t>ابزار نظارت </a:t>
            </a:r>
          </a:p>
          <a:p>
            <a:pPr marL="457200" indent="-457200" algn="r" rtl="1" fontAlgn="t">
              <a:buAutoNum type="arabicPlain"/>
            </a:pPr>
            <a:r>
              <a:rPr lang="fa-IR" b="1" dirty="0" smtClean="0"/>
              <a:t>ابزار </a:t>
            </a:r>
            <a:r>
              <a:rPr lang="fa-IR" b="1" dirty="0"/>
              <a:t>گزارش آموزش </a:t>
            </a:r>
          </a:p>
          <a:p>
            <a:pPr marL="457200" indent="-457200" algn="r" rtl="1" fontAlgn="t">
              <a:buAutoNum type="arabicPlain"/>
            </a:pPr>
            <a:r>
              <a:rPr lang="fa-IR" b="1" dirty="0"/>
              <a:t>ابزار ارجاعی </a:t>
            </a:r>
          </a:p>
          <a:p>
            <a:pPr marL="457200" indent="-457200" algn="r" rtl="1" fontAlgn="t">
              <a:buAutoNum type="arabicPlain"/>
            </a:pPr>
            <a:r>
              <a:rPr lang="fa-IR" b="1" dirty="0"/>
              <a:t>ابزار حفاظت از رضاکاران</a:t>
            </a:r>
          </a:p>
          <a:p>
            <a:pPr marL="0" indent="0" algn="r" rtl="1" fontAlgn="t">
              <a:buNone/>
            </a:pPr>
            <a:endParaRPr lang="fa-IR"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15" y="0"/>
            <a:ext cx="7953369" cy="908720"/>
          </a:xfrm>
          <a:prstGeom prst="rect">
            <a:avLst/>
          </a:prstGeom>
        </p:spPr>
      </p:pic>
    </p:spTree>
    <p:extLst>
      <p:ext uri="{BB962C8B-B14F-4D97-AF65-F5344CB8AC3E}">
        <p14:creationId xmlns:p14="http://schemas.microsoft.com/office/powerpoint/2010/main" val="85851333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سنجش بهزیستی حمایت روانی-اجتماعی</a:t>
            </a:r>
            <a:endParaRPr lang="en-GB" dirty="0"/>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3264952"/>
            <a:ext cx="3039839" cy="2036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t="2033"/>
          <a:stretch/>
        </p:blipFill>
        <p:spPr bwMode="auto">
          <a:xfrm>
            <a:off x="2987824" y="3264952"/>
            <a:ext cx="2771353" cy="2036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8" descr="d:\DRKsettings$\local\lovin\Desktop\26. Lebanon - ICRC assessment 06 .jpg"/>
          <p:cNvPicPr>
            <a:picLocks noChangeAspect="1" noChangeArrowheads="1"/>
          </p:cNvPicPr>
          <p:nvPr/>
        </p:nvPicPr>
        <p:blipFill rotWithShape="1">
          <a:blip r:embed="rId4">
            <a:extLst>
              <a:ext uri="{28A0092B-C50C-407E-A947-70E740481C1C}">
                <a14:useLocalDpi xmlns:a14="http://schemas.microsoft.com/office/drawing/2010/main" val="0"/>
              </a:ext>
            </a:extLst>
          </a:blip>
          <a:srcRect b="9574"/>
          <a:stretch/>
        </p:blipFill>
        <p:spPr bwMode="auto">
          <a:xfrm>
            <a:off x="5724128" y="3260981"/>
            <a:ext cx="3419872" cy="2061625"/>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36512" y="3260981"/>
            <a:ext cx="9180512" cy="397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6512" y="5297237"/>
            <a:ext cx="9180512" cy="397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015" y="0"/>
            <a:ext cx="7953369" cy="908720"/>
          </a:xfrm>
          <a:prstGeom prst="rect">
            <a:avLst/>
          </a:prstGeom>
        </p:spPr>
      </p:pic>
    </p:spTree>
    <p:extLst>
      <p:ext uri="{BB962C8B-B14F-4D97-AF65-F5344CB8AC3E}">
        <p14:creationId xmlns:p14="http://schemas.microsoft.com/office/powerpoint/2010/main" val="39666531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چرا نظارت و ارزیابی؟ </a:t>
            </a:r>
            <a:endParaRPr lang="da-DK" dirty="0"/>
          </a:p>
        </p:txBody>
      </p:sp>
      <p:sp>
        <p:nvSpPr>
          <p:cNvPr id="3" name="Content Placeholder 2"/>
          <p:cNvSpPr>
            <a:spLocks noGrp="1"/>
          </p:cNvSpPr>
          <p:nvPr>
            <p:ph idx="1"/>
          </p:nvPr>
        </p:nvSpPr>
        <p:spPr/>
        <p:txBody>
          <a:bodyPr/>
          <a:lstStyle/>
          <a:p>
            <a:pPr lvl="0" algn="r" rtl="1"/>
            <a:r>
              <a:rPr lang="ar-SA" b="1" dirty="0"/>
              <a:t>حمایت از تطبیق پروژه/برنامه </a:t>
            </a:r>
            <a:r>
              <a:rPr lang="ar-SA" dirty="0"/>
              <a:t>با ارائه گزارش های دقیق و مستند و انکشاف عملکرد پروژه/برنامه </a:t>
            </a:r>
            <a:endParaRPr lang="en-US" dirty="0"/>
          </a:p>
          <a:p>
            <a:pPr lvl="0" algn="r" rtl="1"/>
            <a:r>
              <a:rPr lang="ar-SA" b="1" dirty="0"/>
              <a:t>کمک در تشریک معلومات و یادگیری های موسسه </a:t>
            </a:r>
            <a:r>
              <a:rPr lang="fa-IR" dirty="0"/>
              <a:t>با بازتاب </a:t>
            </a:r>
            <a:r>
              <a:rPr lang="ar-SA" dirty="0"/>
              <a:t>و تشریک تجارب و اندوخته ها </a:t>
            </a:r>
            <a:endParaRPr lang="en-US" dirty="0"/>
          </a:p>
          <a:p>
            <a:pPr lvl="0" algn="r" rtl="1"/>
            <a:r>
              <a:rPr lang="fa-IR" b="1" dirty="0"/>
              <a:t>حمایت از شفافیت، توافق و رضایت </a:t>
            </a:r>
            <a:r>
              <a:rPr lang="fa-IR" dirty="0"/>
              <a:t>ذریعه حصول اطمینان از این که کار اجرا شده در مطابقت با قرار داد و معیار های تعین شده صورت گرفته است یا خیر. </a:t>
            </a:r>
            <a:endParaRPr lang="en-US" dirty="0"/>
          </a:p>
          <a:p>
            <a:pPr lvl="0" algn="r" rtl="1"/>
            <a:r>
              <a:rPr lang="fa-IR" b="1" dirty="0"/>
              <a:t>ایجاد زمینه ها برای باز خور مستفید شونده گان</a:t>
            </a:r>
            <a:r>
              <a:rPr lang="fa-IR" dirty="0"/>
              <a:t>، خصوصاً مستفید شونده گان مستقیم تا در مورد کارکرد ما نظریات شان را ارائه نمایند. </a:t>
            </a:r>
            <a:endParaRPr lang="en-US" dirty="0"/>
          </a:p>
          <a:p>
            <a:pPr lvl="0" algn="r" rtl="1"/>
            <a:r>
              <a:rPr lang="fa-IR" b="1" dirty="0"/>
              <a:t>تشویق و تجلیل از کار</a:t>
            </a:r>
            <a:r>
              <a:rPr lang="fa-IR" dirty="0"/>
              <a:t> با تبارز دستآورد ها، احیای روحیه و کمک به بسیج منابع. </a:t>
            </a:r>
            <a:endParaRPr lang="en-US" dirty="0"/>
          </a:p>
          <a:p>
            <a:pPr algn="r"/>
            <a:endParaRPr lang="da-DK"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15" y="0"/>
            <a:ext cx="7953369" cy="908720"/>
          </a:xfrm>
          <a:prstGeom prst="rect">
            <a:avLst/>
          </a:prstGeom>
        </p:spPr>
      </p:pic>
    </p:spTree>
    <p:extLst>
      <p:ext uri="{BB962C8B-B14F-4D97-AF65-F5344CB8AC3E}">
        <p14:creationId xmlns:p14="http://schemas.microsoft.com/office/powerpoint/2010/main" val="193141119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3496"/>
            <a:ext cx="8229600" cy="791865"/>
          </a:xfrm>
        </p:spPr>
        <p:txBody>
          <a:bodyPr/>
          <a:lstStyle/>
          <a:p>
            <a:r>
              <a:rPr lang="fa-IR" dirty="0"/>
              <a:t>محور های عمومی بهزیستی برنامه های حمایت روانی-اجتماعی</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79969032"/>
              </p:ext>
            </p:extLst>
          </p:nvPr>
        </p:nvGraphicFramePr>
        <p:xfrm>
          <a:off x="457200" y="2060848"/>
          <a:ext cx="8229600"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015" y="0"/>
            <a:ext cx="7953369" cy="908720"/>
          </a:xfrm>
          <a:prstGeom prst="rect">
            <a:avLst/>
          </a:prstGeom>
        </p:spPr>
      </p:pic>
    </p:spTree>
    <p:extLst>
      <p:ext uri="{BB962C8B-B14F-4D97-AF65-F5344CB8AC3E}">
        <p14:creationId xmlns:p14="http://schemas.microsoft.com/office/powerpoint/2010/main" val="23092599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کاوش مفاهیم محلی از بهزیستی</a:t>
            </a:r>
            <a:endParaRPr lang="en-GB" dirty="0"/>
          </a:p>
        </p:txBody>
      </p:sp>
      <p:sp>
        <p:nvSpPr>
          <p:cNvPr id="3" name="Content Placeholder 2"/>
          <p:cNvSpPr>
            <a:spLocks noGrp="1"/>
          </p:cNvSpPr>
          <p:nvPr>
            <p:ph idx="1"/>
          </p:nvPr>
        </p:nvSpPr>
        <p:spPr/>
        <p:txBody>
          <a:bodyPr/>
          <a:lstStyle/>
          <a:p>
            <a:pPr marL="0" indent="0" algn="r" rtl="1">
              <a:buNone/>
            </a:pPr>
            <a:r>
              <a:rPr lang="fa-IR" b="1" dirty="0"/>
              <a:t>کار گروپی: </a:t>
            </a:r>
          </a:p>
          <a:p>
            <a:pPr marL="0" indent="0">
              <a:buNone/>
            </a:pPr>
            <a:endParaRPr lang="fa-IR" b="1" dirty="0"/>
          </a:p>
          <a:p>
            <a:pPr algn="r" rtl="1"/>
            <a:r>
              <a:rPr lang="fa-IR" dirty="0"/>
              <a:t>برای کاوش بهزیستی، سوالات نمونه ترتیب دهید. </a:t>
            </a:r>
          </a:p>
          <a:p>
            <a:pPr algn="r" rtl="1"/>
            <a:endParaRPr lang="fa-IR" dirty="0"/>
          </a:p>
          <a:p>
            <a:pPr algn="r" rtl="1"/>
            <a:r>
              <a:rPr lang="fa-IR" dirty="0"/>
              <a:t>تسهیل کننده با اشتراک کننده گان دیگر مصاحبه نماید. </a:t>
            </a:r>
          </a:p>
          <a:p>
            <a:pPr algn="r" rtl="1"/>
            <a:endParaRPr lang="fa-IR" dirty="0"/>
          </a:p>
          <a:p>
            <a:pPr algn="r" rtl="1"/>
            <a:r>
              <a:rPr lang="fa-IR" dirty="0"/>
              <a:t>پاسخ های باید جمع بندی شوند. </a:t>
            </a:r>
          </a:p>
          <a:p>
            <a:pPr algn="r" rtl="1"/>
            <a:endParaRPr lang="fa-IR" dirty="0"/>
          </a:p>
          <a:p>
            <a:pPr algn="r" rtl="1"/>
            <a:r>
              <a:rPr lang="fa-IR" dirty="0"/>
              <a:t>محور ها/فهرست ها باید انکشاف داده شوند. </a:t>
            </a:r>
          </a:p>
          <a:p>
            <a:pPr algn="r" rtl="1"/>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15" y="0"/>
            <a:ext cx="7953369" cy="908720"/>
          </a:xfrm>
          <a:prstGeom prst="rect">
            <a:avLst/>
          </a:prstGeom>
        </p:spPr>
      </p:pic>
    </p:spTree>
    <p:extLst>
      <p:ext uri="{BB962C8B-B14F-4D97-AF65-F5344CB8AC3E}">
        <p14:creationId xmlns:p14="http://schemas.microsoft.com/office/powerpoint/2010/main" val="285309568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1196975"/>
            <a:ext cx="8229600" cy="863873"/>
          </a:xfrm>
        </p:spPr>
        <p:txBody>
          <a:bodyPr/>
          <a:lstStyle/>
          <a:p>
            <a:r>
              <a:rPr lang="fa-IR" dirty="0"/>
              <a:t>نمونه یی سوالنامه بهزیستی</a:t>
            </a:r>
            <a:endParaRPr lang="en-GB" dirty="0"/>
          </a:p>
        </p:txBody>
      </p:sp>
      <p:sp>
        <p:nvSpPr>
          <p:cNvPr id="3" name="Content Placeholder 2"/>
          <p:cNvSpPr>
            <a:spLocks noGrp="1"/>
          </p:cNvSpPr>
          <p:nvPr>
            <p:ph idx="1"/>
          </p:nvPr>
        </p:nvSpPr>
        <p:spPr>
          <a:xfrm>
            <a:off x="467544" y="2243931"/>
            <a:ext cx="8229600" cy="3489325"/>
          </a:xfrm>
        </p:spPr>
        <p:txBody>
          <a:bodyPr/>
          <a:lstStyle/>
          <a:p>
            <a:pPr algn="r" rtl="1"/>
            <a:r>
              <a:rPr lang="fa-IR" dirty="0"/>
              <a:t>برای وضعیت هایی که در آن ها ظرفیت انکشاف سوالنامه وجود ندارد، سوالنامه یی نمونوی برای سنجش بهزیستی انکشاف داده شده است. </a:t>
            </a:r>
          </a:p>
          <a:p>
            <a:pPr algn="r" rtl="1"/>
            <a:endParaRPr lang="fa-IR" dirty="0"/>
          </a:p>
          <a:p>
            <a:pPr algn="r" rtl="1"/>
            <a:r>
              <a:rPr lang="fa-IR" dirty="0"/>
              <a:t>سوال ها بر اساس محور های بهزیستی تنظیم شده اند: فردی، میان فردی و ظرفیت</a:t>
            </a:r>
          </a:p>
          <a:p>
            <a:pPr algn="r" rtl="1"/>
            <a:endParaRPr lang="fa-IR" dirty="0"/>
          </a:p>
          <a:p>
            <a:pPr algn="r" rtl="1"/>
            <a:r>
              <a:rPr lang="fa-IR" dirty="0"/>
              <a:t>شما میتوانید سوالاتی از هر محور را انتخاب و اقتباس نمائید، و یا هم سوالنامه را در کل برای درک بهزیستی محلی استفاده کنید (حذف کنید، تغییرات بیاورید و یا هم سوالی اضافه نمائید).</a:t>
            </a:r>
          </a:p>
          <a:p>
            <a:pPr algn="r" rtl="1"/>
            <a:endParaRPr lang="fa-IR" dirty="0"/>
          </a:p>
          <a:p>
            <a:pPr algn="r" rtl="1"/>
            <a:r>
              <a:rPr lang="fa-IR" dirty="0"/>
              <a:t>قبل از استفاده از سوالنامه، اول باید آن بالای گروپ های کوچکی که مشابهت هایی با گروه هدف شما داشته باشند آزمایش نمائید تا مطمین شوید که سوالات درست درک شده و شما میتوانید آن را با محیط کاری خود ارتباط دهید.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15" y="0"/>
            <a:ext cx="7953369" cy="908720"/>
          </a:xfrm>
          <a:prstGeom prst="rect">
            <a:avLst/>
          </a:prstGeom>
        </p:spPr>
      </p:pic>
    </p:spTree>
    <p:extLst>
      <p:ext uri="{BB962C8B-B14F-4D97-AF65-F5344CB8AC3E}">
        <p14:creationId xmlns:p14="http://schemas.microsoft.com/office/powerpoint/2010/main" val="55346280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انکشاف پلان نظارت و ارزیابی</a:t>
            </a:r>
            <a:endParaRPr lang="en-GB" dirty="0"/>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3264952"/>
            <a:ext cx="3039839" cy="2036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t="2033"/>
          <a:stretch/>
        </p:blipFill>
        <p:spPr bwMode="auto">
          <a:xfrm>
            <a:off x="2987824" y="3264952"/>
            <a:ext cx="2771353" cy="2036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8" descr="d:\DRKsettings$\local\lovin\Desktop\26. Lebanon - ICRC assessment 06 .jpg"/>
          <p:cNvPicPr>
            <a:picLocks noChangeAspect="1" noChangeArrowheads="1"/>
          </p:cNvPicPr>
          <p:nvPr/>
        </p:nvPicPr>
        <p:blipFill rotWithShape="1">
          <a:blip r:embed="rId4">
            <a:extLst>
              <a:ext uri="{28A0092B-C50C-407E-A947-70E740481C1C}">
                <a14:useLocalDpi xmlns:a14="http://schemas.microsoft.com/office/drawing/2010/main" val="0"/>
              </a:ext>
            </a:extLst>
          </a:blip>
          <a:srcRect b="9574"/>
          <a:stretch/>
        </p:blipFill>
        <p:spPr bwMode="auto">
          <a:xfrm>
            <a:off x="5724128" y="3260981"/>
            <a:ext cx="3419872" cy="2061625"/>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36512" y="3260981"/>
            <a:ext cx="9180512" cy="397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6512" y="5297237"/>
            <a:ext cx="9180512" cy="397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015" y="0"/>
            <a:ext cx="7953369" cy="908720"/>
          </a:xfrm>
          <a:prstGeom prst="rect">
            <a:avLst/>
          </a:prstGeom>
        </p:spPr>
      </p:pic>
    </p:spTree>
    <p:extLst>
      <p:ext uri="{BB962C8B-B14F-4D97-AF65-F5344CB8AC3E}">
        <p14:creationId xmlns:p14="http://schemas.microsoft.com/office/powerpoint/2010/main" val="308024417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طرح پلان نظارت و ارزیابی</a:t>
            </a:r>
            <a:endParaRPr lang="en-GB" dirty="0"/>
          </a:p>
        </p:txBody>
      </p:sp>
      <p:sp>
        <p:nvSpPr>
          <p:cNvPr id="3" name="Content Placeholder 2"/>
          <p:cNvSpPr>
            <a:spLocks noGrp="1"/>
          </p:cNvSpPr>
          <p:nvPr>
            <p:ph idx="1"/>
          </p:nvPr>
        </p:nvSpPr>
        <p:spPr/>
        <p:txBody>
          <a:bodyPr/>
          <a:lstStyle/>
          <a:p>
            <a:pPr lvl="0" algn="r" rtl="1"/>
            <a:r>
              <a:rPr lang="fa-IR" dirty="0"/>
              <a:t>بعد از انتخاب شاخص ها برای سنجش اهداف برنامه حمایت روانی-اجتماعی تان و انکشاف لوگفرم، مرحله دوم انکشاف پلان نظارت و ارزیابی است. </a:t>
            </a:r>
          </a:p>
          <a:p>
            <a:pPr lvl="0" algn="r" rtl="1"/>
            <a:r>
              <a:rPr lang="fa-IR" dirty="0"/>
              <a:t>دانستن این که شما از کدام ابزار جمع آوری معلومات استفاده خواهید کرد، کار را برای شما خیلی ساده می سازد. </a:t>
            </a:r>
          </a:p>
          <a:p>
            <a:pPr lvl="0" algn="r" rtl="1"/>
            <a:r>
              <a:rPr lang="fa-IR" dirty="0"/>
              <a:t>ابزار اضافی از جعبه ابزار</a:t>
            </a:r>
          </a:p>
          <a:p>
            <a:pPr marL="0" lvl="0" indent="0" algn="r" rtl="1">
              <a:buNone/>
            </a:pPr>
            <a:r>
              <a:rPr lang="fa-IR" dirty="0"/>
              <a:t>      </a:t>
            </a:r>
            <a:r>
              <a:rPr lang="fa-IR" sz="1800" dirty="0"/>
              <a:t>-   ریکارد فعالیت های کارمندان و رضاکاران </a:t>
            </a:r>
          </a:p>
          <a:p>
            <a:pPr marL="0" lvl="0" indent="0" algn="r" rtl="1">
              <a:buNone/>
            </a:pPr>
            <a:r>
              <a:rPr lang="fa-IR" sz="1800" dirty="0"/>
              <a:t>      -   نمونه های نظارت برنامه </a:t>
            </a:r>
          </a:p>
          <a:p>
            <a:pPr marL="1377950" algn="r" rtl="1"/>
            <a:r>
              <a:rPr lang="fa-IR" sz="1600" dirty="0"/>
              <a:t>فارمت گزارش دهی بازدید های نظارتی نمونوی </a:t>
            </a:r>
          </a:p>
          <a:p>
            <a:pPr marL="1377950" algn="r" rtl="1"/>
            <a:r>
              <a:rPr lang="fa-IR" sz="1600" dirty="0"/>
              <a:t>فارمت گزارش دهی فعالیت های ماهوار نمونوی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15" y="0"/>
            <a:ext cx="7953369" cy="908720"/>
          </a:xfrm>
          <a:prstGeom prst="rect">
            <a:avLst/>
          </a:prstGeom>
        </p:spPr>
      </p:pic>
    </p:spTree>
    <p:extLst>
      <p:ext uri="{BB962C8B-B14F-4D97-AF65-F5344CB8AC3E}">
        <p14:creationId xmlns:p14="http://schemas.microsoft.com/office/powerpoint/2010/main" val="40402426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پلان نظارت و ارزیابی</a:t>
            </a:r>
            <a:endParaRPr lang="en-GB" dirty="0"/>
          </a:p>
        </p:txBody>
      </p:sp>
      <p:sp>
        <p:nvSpPr>
          <p:cNvPr id="3" name="Content Placeholder 2"/>
          <p:cNvSpPr>
            <a:spLocks noGrp="1"/>
          </p:cNvSpPr>
          <p:nvPr>
            <p:ph idx="1"/>
          </p:nvPr>
        </p:nvSpPr>
        <p:spPr>
          <a:xfrm>
            <a:off x="539552" y="2339975"/>
            <a:ext cx="8229600" cy="3489325"/>
          </a:xfrm>
        </p:spPr>
        <p:txBody>
          <a:bodyPr/>
          <a:lstStyle/>
          <a:p>
            <a:pPr algn="r" rtl="1"/>
            <a:r>
              <a:rPr lang="fa-IR" sz="1800" dirty="0"/>
              <a:t>پلان نظارت و ارزیابی لوگفرم شما را یک مرحله بالا برده و تطبیق و مدیریت برنامه را حمایت میکند. </a:t>
            </a:r>
          </a:p>
          <a:p>
            <a:pPr algn="r" rtl="1"/>
            <a:endParaRPr lang="fa-IR" sz="1800" dirty="0"/>
          </a:p>
          <a:p>
            <a:pPr algn="r" rtl="1"/>
            <a:r>
              <a:rPr lang="fa-IR" sz="1800" dirty="0"/>
              <a:t>پلان نظارت و ارزیابی بیانیه های ماتریس لوگفرم را توسعه داده و درشناخت معلومات کلیدی یی هر شاخص شما را کمک میکند.  </a:t>
            </a:r>
          </a:p>
          <a:p>
            <a:pPr marL="0" indent="0" algn="r" rtl="1">
              <a:buNone/>
            </a:pPr>
            <a:endParaRPr lang="fa-IR" sz="1800" dirty="0"/>
          </a:p>
          <a:p>
            <a:pPr marL="0" indent="0" algn="r" rtl="1">
              <a:buNone/>
            </a:pPr>
            <a:r>
              <a:rPr lang="fa-IR" sz="1800" dirty="0"/>
              <a:t>این یک ابزار مهم برای مدیریت جمع آوری، تحلیل و استفاده معلومات میباشد: </a:t>
            </a:r>
          </a:p>
          <a:p>
            <a:pPr algn="r" rtl="1"/>
            <a:r>
              <a:rPr lang="fa-IR" sz="1800" dirty="0"/>
              <a:t>جمع آوری و گزارش دهی معلومات را دقیق و قابل اعتماد میسازد. </a:t>
            </a:r>
          </a:p>
          <a:p>
            <a:pPr algn="r" rtl="1"/>
            <a:r>
              <a:rPr lang="fa-IR" sz="1800" dirty="0"/>
              <a:t>به مدیران برنامه/پروژه کمک میکند تا برنامه ها/پروژه های شان را با در نظر داشت چگونگی تطبیق و چگونه سنجش فعالیت ها، طرح و تطبیق نمایند. </a:t>
            </a:r>
          </a:p>
          <a:p>
            <a:pPr algn="r" rtl="1"/>
            <a:r>
              <a:rPr lang="fa-IR" sz="1800" dirty="0"/>
              <a:t>به حیث فعالیت بررسی متقابل برای لوگفرم نقش بازی میکند و شما را مطمین میسازد که لوگفرم شما استوار بر واقعیت ها است. </a:t>
            </a:r>
          </a:p>
          <a:p>
            <a:pPr algn="r" rtl="1"/>
            <a:r>
              <a:rPr lang="fa-IR" sz="1800" dirty="0"/>
              <a:t>کمک میکند تا دانش اساسی به کارمندان و مدیران دیگر نیز انتقال داده شود، که این کار برای پروژه ها و برنامه هایی که بالاتر از دو سال ادامه پیدا میکنند، یک امر مهم و حیاتی میباشد.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15" y="0"/>
            <a:ext cx="7953369" cy="908720"/>
          </a:xfrm>
          <a:prstGeom prst="rect">
            <a:avLst/>
          </a:prstGeom>
        </p:spPr>
      </p:pic>
    </p:spTree>
    <p:extLst>
      <p:ext uri="{BB962C8B-B14F-4D97-AF65-F5344CB8AC3E}">
        <p14:creationId xmlns:p14="http://schemas.microsoft.com/office/powerpoint/2010/main" val="306959382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جدول پلان نظارت و ارزیابی</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233472606"/>
              </p:ext>
            </p:extLst>
          </p:nvPr>
        </p:nvGraphicFramePr>
        <p:xfrm>
          <a:off x="251517" y="2060852"/>
          <a:ext cx="8640962" cy="4536504"/>
        </p:xfrm>
        <a:graphic>
          <a:graphicData uri="http://schemas.openxmlformats.org/drawingml/2006/table">
            <a:tbl>
              <a:tblPr firstRow="1" firstCol="1" bandRow="1"/>
              <a:tblGrid>
                <a:gridCol w="1209721">
                  <a:extLst>
                    <a:ext uri="{9D8B030D-6E8A-4147-A177-3AD203B41FA5}">
                      <a16:colId xmlns:a16="http://schemas.microsoft.com/office/drawing/2014/main" val="2407423440"/>
                    </a:ext>
                  </a:extLst>
                </a:gridCol>
                <a:gridCol w="1444244">
                  <a:extLst>
                    <a:ext uri="{9D8B030D-6E8A-4147-A177-3AD203B41FA5}">
                      <a16:colId xmlns:a16="http://schemas.microsoft.com/office/drawing/2014/main" val="3896296817"/>
                    </a:ext>
                  </a:extLst>
                </a:gridCol>
                <a:gridCol w="1617161">
                  <a:extLst>
                    <a:ext uri="{9D8B030D-6E8A-4147-A177-3AD203B41FA5}">
                      <a16:colId xmlns:a16="http://schemas.microsoft.com/office/drawing/2014/main" val="3955868526"/>
                    </a:ext>
                  </a:extLst>
                </a:gridCol>
                <a:gridCol w="1654265">
                  <a:extLst>
                    <a:ext uri="{9D8B030D-6E8A-4147-A177-3AD203B41FA5}">
                      <a16:colId xmlns:a16="http://schemas.microsoft.com/office/drawing/2014/main" val="742251699"/>
                    </a:ext>
                  </a:extLst>
                </a:gridCol>
                <a:gridCol w="1654265">
                  <a:extLst>
                    <a:ext uri="{9D8B030D-6E8A-4147-A177-3AD203B41FA5}">
                      <a16:colId xmlns:a16="http://schemas.microsoft.com/office/drawing/2014/main" val="4007231355"/>
                    </a:ext>
                  </a:extLst>
                </a:gridCol>
                <a:gridCol w="1061306">
                  <a:extLst>
                    <a:ext uri="{9D8B030D-6E8A-4147-A177-3AD203B41FA5}">
                      <a16:colId xmlns:a16="http://schemas.microsoft.com/office/drawing/2014/main" val="1279246553"/>
                    </a:ext>
                  </a:extLst>
                </a:gridCol>
              </a:tblGrid>
              <a:tr h="282296">
                <a:tc gridSpan="6">
                  <a:txBody>
                    <a:bodyPr/>
                    <a:lstStyle/>
                    <a:p>
                      <a:pPr marL="0" marR="0" algn="r" rtl="1">
                        <a:lnSpc>
                          <a:spcPct val="107000"/>
                        </a:lnSpc>
                        <a:spcBef>
                          <a:spcPts val="0"/>
                        </a:spcBef>
                        <a:spcAft>
                          <a:spcPts val="0"/>
                        </a:spcAft>
                      </a:pPr>
                      <a:r>
                        <a:rPr lang="ar-SA"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پلان نظارت و ارزیابی "نام پروژه" </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643" marR="566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35450656"/>
                  </a:ext>
                </a:extLst>
              </a:tr>
              <a:tr h="385260">
                <a:tc>
                  <a:txBody>
                    <a:bodyPr/>
                    <a:lstStyle/>
                    <a:p>
                      <a:pPr marL="0" marR="0" algn="r" rtl="1">
                        <a:lnSpc>
                          <a:spcPct val="107000"/>
                        </a:lnSpc>
                        <a:spcBef>
                          <a:spcPts val="0"/>
                        </a:spcBef>
                        <a:spcAft>
                          <a:spcPts val="0"/>
                        </a:spcAft>
                      </a:pPr>
                      <a:r>
                        <a:rPr lang="ar-SA" sz="9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استفاده از معلومات/مخاطبین </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643" marR="566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gn="r" rtl="1">
                        <a:lnSpc>
                          <a:spcPct val="107000"/>
                        </a:lnSpc>
                        <a:spcBef>
                          <a:spcPts val="0"/>
                        </a:spcBef>
                        <a:spcAft>
                          <a:spcPts val="0"/>
                        </a:spcAft>
                      </a:pPr>
                      <a:r>
                        <a:rPr lang="ar-SA" sz="9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مسوولیت ها </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643" marR="566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gn="r" rtl="1">
                        <a:lnSpc>
                          <a:spcPct val="107000"/>
                        </a:lnSpc>
                        <a:spcBef>
                          <a:spcPts val="0"/>
                        </a:spcBef>
                        <a:spcAft>
                          <a:spcPts val="0"/>
                        </a:spcAft>
                      </a:pPr>
                      <a:r>
                        <a:rPr lang="ar-SA" sz="9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تعدد و تقسیم اوقات </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643" marR="566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gn="r" rtl="1">
                        <a:lnSpc>
                          <a:spcPct val="107000"/>
                        </a:lnSpc>
                        <a:spcBef>
                          <a:spcPts val="0"/>
                        </a:spcBef>
                        <a:spcAft>
                          <a:spcPts val="0"/>
                        </a:spcAft>
                      </a:pPr>
                      <a:r>
                        <a:rPr lang="ar-SA" sz="9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شیوه جمع آوری معلومات/منابع</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643" marR="566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gn="r" rtl="1">
                        <a:lnSpc>
                          <a:spcPct val="107000"/>
                        </a:lnSpc>
                        <a:spcBef>
                          <a:spcPts val="0"/>
                        </a:spcBef>
                        <a:spcAft>
                          <a:spcPts val="0"/>
                        </a:spcAft>
                      </a:pPr>
                      <a:r>
                        <a:rPr lang="ar-SA" sz="9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توضیح شاخص</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643" marR="566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gn="r" rtl="1">
                        <a:lnSpc>
                          <a:spcPct val="107000"/>
                        </a:lnSpc>
                        <a:spcBef>
                          <a:spcPts val="0"/>
                        </a:spcBef>
                        <a:spcAft>
                          <a:spcPts val="0"/>
                        </a:spcAft>
                      </a:pPr>
                      <a:r>
                        <a:rPr lang="ar-SA" sz="9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شاخص </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643" marR="566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3228164372"/>
                  </a:ext>
                </a:extLst>
              </a:tr>
              <a:tr h="267976">
                <a:tc gridSpan="6">
                  <a:txBody>
                    <a:bodyPr/>
                    <a:lstStyle/>
                    <a:p>
                      <a:pPr marL="0" marR="0" algn="r" rtl="1">
                        <a:lnSpc>
                          <a:spcPct val="107000"/>
                        </a:lnSpc>
                        <a:spcBef>
                          <a:spcPts val="0"/>
                        </a:spcBef>
                        <a:spcAft>
                          <a:spcPts val="0"/>
                        </a:spcAft>
                      </a:pPr>
                      <a:r>
                        <a:rPr lang="ar-SA" sz="9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هدف </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643" marR="566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78334634"/>
                  </a:ext>
                </a:extLst>
              </a:tr>
              <a:tr h="385260">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643" marR="566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nSpc>
                          <a:spcPct val="107000"/>
                        </a:lnSpc>
                        <a:spcBef>
                          <a:spcPts val="0"/>
                        </a:spcBef>
                        <a:spcAft>
                          <a:spcPts val="0"/>
                        </a:spcAft>
                      </a:pPr>
                      <a:r>
                        <a:rPr lang="ar-SA"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643" marR="566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643" marR="566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643" marR="566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643" marR="566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gn="r" rtl="1">
                        <a:lnSpc>
                          <a:spcPct val="107000"/>
                        </a:lnSpc>
                        <a:spcBef>
                          <a:spcPts val="0"/>
                        </a:spcBef>
                        <a:spcAft>
                          <a:spcPts val="0"/>
                        </a:spcAft>
                      </a:pPr>
                      <a:r>
                        <a:rPr lang="ar-SA"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شاخص (هدف 1)</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643" marR="566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1685119117"/>
                  </a:ext>
                </a:extLst>
              </a:tr>
              <a:tr h="267976">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643" marR="566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nSpc>
                          <a:spcPct val="107000"/>
                        </a:lnSpc>
                        <a:spcBef>
                          <a:spcPts val="0"/>
                        </a:spcBef>
                        <a:spcAft>
                          <a:spcPts val="0"/>
                        </a:spcAft>
                      </a:pPr>
                      <a:r>
                        <a:rPr lang="ar-SA"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643" marR="566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643" marR="566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643" marR="566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643" marR="566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gn="r" rtl="1">
                        <a:lnSpc>
                          <a:spcPct val="107000"/>
                        </a:lnSpc>
                        <a:spcBef>
                          <a:spcPts val="0"/>
                        </a:spcBef>
                        <a:spcAft>
                          <a:spcPts val="0"/>
                        </a:spcAft>
                      </a:pPr>
                      <a:r>
                        <a:rPr lang="ar-SA"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فرضیه (هدف 1)</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643" marR="566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3703795443"/>
                  </a:ext>
                </a:extLst>
              </a:tr>
              <a:tr h="267976">
                <a:tc gridSpan="6">
                  <a:txBody>
                    <a:bodyPr/>
                    <a:lstStyle/>
                    <a:p>
                      <a:pPr marL="0" marR="0" algn="r" rtl="1">
                        <a:lnSpc>
                          <a:spcPct val="107000"/>
                        </a:lnSpc>
                        <a:spcBef>
                          <a:spcPts val="0"/>
                        </a:spcBef>
                        <a:spcAft>
                          <a:spcPts val="0"/>
                        </a:spcAft>
                      </a:pPr>
                      <a:r>
                        <a:rPr lang="ar-SA" sz="9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نتیجه 1: </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643" marR="566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44498957"/>
                  </a:ext>
                </a:extLst>
              </a:tr>
              <a:tr h="267976">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643" marR="566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nSpc>
                          <a:spcPct val="107000"/>
                        </a:lnSpc>
                        <a:spcBef>
                          <a:spcPts val="0"/>
                        </a:spcBef>
                        <a:spcAft>
                          <a:spcPts val="0"/>
                        </a:spcAft>
                      </a:pPr>
                      <a:r>
                        <a:rPr lang="ar-SA"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643" marR="566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643" marR="566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643" marR="566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643" marR="566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gn="r" rtl="1">
                        <a:lnSpc>
                          <a:spcPct val="107000"/>
                        </a:lnSpc>
                        <a:spcBef>
                          <a:spcPts val="0"/>
                        </a:spcBef>
                        <a:spcAft>
                          <a:spcPts val="0"/>
                        </a:spcAft>
                      </a:pPr>
                      <a:r>
                        <a:rPr lang="ar-SA"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شاخص 1</a:t>
                      </a: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643" marR="566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1755854993"/>
                  </a:ext>
                </a:extLst>
              </a:tr>
              <a:tr h="267976">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643" marR="566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nSpc>
                          <a:spcPct val="107000"/>
                        </a:lnSpc>
                        <a:spcBef>
                          <a:spcPts val="0"/>
                        </a:spcBef>
                        <a:spcAft>
                          <a:spcPts val="0"/>
                        </a:spcAft>
                      </a:pPr>
                      <a:r>
                        <a:rPr lang="ar-SA"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643" marR="566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643" marR="566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643" marR="566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643" marR="566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gn="r" rtl="1">
                        <a:lnSpc>
                          <a:spcPct val="107000"/>
                        </a:lnSpc>
                        <a:spcBef>
                          <a:spcPts val="0"/>
                        </a:spcBef>
                        <a:spcAft>
                          <a:spcPts val="0"/>
                        </a:spcAft>
                      </a:pPr>
                      <a:r>
                        <a:rPr lang="ar-SA"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شاخص 1</a:t>
                      </a: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643" marR="566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913510580"/>
                  </a:ext>
                </a:extLst>
              </a:tr>
              <a:tr h="267976">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643" marR="566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nSpc>
                          <a:spcPct val="107000"/>
                        </a:lnSpc>
                        <a:spcBef>
                          <a:spcPts val="0"/>
                        </a:spcBef>
                        <a:spcAft>
                          <a:spcPts val="0"/>
                        </a:spcAft>
                      </a:pPr>
                      <a:r>
                        <a:rPr lang="ar-SA"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643" marR="566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643" marR="566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643" marR="566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643" marR="566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gn="r" rtl="1">
                        <a:lnSpc>
                          <a:spcPct val="107000"/>
                        </a:lnSpc>
                        <a:spcBef>
                          <a:spcPts val="0"/>
                        </a:spcBef>
                        <a:spcAft>
                          <a:spcPts val="0"/>
                        </a:spcAft>
                      </a:pPr>
                      <a:r>
                        <a:rPr lang="ar-SA"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شاخص 1</a:t>
                      </a: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643" marR="566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368761895"/>
                  </a:ext>
                </a:extLst>
              </a:tr>
              <a:tr h="267976">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643" marR="566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nSpc>
                          <a:spcPct val="107000"/>
                        </a:lnSpc>
                        <a:spcBef>
                          <a:spcPts val="0"/>
                        </a:spcBef>
                        <a:spcAft>
                          <a:spcPts val="0"/>
                        </a:spcAft>
                      </a:pPr>
                      <a:r>
                        <a:rPr lang="ar-SA"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643" marR="566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643" marR="566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643" marR="566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643" marR="566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gn="r" rtl="1">
                        <a:lnSpc>
                          <a:spcPct val="107000"/>
                        </a:lnSpc>
                        <a:spcBef>
                          <a:spcPts val="0"/>
                        </a:spcBef>
                        <a:spcAft>
                          <a:spcPts val="0"/>
                        </a:spcAft>
                      </a:pPr>
                      <a:r>
                        <a:rPr lang="ar-SA"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فرضیه 1</a:t>
                      </a: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643" marR="566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3839543605"/>
                  </a:ext>
                </a:extLst>
              </a:tr>
              <a:tr h="267976">
                <a:tc gridSpan="6">
                  <a:txBody>
                    <a:bodyPr/>
                    <a:lstStyle/>
                    <a:p>
                      <a:pPr marL="0" marR="0" algn="r" rtl="1">
                        <a:lnSpc>
                          <a:spcPct val="107000"/>
                        </a:lnSpc>
                        <a:spcBef>
                          <a:spcPts val="0"/>
                        </a:spcBef>
                        <a:spcAft>
                          <a:spcPts val="0"/>
                        </a:spcAft>
                      </a:pPr>
                      <a:r>
                        <a:rPr lang="ar-SA" sz="9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دستآورد 1.1.</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643" marR="566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2495001"/>
                  </a:ext>
                </a:extLst>
              </a:tr>
              <a:tr h="267976">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643" marR="566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nSpc>
                          <a:spcPct val="107000"/>
                        </a:lnSpc>
                        <a:spcBef>
                          <a:spcPts val="0"/>
                        </a:spcBef>
                        <a:spcAft>
                          <a:spcPts val="0"/>
                        </a:spcAft>
                      </a:pPr>
                      <a:r>
                        <a:rPr lang="ar-SA"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643" marR="566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643" marR="566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643" marR="566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643" marR="566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gn="r" rtl="1">
                        <a:lnSpc>
                          <a:spcPct val="107000"/>
                        </a:lnSpc>
                        <a:spcBef>
                          <a:spcPts val="0"/>
                        </a:spcBef>
                        <a:spcAft>
                          <a:spcPts val="0"/>
                        </a:spcAft>
                      </a:pPr>
                      <a:r>
                        <a:rPr lang="ar-SA"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شاخص 1.1</a:t>
                      </a: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643" marR="566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318053461"/>
                  </a:ext>
                </a:extLst>
              </a:tr>
              <a:tr h="267976">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643" marR="566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nSpc>
                          <a:spcPct val="107000"/>
                        </a:lnSpc>
                        <a:spcBef>
                          <a:spcPts val="0"/>
                        </a:spcBef>
                        <a:spcAft>
                          <a:spcPts val="0"/>
                        </a:spcAft>
                      </a:pPr>
                      <a:r>
                        <a:rPr lang="ar-SA"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643" marR="566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643" marR="566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643" marR="566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643" marR="566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gn="r" rtl="1">
                        <a:lnSpc>
                          <a:spcPct val="107000"/>
                        </a:lnSpc>
                        <a:spcBef>
                          <a:spcPts val="0"/>
                        </a:spcBef>
                        <a:spcAft>
                          <a:spcPts val="0"/>
                        </a:spcAft>
                      </a:pPr>
                      <a:r>
                        <a:rPr lang="ar-SA"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فرضیه 1.1</a:t>
                      </a: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643" marR="566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1984722681"/>
                  </a:ext>
                </a:extLst>
              </a:tr>
              <a:tr h="267976">
                <a:tc gridSpan="6">
                  <a:txBody>
                    <a:bodyPr/>
                    <a:lstStyle/>
                    <a:p>
                      <a:pPr marL="0" marR="0" algn="r" rtl="1">
                        <a:lnSpc>
                          <a:spcPct val="107000"/>
                        </a:lnSpc>
                        <a:spcBef>
                          <a:spcPts val="0"/>
                        </a:spcBef>
                        <a:spcAft>
                          <a:spcPts val="0"/>
                        </a:spcAft>
                      </a:pPr>
                      <a:r>
                        <a:rPr lang="ar-SA" sz="9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دستآورد 1.2: </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643" marR="566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78945389"/>
                  </a:ext>
                </a:extLst>
              </a:tr>
              <a:tr h="267976">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643" marR="566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nSpc>
                          <a:spcPct val="107000"/>
                        </a:lnSpc>
                        <a:spcBef>
                          <a:spcPts val="0"/>
                        </a:spcBef>
                        <a:spcAft>
                          <a:spcPts val="0"/>
                        </a:spcAft>
                      </a:pPr>
                      <a:r>
                        <a:rPr lang="ar-SA"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643" marR="566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643" marR="566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643" marR="566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643" marR="566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gn="r" rtl="1">
                        <a:lnSpc>
                          <a:spcPct val="107000"/>
                        </a:lnSpc>
                        <a:spcBef>
                          <a:spcPts val="0"/>
                        </a:spcBef>
                        <a:spcAft>
                          <a:spcPts val="0"/>
                        </a:spcAft>
                      </a:pPr>
                      <a:r>
                        <a:rPr lang="ar-SA"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شاخص 1.2</a:t>
                      </a: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643" marR="566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2368165855"/>
                  </a:ext>
                </a:extLst>
              </a:tr>
              <a:tr h="267976">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643" marR="566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nSpc>
                          <a:spcPct val="107000"/>
                        </a:lnSpc>
                        <a:spcBef>
                          <a:spcPts val="0"/>
                        </a:spcBef>
                        <a:spcAft>
                          <a:spcPts val="0"/>
                        </a:spcAft>
                      </a:pPr>
                      <a:r>
                        <a:rPr lang="ar-SA"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643" marR="566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643" marR="566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643" marR="566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643" marR="566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gn="r" rtl="1">
                        <a:lnSpc>
                          <a:spcPct val="107000"/>
                        </a:lnSpc>
                        <a:spcBef>
                          <a:spcPts val="0"/>
                        </a:spcBef>
                        <a:spcAft>
                          <a:spcPts val="0"/>
                        </a:spcAft>
                      </a:pPr>
                      <a:r>
                        <a:rPr lang="ar-SA" sz="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فرضیه 1.2</a:t>
                      </a:r>
                      <a:r>
                        <a:rPr lang="en-US" sz="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56643" marR="5664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1887897123"/>
                  </a:ext>
                </a:extLst>
              </a:tr>
            </a:tbl>
          </a:graphicData>
        </a:graphic>
      </p:graphicFrame>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15" y="0"/>
            <a:ext cx="7953369" cy="908720"/>
          </a:xfrm>
          <a:prstGeom prst="rect">
            <a:avLst/>
          </a:prstGeom>
        </p:spPr>
      </p:pic>
    </p:spTree>
    <p:extLst>
      <p:ext uri="{BB962C8B-B14F-4D97-AF65-F5344CB8AC3E}">
        <p14:creationId xmlns:p14="http://schemas.microsoft.com/office/powerpoint/2010/main" val="236388271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ارزیابی برنامه های حمایت روانی-اجتماعی</a:t>
            </a:r>
            <a:endParaRPr lang="en-GB" dirty="0"/>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3264952"/>
            <a:ext cx="3039839" cy="2036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t="2033"/>
          <a:stretch/>
        </p:blipFill>
        <p:spPr bwMode="auto">
          <a:xfrm>
            <a:off x="2987824" y="3264952"/>
            <a:ext cx="2771353" cy="2036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8" descr="d:\DRKsettings$\local\lovin\Desktop\26. Lebanon - ICRC assessment 06 .jpg"/>
          <p:cNvPicPr>
            <a:picLocks noChangeAspect="1" noChangeArrowheads="1"/>
          </p:cNvPicPr>
          <p:nvPr/>
        </p:nvPicPr>
        <p:blipFill rotWithShape="1">
          <a:blip r:embed="rId4">
            <a:extLst>
              <a:ext uri="{28A0092B-C50C-407E-A947-70E740481C1C}">
                <a14:useLocalDpi xmlns:a14="http://schemas.microsoft.com/office/drawing/2010/main" val="0"/>
              </a:ext>
            </a:extLst>
          </a:blip>
          <a:srcRect b="9574"/>
          <a:stretch/>
        </p:blipFill>
        <p:spPr bwMode="auto">
          <a:xfrm>
            <a:off x="5724128" y="3260981"/>
            <a:ext cx="3419872" cy="2061625"/>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36512" y="3260981"/>
            <a:ext cx="9180512" cy="397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6512" y="5297237"/>
            <a:ext cx="9180512" cy="397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015" y="0"/>
            <a:ext cx="7953369" cy="908720"/>
          </a:xfrm>
          <a:prstGeom prst="rect">
            <a:avLst/>
          </a:prstGeom>
        </p:spPr>
      </p:pic>
    </p:spTree>
    <p:extLst>
      <p:ext uri="{BB962C8B-B14F-4D97-AF65-F5344CB8AC3E}">
        <p14:creationId xmlns:p14="http://schemas.microsoft.com/office/powerpoint/2010/main" val="80937648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ارزیابی</a:t>
            </a:r>
            <a:endParaRPr lang="en-GB" dirty="0"/>
          </a:p>
        </p:txBody>
      </p:sp>
      <p:sp>
        <p:nvSpPr>
          <p:cNvPr id="3" name="Content Placeholder 2"/>
          <p:cNvSpPr>
            <a:spLocks noGrp="1"/>
          </p:cNvSpPr>
          <p:nvPr>
            <p:ph idx="1"/>
          </p:nvPr>
        </p:nvSpPr>
        <p:spPr/>
        <p:txBody>
          <a:bodyPr/>
          <a:lstStyle/>
          <a:p>
            <a:pPr lvl="0" algn="r" rtl="1"/>
            <a:r>
              <a:rPr lang="fa-IR" dirty="0"/>
              <a:t>ارزیابی به سنجش اهداف اطلاق میشود که نشان میدهد آیا فعالیت های تطبیق شده و یا هم برنامه در امر رسیدن به اهداف موفق بوده است و یا خیر. بر علاوه این کار ارزیابی است که نکات قوت و ضعف برنامه را دریابد. </a:t>
            </a:r>
          </a:p>
          <a:p>
            <a:pPr lvl="0" algn="r" rtl="1"/>
            <a:endParaRPr lang="fa-IR" dirty="0"/>
          </a:p>
          <a:p>
            <a:pPr lvl="0" algn="r" rtl="1"/>
            <a:r>
              <a:rPr lang="fa-IR" dirty="0"/>
              <a:t>بر این ملحوظ، ارزیابی از نتایج و دستآورد ها نظارت می کند. </a:t>
            </a:r>
          </a:p>
          <a:p>
            <a:pPr lvl="0" algn="r" rtl="1"/>
            <a:endParaRPr lang="fa-IR" dirty="0"/>
          </a:p>
          <a:p>
            <a:pPr lvl="0" algn="r" rtl="1"/>
            <a:r>
              <a:rPr lang="fa-IR" dirty="0"/>
              <a:t>ارزیابی تلاش میکند دریابد که برنامه یا پروژه تا چه حدی در امر رسیدن به اهداف از قبل تعین شده موفق بوده است. ارزیابی همه اش تلاش دارد به سوال زیر پاسخ دریابد: </a:t>
            </a:r>
          </a:p>
          <a:p>
            <a:pPr marL="0" lvl="0" indent="0" algn="ctr" rtl="1">
              <a:buNone/>
            </a:pPr>
            <a:endParaRPr lang="fa-IR" sz="2400" b="1" dirty="0"/>
          </a:p>
          <a:p>
            <a:pPr marL="0" lvl="0" indent="0" algn="ctr" rtl="1">
              <a:buNone/>
            </a:pPr>
            <a:r>
              <a:rPr lang="fa-IR" sz="2400" b="1" dirty="0"/>
              <a:t>در اثر فعالیت برنامه، چه تغییراتی به وقوع پیویسته است؟ </a:t>
            </a:r>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15" y="0"/>
            <a:ext cx="7953369" cy="908720"/>
          </a:xfrm>
          <a:prstGeom prst="rect">
            <a:avLst/>
          </a:prstGeom>
        </p:spPr>
      </p:pic>
    </p:spTree>
    <p:extLst>
      <p:ext uri="{BB962C8B-B14F-4D97-AF65-F5344CB8AC3E}">
        <p14:creationId xmlns:p14="http://schemas.microsoft.com/office/powerpoint/2010/main" val="155512996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الگو های مشخص معلومات برای ارزیابی</a:t>
            </a:r>
            <a:endParaRPr lang="en-GB" dirty="0"/>
          </a:p>
        </p:txBody>
      </p:sp>
      <p:sp>
        <p:nvSpPr>
          <p:cNvPr id="3" name="Content Placeholder 2"/>
          <p:cNvSpPr>
            <a:spLocks noGrp="1"/>
          </p:cNvSpPr>
          <p:nvPr>
            <p:ph idx="1"/>
          </p:nvPr>
        </p:nvSpPr>
        <p:spPr/>
        <p:txBody>
          <a:bodyPr/>
          <a:lstStyle/>
          <a:p>
            <a:pPr algn="r" rtl="1"/>
            <a:r>
              <a:rPr lang="fa-IR" dirty="0"/>
              <a:t>ارزیابی برنامه توسط مستفید شونده گان مستقیم </a:t>
            </a:r>
          </a:p>
          <a:p>
            <a:pPr algn="r" rtl="1"/>
            <a:endParaRPr lang="fa-IR" dirty="0"/>
          </a:p>
          <a:p>
            <a:pPr algn="r" rtl="1"/>
            <a:r>
              <a:rPr lang="fa-IR" dirty="0"/>
              <a:t>ابزار ارزیابی برنامه </a:t>
            </a:r>
          </a:p>
          <a:p>
            <a:pPr algn="r" rtl="1"/>
            <a:endParaRPr lang="fa-IR" dirty="0"/>
          </a:p>
          <a:p>
            <a:pPr algn="r" rtl="1"/>
            <a:r>
              <a:rPr lang="fa-IR" dirty="0"/>
              <a:t>رهنمایی گزارش دهی از نظارت و ارزیابی </a:t>
            </a:r>
          </a:p>
          <a:p>
            <a:pPr algn="r" rtl="1"/>
            <a:endParaRPr lang="fa-IR" dirty="0"/>
          </a:p>
          <a:p>
            <a:pPr algn="r" rtl="1"/>
            <a:r>
              <a:rPr lang="fa-IR" dirty="0"/>
              <a:t>رهنمای جلسه یی بازخوردهی در مورد چیز هائیکه آموخته شده است.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15" y="0"/>
            <a:ext cx="7953369" cy="908720"/>
          </a:xfrm>
          <a:prstGeom prst="rect">
            <a:avLst/>
          </a:prstGeom>
        </p:spPr>
      </p:pic>
    </p:spTree>
    <p:extLst>
      <p:ext uri="{BB962C8B-B14F-4D97-AF65-F5344CB8AC3E}">
        <p14:creationId xmlns:p14="http://schemas.microsoft.com/office/powerpoint/2010/main" val="33414894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چارچوب نظارت و ارزیابی – محتوا </a:t>
            </a:r>
            <a:endParaRPr lang="da-DK" dirty="0"/>
          </a:p>
        </p:txBody>
      </p:sp>
      <p:sp>
        <p:nvSpPr>
          <p:cNvPr id="3" name="Content Placeholder 2"/>
          <p:cNvSpPr>
            <a:spLocks noGrp="1"/>
          </p:cNvSpPr>
          <p:nvPr>
            <p:ph idx="1"/>
          </p:nvPr>
        </p:nvSpPr>
        <p:spPr>
          <a:xfrm>
            <a:off x="6127775" y="2636912"/>
            <a:ext cx="2746648" cy="3600474"/>
          </a:xfrm>
          <a:solidFill>
            <a:srgbClr val="00B0F0"/>
          </a:solidFill>
        </p:spPr>
        <p:txBody>
          <a:bodyPr/>
          <a:lstStyle/>
          <a:p>
            <a:pPr algn="r" rtl="1"/>
            <a:r>
              <a:rPr lang="fa-IR" sz="1600" dirty="0"/>
              <a:t>ایده ها و ترفند های حمایت روانی-اجتماعی </a:t>
            </a:r>
            <a:endParaRPr lang="da-DK" sz="1600" dirty="0"/>
          </a:p>
          <a:p>
            <a:pPr algn="r" rtl="1"/>
            <a:r>
              <a:rPr lang="fa-IR" sz="1600" dirty="0"/>
              <a:t>چرا نظارت و ارزیابی؟ </a:t>
            </a:r>
            <a:endParaRPr lang="da-DK" sz="1600" dirty="0"/>
          </a:p>
          <a:p>
            <a:pPr algn="r" rtl="1"/>
            <a:r>
              <a:rPr lang="fa-IR" sz="1600" dirty="0"/>
              <a:t>نظارت و ارزیابی و سایکل مدیریت برنامه</a:t>
            </a:r>
            <a:endParaRPr lang="da-DK" sz="1600" dirty="0"/>
          </a:p>
          <a:p>
            <a:pPr algn="r" rtl="1"/>
            <a:r>
              <a:rPr lang="fa-IR" sz="1600" dirty="0"/>
              <a:t>اهداف برنامه حمایت روانی-اجتماعی</a:t>
            </a:r>
            <a:endParaRPr lang="da-DK" sz="1600" dirty="0"/>
          </a:p>
          <a:p>
            <a:pPr algn="r" rtl="1"/>
            <a:r>
              <a:rPr lang="fa-IR" sz="1600" dirty="0"/>
              <a:t>در مورد شاخص ها</a:t>
            </a:r>
            <a:endParaRPr lang="da-DK" sz="1600" dirty="0"/>
          </a:p>
          <a:p>
            <a:pPr algn="r" rtl="1"/>
            <a:r>
              <a:rPr lang="fa-IR" sz="1600" dirty="0"/>
              <a:t>طرح نظارت و ارزیابی</a:t>
            </a:r>
            <a:endParaRPr lang="da-DK" sz="1600" dirty="0"/>
          </a:p>
          <a:p>
            <a:pPr algn="r" rtl="1"/>
            <a:r>
              <a:rPr lang="fa-IR" sz="1600" dirty="0"/>
              <a:t>نکات کلیدی نظارت و ارزیابی با کودکان</a:t>
            </a:r>
            <a:endParaRPr lang="da-DK" sz="1600" dirty="0"/>
          </a:p>
          <a:p>
            <a:pPr algn="r" rtl="1"/>
            <a:endParaRPr lang="da-DK" sz="1600" dirty="0"/>
          </a:p>
        </p:txBody>
      </p:sp>
      <p:sp>
        <p:nvSpPr>
          <p:cNvPr id="4" name="Content Placeholder 2"/>
          <p:cNvSpPr txBox="1">
            <a:spLocks/>
          </p:cNvSpPr>
          <p:nvPr/>
        </p:nvSpPr>
        <p:spPr bwMode="auto">
          <a:xfrm>
            <a:off x="3316262" y="2636912"/>
            <a:ext cx="2746648" cy="3600400"/>
          </a:xfrm>
          <a:prstGeom prst="rect">
            <a:avLst/>
          </a:prstGeom>
          <a:solidFill>
            <a:srgbClr val="FFC000"/>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cs typeface="+mn-cs"/>
              </a:defRPr>
            </a:lvl2pPr>
            <a:lvl3pPr marL="1143000" indent="-228600" algn="l" rtl="0" eaLnBrk="1" fontAlgn="base" hangingPunct="1">
              <a:spcBef>
                <a:spcPct val="20000"/>
              </a:spcBef>
              <a:spcAft>
                <a:spcPct val="0"/>
              </a:spcAft>
              <a:buChar char="•"/>
              <a:defRPr sz="1600">
                <a:solidFill>
                  <a:schemeClr val="tx1"/>
                </a:solidFill>
                <a:latin typeface="+mn-lt"/>
                <a:cs typeface="+mn-cs"/>
              </a:defRPr>
            </a:lvl3pPr>
            <a:lvl4pPr marL="1600200" indent="-228600" algn="l" rtl="0" eaLnBrk="1" fontAlgn="base" hangingPunct="1">
              <a:spcBef>
                <a:spcPct val="20000"/>
              </a:spcBef>
              <a:spcAft>
                <a:spcPct val="0"/>
              </a:spcAft>
              <a:buChar char="–"/>
              <a:defRPr sz="1400">
                <a:solidFill>
                  <a:schemeClr val="tx1"/>
                </a:solidFill>
                <a:latin typeface="+mn-lt"/>
                <a:cs typeface="+mn-cs"/>
              </a:defRPr>
            </a:lvl4pPr>
            <a:lvl5pPr marL="2057400" indent="-228600" algn="l" rtl="0" eaLnBrk="1" fontAlgn="base" hangingPunct="1">
              <a:spcBef>
                <a:spcPct val="20000"/>
              </a:spcBef>
              <a:spcAft>
                <a:spcPct val="0"/>
              </a:spcAft>
              <a:buChar char="»"/>
              <a:defRPr sz="12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algn="r" rtl="1"/>
            <a:r>
              <a:rPr lang="fa-IR" sz="1600" dirty="0"/>
              <a:t>جدول شاخص های اهداف</a:t>
            </a:r>
            <a:endParaRPr lang="da-DK" sz="1600" dirty="0"/>
          </a:p>
          <a:p>
            <a:pPr algn="r" rtl="1"/>
            <a:r>
              <a:rPr lang="fa-IR" sz="1600" dirty="0"/>
              <a:t>جدول شاخص های نتایج</a:t>
            </a:r>
            <a:endParaRPr lang="da-DK" sz="1600" dirty="0"/>
          </a:p>
          <a:p>
            <a:pPr algn="r" rtl="1"/>
            <a:r>
              <a:rPr lang="fa-IR" sz="1600" dirty="0"/>
              <a:t>جدول شاخص های دستآورد ها</a:t>
            </a:r>
            <a:endParaRPr lang="en-US" sz="1600" dirty="0"/>
          </a:p>
          <a:p>
            <a:pPr marL="0" indent="0" algn="r" rtl="1">
              <a:buNone/>
            </a:pPr>
            <a:endParaRPr lang="fa-IR" sz="1600" dirty="0"/>
          </a:p>
          <a:p>
            <a:pPr marL="0" indent="0" algn="r" rtl="1">
              <a:buNone/>
            </a:pPr>
            <a:endParaRPr lang="fa-IR" sz="1600" dirty="0"/>
          </a:p>
          <a:p>
            <a:pPr marL="0" indent="0" algn="r" rtl="1">
              <a:buNone/>
            </a:pPr>
            <a:r>
              <a:rPr lang="fa-IR" sz="1600" dirty="0"/>
              <a:t>شاخص های اهداف و نتایح ارتباط مستقیمی با ابزار تائیدی (ابزار جمع آوری معلومات) دارند. </a:t>
            </a:r>
            <a:endParaRPr lang="en-US" sz="1600" dirty="0"/>
          </a:p>
        </p:txBody>
      </p:sp>
      <p:sp>
        <p:nvSpPr>
          <p:cNvPr id="5" name="Content Placeholder 2"/>
          <p:cNvSpPr txBox="1">
            <a:spLocks/>
          </p:cNvSpPr>
          <p:nvPr/>
        </p:nvSpPr>
        <p:spPr bwMode="auto">
          <a:xfrm>
            <a:off x="480250" y="2636912"/>
            <a:ext cx="2746648" cy="3600400"/>
          </a:xfrm>
          <a:prstGeom prst="rect">
            <a:avLst/>
          </a:prstGeom>
          <a:solidFill>
            <a:srgbClr val="00B050"/>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cs typeface="+mn-cs"/>
              </a:defRPr>
            </a:lvl2pPr>
            <a:lvl3pPr marL="1143000" indent="-228600" algn="l" rtl="0" eaLnBrk="1" fontAlgn="base" hangingPunct="1">
              <a:spcBef>
                <a:spcPct val="20000"/>
              </a:spcBef>
              <a:spcAft>
                <a:spcPct val="0"/>
              </a:spcAft>
              <a:buChar char="•"/>
              <a:defRPr sz="1600">
                <a:solidFill>
                  <a:schemeClr val="tx1"/>
                </a:solidFill>
                <a:latin typeface="+mn-lt"/>
                <a:cs typeface="+mn-cs"/>
              </a:defRPr>
            </a:lvl3pPr>
            <a:lvl4pPr marL="1600200" indent="-228600" algn="l" rtl="0" eaLnBrk="1" fontAlgn="base" hangingPunct="1">
              <a:spcBef>
                <a:spcPct val="20000"/>
              </a:spcBef>
              <a:spcAft>
                <a:spcPct val="0"/>
              </a:spcAft>
              <a:buChar char="–"/>
              <a:defRPr sz="1400">
                <a:solidFill>
                  <a:schemeClr val="tx1"/>
                </a:solidFill>
                <a:latin typeface="+mn-lt"/>
                <a:cs typeface="+mn-cs"/>
              </a:defRPr>
            </a:lvl4pPr>
            <a:lvl5pPr marL="2057400" indent="-228600" algn="l" rtl="0" eaLnBrk="1" fontAlgn="base" hangingPunct="1">
              <a:spcBef>
                <a:spcPct val="20000"/>
              </a:spcBef>
              <a:spcAft>
                <a:spcPct val="0"/>
              </a:spcAft>
              <a:buChar char="»"/>
              <a:defRPr sz="12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algn="r" rtl="1"/>
            <a:r>
              <a:rPr lang="fa-IR" sz="1600" dirty="0"/>
              <a:t>ابزار سایکل مدیریت برنامه</a:t>
            </a:r>
            <a:endParaRPr lang="en-US" sz="1600" dirty="0"/>
          </a:p>
          <a:p>
            <a:pPr algn="r" rtl="1"/>
            <a:r>
              <a:rPr lang="fa-IR" sz="1600" dirty="0"/>
              <a:t>ابزار سروی اجتماع و مستفید شونده گان</a:t>
            </a:r>
            <a:endParaRPr lang="en-US" sz="1600" dirty="0"/>
          </a:p>
          <a:p>
            <a:pPr algn="r" rtl="1"/>
            <a:r>
              <a:rPr lang="fa-IR" sz="1600" dirty="0"/>
              <a:t>ابزار سنجش بهزیستی</a:t>
            </a:r>
            <a:endParaRPr lang="en-US" sz="1600" dirty="0"/>
          </a:p>
          <a:p>
            <a:pPr algn="r" rtl="1"/>
            <a:r>
              <a:rPr lang="fa-IR" sz="1600" dirty="0"/>
              <a:t>شیوه کیفی</a:t>
            </a:r>
            <a:endParaRPr lang="en-US" sz="1600" dirty="0"/>
          </a:p>
          <a:p>
            <a:pPr algn="r" rtl="1"/>
            <a:r>
              <a:rPr lang="fa-IR" sz="1600" dirty="0"/>
              <a:t>ابزار سنجش معیار های کیفی</a:t>
            </a:r>
            <a:endParaRPr lang="en-US" sz="1600" dirty="0"/>
          </a:p>
          <a:p>
            <a:pPr algn="r" rtl="1"/>
            <a:r>
              <a:rPr lang="fa-IR" sz="1600" dirty="0"/>
              <a:t>ابزار نظارت</a:t>
            </a:r>
            <a:endParaRPr lang="en-US" sz="1600" dirty="0"/>
          </a:p>
          <a:p>
            <a:pPr algn="r" rtl="1"/>
            <a:r>
              <a:rPr lang="fa-IR" sz="1600" dirty="0"/>
              <a:t>ابزار گزارش برنامه</a:t>
            </a:r>
            <a:endParaRPr lang="en-US" sz="1600" dirty="0"/>
          </a:p>
          <a:p>
            <a:pPr algn="r" rtl="1"/>
            <a:r>
              <a:rPr lang="fa-IR" sz="1600" dirty="0"/>
              <a:t>ابزار رجعی</a:t>
            </a:r>
            <a:endParaRPr lang="en-US" sz="1600" dirty="0"/>
          </a:p>
          <a:p>
            <a:pPr algn="r" rtl="1"/>
            <a:r>
              <a:rPr lang="fa-IR" sz="1600" dirty="0"/>
              <a:t>ابزار حفاظت از رضاکاران</a:t>
            </a:r>
            <a:endParaRPr lang="da-DK" sz="1600" kern="0" dirty="0"/>
          </a:p>
        </p:txBody>
      </p:sp>
      <p:sp>
        <p:nvSpPr>
          <p:cNvPr id="6" name="Rectangle 5"/>
          <p:cNvSpPr/>
          <p:nvPr/>
        </p:nvSpPr>
        <p:spPr>
          <a:xfrm>
            <a:off x="6141930" y="2196182"/>
            <a:ext cx="2736304"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a:solidFill>
                  <a:schemeClr val="tx1"/>
                </a:solidFill>
              </a:rPr>
              <a:t>یاد داشت های رهنما</a:t>
            </a:r>
            <a:endParaRPr lang="da-DK" b="1" dirty="0">
              <a:solidFill>
                <a:schemeClr val="tx1"/>
              </a:solidFill>
            </a:endParaRPr>
          </a:p>
        </p:txBody>
      </p:sp>
      <p:sp>
        <p:nvSpPr>
          <p:cNvPr id="7" name="Rectangle 6"/>
          <p:cNvSpPr/>
          <p:nvPr/>
        </p:nvSpPr>
        <p:spPr>
          <a:xfrm>
            <a:off x="3316262" y="2204864"/>
            <a:ext cx="2736304"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a:solidFill>
                  <a:schemeClr val="tx1"/>
                </a:solidFill>
              </a:rPr>
              <a:t>رهنمای شاخص ها</a:t>
            </a:r>
            <a:endParaRPr lang="da-DK" b="1" dirty="0">
              <a:solidFill>
                <a:schemeClr val="tx1"/>
              </a:solidFill>
            </a:endParaRPr>
          </a:p>
        </p:txBody>
      </p:sp>
      <p:sp>
        <p:nvSpPr>
          <p:cNvPr id="8" name="Rectangle 7"/>
          <p:cNvSpPr/>
          <p:nvPr/>
        </p:nvSpPr>
        <p:spPr>
          <a:xfrm>
            <a:off x="490594" y="2196182"/>
            <a:ext cx="2736304"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a:solidFill>
                  <a:schemeClr val="tx1"/>
                </a:solidFill>
              </a:rPr>
              <a:t>ابزار جمع آوری معلومات</a:t>
            </a:r>
            <a:endParaRPr lang="da-DK" b="1" dirty="0">
              <a:solidFill>
                <a:schemeClr val="tx1"/>
              </a:solidFill>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15" y="0"/>
            <a:ext cx="7953369" cy="908720"/>
          </a:xfrm>
          <a:prstGeom prst="rect">
            <a:avLst/>
          </a:prstGeom>
        </p:spPr>
      </p:pic>
    </p:spTree>
    <p:extLst>
      <p:ext uri="{BB962C8B-B14F-4D97-AF65-F5344CB8AC3E}">
        <p14:creationId xmlns:p14="http://schemas.microsoft.com/office/powerpoint/2010/main" val="138328653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سوالنامه ارزیابی</a:t>
            </a:r>
            <a:endParaRPr lang="en-GB" dirty="0"/>
          </a:p>
        </p:txBody>
      </p:sp>
      <p:sp>
        <p:nvSpPr>
          <p:cNvPr id="3" name="Content Placeholder 2"/>
          <p:cNvSpPr>
            <a:spLocks noGrp="1"/>
          </p:cNvSpPr>
          <p:nvPr>
            <p:ph idx="1"/>
          </p:nvPr>
        </p:nvSpPr>
        <p:spPr/>
        <p:txBody>
          <a:bodyPr/>
          <a:lstStyle/>
          <a:p>
            <a:pPr algn="r" rtl="1"/>
            <a:r>
              <a:rPr lang="fa-IR" dirty="0"/>
              <a:t>بالای سوالنامه یی ارزیابی کار کنید (ابزار ارزیابی برنامه). برای این کار یک برنامه یی خود را در ذهن خود تصور کنید، و به سوالات به بهترین وجه آن جواب بدهید. موارد زیر را در نظر داشته باشید: </a:t>
            </a:r>
          </a:p>
          <a:p>
            <a:pPr marL="0" indent="0" algn="r" rtl="1">
              <a:buNone/>
            </a:pPr>
            <a:endParaRPr lang="fa-IR" dirty="0"/>
          </a:p>
          <a:p>
            <a:pPr marL="0" indent="0" algn="r" rtl="1">
              <a:buNone/>
            </a:pPr>
            <a:r>
              <a:rPr lang="fa-IR" dirty="0"/>
              <a:t>     </a:t>
            </a:r>
            <a:r>
              <a:rPr lang="fa-IR" sz="1600" dirty="0"/>
              <a:t>-   ارتباط سوالنامه با برنامه یی که شما آن را ارزیابی می کنید. </a:t>
            </a:r>
          </a:p>
          <a:p>
            <a:pPr marL="0" indent="0" algn="r" rtl="1">
              <a:buNone/>
            </a:pPr>
            <a:r>
              <a:rPr lang="fa-IR" sz="1600" dirty="0"/>
              <a:t>     -   سهولت استفاده از سوالنامه</a:t>
            </a:r>
          </a:p>
          <a:p>
            <a:pPr marL="0" indent="0" algn="r" rtl="1">
              <a:buNone/>
            </a:pPr>
            <a:r>
              <a:rPr lang="fa-IR" sz="1600" dirty="0"/>
              <a:t>     -   سوالاتی که پاسخ دادن به آن ها مشکل است و یا هم بی ارتباط به برنامه هستند. </a:t>
            </a:r>
          </a:p>
          <a:p>
            <a:pPr marL="0" indent="0" algn="r" rtl="1">
              <a:buNone/>
            </a:pPr>
            <a:r>
              <a:rPr lang="fa-IR" sz="1600" dirty="0"/>
              <a:t>     -   پیشنهاداتی در مورد بهبود سوالنامه</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15" y="0"/>
            <a:ext cx="7953369" cy="908720"/>
          </a:xfrm>
          <a:prstGeom prst="rect">
            <a:avLst/>
          </a:prstGeom>
        </p:spPr>
      </p:pic>
    </p:spTree>
    <p:extLst>
      <p:ext uri="{BB962C8B-B14F-4D97-AF65-F5344CB8AC3E}">
        <p14:creationId xmlns:p14="http://schemas.microsoft.com/office/powerpoint/2010/main" val="82290416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 درس های یادگرفته شده</a:t>
            </a:r>
            <a:endParaRPr lang="en-GB" dirty="0"/>
          </a:p>
        </p:txBody>
      </p:sp>
      <p:sp>
        <p:nvSpPr>
          <p:cNvPr id="3" name="Content Placeholder 2"/>
          <p:cNvSpPr>
            <a:spLocks noGrp="1"/>
          </p:cNvSpPr>
          <p:nvPr>
            <p:ph idx="1"/>
          </p:nvPr>
        </p:nvSpPr>
        <p:spPr>
          <a:xfrm>
            <a:off x="539552" y="2356952"/>
            <a:ext cx="8229600" cy="3489325"/>
          </a:xfrm>
        </p:spPr>
        <p:txBody>
          <a:bodyPr/>
          <a:lstStyle/>
          <a:p>
            <a:pPr lvl="0" algn="r" rtl="1"/>
            <a:r>
              <a:rPr lang="fa-IR" sz="1800" dirty="0"/>
              <a:t>چه چیزی در امر تطبیق برنامه خوب پیش رفت (مثل نیاز سنجی، مشوره با مستفید شونده گان، سهمیگری شرکاء و غیره)؟</a:t>
            </a:r>
          </a:p>
          <a:p>
            <a:pPr lvl="0" algn="r" rtl="1"/>
            <a:r>
              <a:rPr lang="fa-IR" sz="1800" dirty="0"/>
              <a:t>هنگام فعالیت، برنامه با چه چالش هایی روبرو شد؟ </a:t>
            </a:r>
          </a:p>
          <a:p>
            <a:pPr lvl="0" algn="r" rtl="1"/>
            <a:r>
              <a:rPr lang="fa-IR" sz="1800" dirty="0"/>
              <a:t>چه فاکتور هایی در چگونگی تطبیق، کیفیت، دسترسی و رسیدن به هدف برنامه نقش داشت؟</a:t>
            </a:r>
          </a:p>
          <a:p>
            <a:pPr lvl="0" algn="r" rtl="1"/>
            <a:r>
              <a:rPr lang="fa-IR" sz="1800" dirty="0"/>
              <a:t>برداشت عمومی اشتراک کننده گان از اشتراک در برنامه چی بود؟ </a:t>
            </a:r>
          </a:p>
          <a:p>
            <a:pPr lvl="0" algn="r" rtl="1"/>
            <a:r>
              <a:rPr lang="fa-IR" sz="1800" dirty="0"/>
              <a:t>برنامه چه تغییراتی را در خصوص فعالیت های حمایت روانی-اجتماعی بوجود آورد؟ </a:t>
            </a:r>
          </a:p>
          <a:p>
            <a:pPr lvl="0" algn="r" rtl="1"/>
            <a:r>
              <a:rPr lang="fa-IR" sz="1800" dirty="0"/>
              <a:t>چه چیزی را می شود برای بلند بردن طرح و تطبیق برنامه در نظر داشت؟ </a:t>
            </a:r>
          </a:p>
          <a:p>
            <a:pPr lvl="0" algn="r" rtl="1"/>
            <a:r>
              <a:rPr lang="fa-IR" sz="1800" dirty="0"/>
              <a:t>از اجرای این برنامه ما چه یاد گرفتیم تا مطمین باشیم برنامه ها و فعالیت های مشابه دیگری را نیز میتوانیم تطبیق نمائیم؟ </a:t>
            </a:r>
          </a:p>
          <a:p>
            <a:pPr lvl="0" algn="r" rtl="1"/>
            <a:r>
              <a:rPr lang="fa-IR" sz="1800" dirty="0"/>
              <a:t>  از اجرای این برنامه ما چه یاد گرفتیم تا در برنامه های دیگر از استفاده آن خود داری نمائیم؟ </a:t>
            </a:r>
          </a:p>
          <a:p>
            <a:pPr lvl="0" algn="r" rtl="1"/>
            <a:r>
              <a:rPr lang="fa-IR" sz="1800" dirty="0"/>
              <a:t>نتایج تعین نا شده یا غیر مترقبه یی برنامه چی ها بودند (مثبت یا منفی)؟</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15" y="0"/>
            <a:ext cx="7953369" cy="908720"/>
          </a:xfrm>
          <a:prstGeom prst="rect">
            <a:avLst/>
          </a:prstGeom>
        </p:spPr>
      </p:pic>
    </p:spTree>
    <p:extLst>
      <p:ext uri="{BB962C8B-B14F-4D97-AF65-F5344CB8AC3E}">
        <p14:creationId xmlns:p14="http://schemas.microsoft.com/office/powerpoint/2010/main" val="108147870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6000" dirty="0"/>
              <a:t>سپاس</a:t>
            </a:r>
            <a:endParaRPr lang="en-GB" sz="6000" dirty="0"/>
          </a:p>
        </p:txBody>
      </p:sp>
      <p:pic>
        <p:nvPicPr>
          <p:cNvPr id="4" name="Picture 2" descr="http://aea365.org/blog/wp-content/uploads/2013/06/Lysy-3.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79712" y="2708920"/>
            <a:ext cx="4826676" cy="362000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843808" y="2708920"/>
            <a:ext cx="2736304" cy="1152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600" b="1" dirty="0">
                <a:solidFill>
                  <a:schemeClr val="tx1"/>
                </a:solidFill>
              </a:rPr>
              <a:t>خوب، دیگه کی در مورد این برنامه علاقمند است؟</a:t>
            </a:r>
            <a:r>
              <a:rPr lang="fa-IR" dirty="0">
                <a:solidFill>
                  <a:schemeClr val="tx1"/>
                </a:solidFill>
              </a:rPr>
              <a:t> </a:t>
            </a:r>
            <a:endParaRPr lang="en-US" dirty="0">
              <a:solidFill>
                <a:schemeClr val="tx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15" y="0"/>
            <a:ext cx="7953369" cy="908720"/>
          </a:xfrm>
          <a:prstGeom prst="rect">
            <a:avLst/>
          </a:prstGeom>
        </p:spPr>
      </p:pic>
    </p:spTree>
    <p:extLst>
      <p:ext uri="{BB962C8B-B14F-4D97-AF65-F5344CB8AC3E}">
        <p14:creationId xmlns:p14="http://schemas.microsoft.com/office/powerpoint/2010/main" val="3985078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1421904"/>
            <a:ext cx="8229600" cy="1143000"/>
          </a:xfrm>
        </p:spPr>
        <p:txBody>
          <a:bodyPr/>
          <a:lstStyle/>
          <a:p>
            <a:r>
              <a:rPr lang="fa-IR" b="1" dirty="0"/>
              <a:t>مفاهیم ابتدایی نظارت و ارزیابی و سایکل مدیریت برنامه</a:t>
            </a:r>
            <a:r>
              <a:rPr lang="fa-IR" dirty="0"/>
              <a:t/>
            </a:r>
            <a:br>
              <a:rPr lang="fa-IR" dirty="0"/>
            </a:br>
            <a:endParaRPr lang="en-GB" dirty="0"/>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3264952"/>
            <a:ext cx="3039839" cy="2036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t="2033"/>
          <a:stretch/>
        </p:blipFill>
        <p:spPr bwMode="auto">
          <a:xfrm>
            <a:off x="2987824" y="3264952"/>
            <a:ext cx="2771353" cy="2036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8" descr="d:\DRKsettings$\local\lovin\Desktop\26. Lebanon - ICRC assessment 06 .jpg"/>
          <p:cNvPicPr>
            <a:picLocks noChangeAspect="1" noChangeArrowheads="1"/>
          </p:cNvPicPr>
          <p:nvPr/>
        </p:nvPicPr>
        <p:blipFill rotWithShape="1">
          <a:blip r:embed="rId4">
            <a:extLst>
              <a:ext uri="{28A0092B-C50C-407E-A947-70E740481C1C}">
                <a14:useLocalDpi xmlns:a14="http://schemas.microsoft.com/office/drawing/2010/main" val="0"/>
              </a:ext>
            </a:extLst>
          </a:blip>
          <a:srcRect b="9574"/>
          <a:stretch/>
        </p:blipFill>
        <p:spPr bwMode="auto">
          <a:xfrm>
            <a:off x="5724128" y="3260981"/>
            <a:ext cx="3419872" cy="2061625"/>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36512" y="3260981"/>
            <a:ext cx="9180512" cy="397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6512" y="5297237"/>
            <a:ext cx="9180512" cy="397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015" y="0"/>
            <a:ext cx="7953369" cy="908720"/>
          </a:xfrm>
          <a:prstGeom prst="rect">
            <a:avLst/>
          </a:prstGeom>
        </p:spPr>
      </p:pic>
    </p:spTree>
    <p:extLst>
      <p:ext uri="{BB962C8B-B14F-4D97-AF65-F5344CB8AC3E}">
        <p14:creationId xmlns:p14="http://schemas.microsoft.com/office/powerpoint/2010/main" val="16570787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تعریف نظارت و ارزیابی</a:t>
            </a:r>
            <a:endParaRPr lang="en-GB" dirty="0"/>
          </a:p>
        </p:txBody>
      </p:sp>
      <p:sp>
        <p:nvSpPr>
          <p:cNvPr id="4" name="Content Placeholder 2"/>
          <p:cNvSpPr txBox="1">
            <a:spLocks/>
          </p:cNvSpPr>
          <p:nvPr/>
        </p:nvSpPr>
        <p:spPr bwMode="auto">
          <a:xfrm>
            <a:off x="467544" y="4437112"/>
            <a:ext cx="8229600" cy="1728192"/>
          </a:xfrm>
          <a:prstGeom prst="rect">
            <a:avLst/>
          </a:prstGeom>
          <a:solidFill>
            <a:schemeClr val="accent5">
              <a:lumMod val="50000"/>
            </a:schemeClr>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cs typeface="+mn-cs"/>
              </a:defRPr>
            </a:lvl2pPr>
            <a:lvl3pPr marL="1143000" indent="-228600" algn="l" rtl="0" eaLnBrk="1" fontAlgn="base" hangingPunct="1">
              <a:spcBef>
                <a:spcPct val="20000"/>
              </a:spcBef>
              <a:spcAft>
                <a:spcPct val="0"/>
              </a:spcAft>
              <a:buChar char="•"/>
              <a:defRPr sz="1600">
                <a:solidFill>
                  <a:schemeClr val="tx1"/>
                </a:solidFill>
                <a:latin typeface="+mn-lt"/>
                <a:cs typeface="+mn-cs"/>
              </a:defRPr>
            </a:lvl3pPr>
            <a:lvl4pPr marL="1600200" indent="-228600" algn="l" rtl="0" eaLnBrk="1" fontAlgn="base" hangingPunct="1">
              <a:spcBef>
                <a:spcPct val="20000"/>
              </a:spcBef>
              <a:spcAft>
                <a:spcPct val="0"/>
              </a:spcAft>
              <a:buChar char="–"/>
              <a:defRPr sz="1400">
                <a:solidFill>
                  <a:schemeClr val="tx1"/>
                </a:solidFill>
                <a:latin typeface="+mn-lt"/>
                <a:cs typeface="+mn-cs"/>
              </a:defRPr>
            </a:lvl4pPr>
            <a:lvl5pPr marL="2057400" indent="-228600" algn="l" rtl="0" eaLnBrk="1" fontAlgn="base" hangingPunct="1">
              <a:spcBef>
                <a:spcPct val="20000"/>
              </a:spcBef>
              <a:spcAft>
                <a:spcPct val="0"/>
              </a:spcAft>
              <a:buChar char="»"/>
              <a:defRPr sz="12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r" rtl="1">
              <a:buNone/>
            </a:pPr>
            <a:r>
              <a:rPr lang="ar-SA" b="1" dirty="0"/>
              <a:t>ارزیابی </a:t>
            </a:r>
            <a:r>
              <a:rPr lang="ar-SA" dirty="0"/>
              <a:t>تحلیل سیستماتیک و هدفمند از دیزاین، تطبیق و نتایج برنامه یا پروژه می باشد. ارزیابی مناسبت و رسیدن به اهداف، موثریت، کارآیی، تاثیر و ثبات را بررسی میکند. پروسه ارزیابی باید معلومات قابل اعتماد و موثر را تهیه کرده تا </a:t>
            </a:r>
            <a:r>
              <a:rPr lang="fa-IR" dirty="0"/>
              <a:t>مستفید شونده گان</a:t>
            </a:r>
            <a:r>
              <a:rPr lang="ar-SA" dirty="0"/>
              <a:t> و دونر ها </a:t>
            </a:r>
            <a:r>
              <a:rPr lang="fa-IR" dirty="0"/>
              <a:t>با استفاده از آن </a:t>
            </a:r>
            <a:r>
              <a:rPr lang="ar-SA" dirty="0"/>
              <a:t>در پروسه تصمیم گیری </a:t>
            </a:r>
            <a:r>
              <a:rPr lang="fa-IR" dirty="0"/>
              <a:t>سهم بگیرند</a:t>
            </a:r>
            <a:r>
              <a:rPr lang="ar-SA" dirty="0"/>
              <a:t>.</a:t>
            </a:r>
            <a:r>
              <a:rPr lang="fa-IR" dirty="0"/>
              <a:t> </a:t>
            </a:r>
            <a:r>
              <a:rPr lang="ar-SA" dirty="0"/>
              <a:t>  </a:t>
            </a:r>
            <a:endParaRPr lang="en-US" dirty="0"/>
          </a:p>
          <a:p>
            <a:pPr marL="0" indent="0" algn="r" rtl="1">
              <a:buNone/>
            </a:pPr>
            <a:endParaRPr lang="da-DK" sz="1600" dirty="0"/>
          </a:p>
        </p:txBody>
      </p:sp>
      <p:sp>
        <p:nvSpPr>
          <p:cNvPr id="6" name="Content Placeholder 2"/>
          <p:cNvSpPr txBox="1">
            <a:spLocks/>
          </p:cNvSpPr>
          <p:nvPr/>
        </p:nvSpPr>
        <p:spPr bwMode="auto">
          <a:xfrm>
            <a:off x="467544" y="2492896"/>
            <a:ext cx="8229600" cy="1728192"/>
          </a:xfrm>
          <a:prstGeom prst="rect">
            <a:avLst/>
          </a:prstGeom>
          <a:solidFill>
            <a:schemeClr val="accent1">
              <a:lumMod val="90000"/>
            </a:schemeClr>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cs typeface="+mn-cs"/>
              </a:defRPr>
            </a:lvl2pPr>
            <a:lvl3pPr marL="1143000" indent="-228600" algn="l" rtl="0" eaLnBrk="1" fontAlgn="base" hangingPunct="1">
              <a:spcBef>
                <a:spcPct val="20000"/>
              </a:spcBef>
              <a:spcAft>
                <a:spcPct val="0"/>
              </a:spcAft>
              <a:buChar char="•"/>
              <a:defRPr sz="1600">
                <a:solidFill>
                  <a:schemeClr val="tx1"/>
                </a:solidFill>
                <a:latin typeface="+mn-lt"/>
                <a:cs typeface="+mn-cs"/>
              </a:defRPr>
            </a:lvl3pPr>
            <a:lvl4pPr marL="1600200" indent="-228600" algn="l" rtl="0" eaLnBrk="1" fontAlgn="base" hangingPunct="1">
              <a:spcBef>
                <a:spcPct val="20000"/>
              </a:spcBef>
              <a:spcAft>
                <a:spcPct val="0"/>
              </a:spcAft>
              <a:buChar char="–"/>
              <a:defRPr sz="1400">
                <a:solidFill>
                  <a:schemeClr val="tx1"/>
                </a:solidFill>
                <a:latin typeface="+mn-lt"/>
                <a:cs typeface="+mn-cs"/>
              </a:defRPr>
            </a:lvl4pPr>
            <a:lvl5pPr marL="2057400" indent="-228600" algn="l" rtl="0" eaLnBrk="1" fontAlgn="base" hangingPunct="1">
              <a:spcBef>
                <a:spcPct val="20000"/>
              </a:spcBef>
              <a:spcAft>
                <a:spcPct val="0"/>
              </a:spcAft>
              <a:buChar char="»"/>
              <a:defRPr sz="12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r" rtl="1">
              <a:buNone/>
            </a:pPr>
            <a:r>
              <a:rPr lang="ar-SA" b="1" dirty="0"/>
              <a:t>نظارت </a:t>
            </a:r>
            <a:r>
              <a:rPr lang="ar-SA" dirty="0"/>
              <a:t>پروسه دوامدار جمع آوری و تحلیل معلومات در مورد چگونگی تطبیق برنامه یا پروژه در مطابقت با نتایج متوقعه می باشد. هدف از نظارت تهیه فرصت ها برای بازخور برای مدیران و </a:t>
            </a:r>
            <a:r>
              <a:rPr lang="fa-IR" dirty="0"/>
              <a:t>مستفید شونده گان</a:t>
            </a:r>
            <a:r>
              <a:rPr lang="ar-SA" dirty="0"/>
              <a:t> در مورد پیشرفت کار ها و رسیده گی به نتایج متوقعه می باشد. در کل نظارت جمع آوری و تحلیل معلومات در مورد چگونگی پروسه ها، راه کار ها و نتایج و پیشنهادات سنجش های اصلاحی را در بر میگیرد.   </a:t>
            </a:r>
            <a:endParaRPr lang="en-US" dirty="0"/>
          </a:p>
          <a:p>
            <a:pPr marL="0" indent="0" algn="r" rtl="1">
              <a:buNone/>
            </a:pPr>
            <a:endParaRPr lang="da-DK" sz="16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15" y="0"/>
            <a:ext cx="7953369" cy="908720"/>
          </a:xfrm>
          <a:prstGeom prst="rect">
            <a:avLst/>
          </a:prstGeom>
        </p:spPr>
      </p:pic>
    </p:spTree>
    <p:extLst>
      <p:ext uri="{BB962C8B-B14F-4D97-AF65-F5344CB8AC3E}">
        <p14:creationId xmlns:p14="http://schemas.microsoft.com/office/powerpoint/2010/main" val="9540559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a:t>تفاوت بین ارزیابی و نظارت</a:t>
            </a:r>
            <a:endParaRPr lang="en-GB"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10364019"/>
              </p:ext>
            </p:extLst>
          </p:nvPr>
        </p:nvGraphicFramePr>
        <p:xfrm>
          <a:off x="457200" y="2420888"/>
          <a:ext cx="8229600" cy="4013552"/>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432048">
                <a:tc>
                  <a:txBody>
                    <a:bodyPr/>
                    <a:lstStyle/>
                    <a:p>
                      <a:pPr algn="r" rtl="1"/>
                      <a:r>
                        <a:rPr lang="fa-IR" dirty="0">
                          <a:solidFill>
                            <a:schemeClr val="tx1"/>
                          </a:solidFill>
                        </a:rPr>
                        <a:t>نظارت</a:t>
                      </a:r>
                      <a:endParaRPr lang="en-GB" dirty="0">
                        <a:solidFill>
                          <a:schemeClr val="tx1"/>
                        </a:solidFill>
                      </a:endParaRPr>
                    </a:p>
                  </a:txBody>
                  <a:tcPr/>
                </a:tc>
                <a:tc>
                  <a:txBody>
                    <a:bodyPr/>
                    <a:lstStyle/>
                    <a:p>
                      <a:pPr algn="r" rtl="1"/>
                      <a:r>
                        <a:rPr lang="fa-IR" dirty="0">
                          <a:solidFill>
                            <a:schemeClr val="tx1"/>
                          </a:solidFill>
                        </a:rPr>
                        <a:t>ارزیابی</a:t>
                      </a:r>
                      <a:endParaRPr lang="en-GB" dirty="0">
                        <a:solidFill>
                          <a:schemeClr val="tx1"/>
                        </a:solidFill>
                      </a:endParaRPr>
                    </a:p>
                  </a:txBody>
                  <a:tcPr/>
                </a:tc>
                <a:extLst>
                  <a:ext uri="{0D108BD9-81ED-4DB2-BD59-A6C34878D82A}">
                    <a16:rowId xmlns:a16="http://schemas.microsoft.com/office/drawing/2014/main" val="10000"/>
                  </a:ext>
                </a:extLst>
              </a:tr>
              <a:tr h="370840">
                <a:tc>
                  <a:txBody>
                    <a:bodyPr/>
                    <a:lstStyle/>
                    <a:p>
                      <a:pPr algn="r" rtl="1"/>
                      <a:r>
                        <a:rPr lang="fa-IR" sz="1400" dirty="0"/>
                        <a:t>......</a:t>
                      </a:r>
                      <a:r>
                        <a:rPr lang="fa-IR" sz="1400" baseline="0" dirty="0"/>
                        <a:t> دوامدار است</a:t>
                      </a:r>
                      <a:endParaRPr lang="en-GB" sz="1400" dirty="0"/>
                    </a:p>
                  </a:txBody>
                  <a:tcPr/>
                </a:tc>
                <a:tc>
                  <a:txBody>
                    <a:bodyPr/>
                    <a:lstStyle/>
                    <a:p>
                      <a:pPr marL="0" algn="r" defTabSz="914400" rtl="1" eaLnBrk="1" latinLnBrk="0" hangingPunct="1"/>
                      <a:r>
                        <a:rPr lang="fa-IR" sz="1400" kern="1200" dirty="0" smtClean="0">
                          <a:solidFill>
                            <a:schemeClr val="dk1"/>
                          </a:solidFill>
                          <a:latin typeface="+mn-lt"/>
                          <a:ea typeface="+mn-ea"/>
                          <a:cs typeface="+mn-cs"/>
                        </a:rPr>
                        <a:t>دوره یی است ....  </a:t>
                      </a:r>
                      <a:endParaRPr lang="en-GB" sz="1400" kern="1200" dirty="0">
                        <a:solidFill>
                          <a:schemeClr val="dk1"/>
                        </a:solidFill>
                        <a:latin typeface="+mn-lt"/>
                        <a:ea typeface="+mn-ea"/>
                        <a:cs typeface="+mn-cs"/>
                      </a:endParaRPr>
                    </a:p>
                  </a:txBody>
                  <a:tcPr/>
                </a:tc>
                <a:extLst>
                  <a:ext uri="{0D108BD9-81ED-4DB2-BD59-A6C34878D82A}">
                    <a16:rowId xmlns:a16="http://schemas.microsoft.com/office/drawing/2014/main" val="10001"/>
                  </a:ext>
                </a:extLst>
              </a:tr>
              <a:tr h="1285344">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fa-IR" sz="1400" dirty="0"/>
                        <a:t>به سوالاتی</a:t>
                      </a:r>
                      <a:r>
                        <a:rPr lang="fa-IR" sz="1400" baseline="0" dirty="0"/>
                        <a:t> مثل اینها پاسخ ارائه می کند: </a:t>
                      </a:r>
                      <a:endParaRPr lang="en-GB" sz="1400" baseline="0" dirty="0"/>
                    </a:p>
                    <a:p>
                      <a:pPr marL="285750" marR="0" lvl="0" indent="-2857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fa-IR" sz="1400" baseline="0" dirty="0"/>
                        <a:t>آیا پروژه در مسیر اصلی در حرکت است؟ </a:t>
                      </a:r>
                      <a:endParaRPr lang="en-GB" sz="1400" dirty="0"/>
                    </a:p>
                    <a:p>
                      <a:pPr marL="285750" marR="0" lvl="0" indent="-2857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fa-IR" sz="1400" dirty="0"/>
                        <a:t>برای تنظیم و انکشاف  آن ها به چی چیز ضرورت</a:t>
                      </a:r>
                      <a:r>
                        <a:rPr lang="fa-IR" sz="1400" baseline="0" dirty="0"/>
                        <a:t> است؟ </a:t>
                      </a:r>
                      <a:endParaRPr lang="en-GB" sz="1400" dirty="0"/>
                    </a:p>
                    <a:p>
                      <a:pPr marL="285750" marR="0" lvl="0" indent="-2857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fa-IR" sz="1400" dirty="0"/>
                        <a:t>چی باعث تاخیر یا نه رسیدن به اهداف میشود؟ </a:t>
                      </a:r>
                      <a:endParaRPr lang="da-DK" sz="1400" dirty="0"/>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fa-IR" sz="1400" dirty="0"/>
                        <a:t>به سوالاتی مثل این ها پاسخ</a:t>
                      </a:r>
                      <a:r>
                        <a:rPr lang="fa-IR" sz="1400" baseline="0" dirty="0"/>
                        <a:t> ارائه میکند: </a:t>
                      </a:r>
                      <a:endParaRPr lang="en-GB" sz="1400" baseline="0" dirty="0"/>
                    </a:p>
                    <a:p>
                      <a:pPr marL="285750" marR="0" lvl="0" indent="-2857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fa-IR" sz="1400" dirty="0"/>
                        <a:t>پروژه باعث چه تغییراتی شده است؟</a:t>
                      </a:r>
                      <a:r>
                        <a:rPr lang="fa-IR" sz="1400" baseline="0" dirty="0"/>
                        <a:t> </a:t>
                      </a:r>
                      <a:endParaRPr lang="en-US" sz="1400" dirty="0"/>
                    </a:p>
                    <a:p>
                      <a:pPr marL="285750" marR="0" lvl="0" indent="-2857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fa-IR" sz="1400" dirty="0"/>
                        <a:t>آیا تغییرات آنی و غیر ارادی بوجود آمده است؟</a:t>
                      </a:r>
                      <a:r>
                        <a:rPr lang="fa-IR" sz="1400" baseline="0" dirty="0"/>
                        <a:t> </a:t>
                      </a:r>
                      <a:endParaRPr lang="en-US" sz="1400" dirty="0"/>
                    </a:p>
                    <a:p>
                      <a:pPr marL="285750" marR="0" lvl="0" indent="-2857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fa-IR" sz="1400" dirty="0"/>
                        <a:t>آیا اهداف کاری ثابت</a:t>
                      </a:r>
                      <a:r>
                        <a:rPr lang="fa-IR" sz="1400" baseline="0" dirty="0"/>
                        <a:t> و در مطابقت به نیاز های </a:t>
                      </a:r>
                      <a:r>
                        <a:rPr lang="fa-IR" sz="1400" dirty="0"/>
                        <a:t>مستفید شونده گان</a:t>
                      </a:r>
                      <a:r>
                        <a:rPr lang="fa-IR" sz="1400" baseline="0" dirty="0"/>
                        <a:t> است؟ </a:t>
                      </a:r>
                      <a:endParaRPr lang="en-GB" sz="1400" dirty="0"/>
                    </a:p>
                  </a:txBody>
                  <a:tcPr/>
                </a:tc>
                <a:extLst>
                  <a:ext uri="{0D108BD9-81ED-4DB2-BD59-A6C34878D82A}">
                    <a16:rowId xmlns:a16="http://schemas.microsoft.com/office/drawing/2014/main" val="10002"/>
                  </a:ext>
                </a:extLst>
              </a:tr>
              <a:tr h="370840">
                <a:tc>
                  <a:txBody>
                    <a:bodyPr/>
                    <a:lstStyle/>
                    <a:p>
                      <a:pPr algn="r" rtl="1"/>
                      <a:r>
                        <a:rPr lang="fa-IR" sz="1400" dirty="0"/>
                        <a:t>معمولاً</a:t>
                      </a:r>
                      <a:r>
                        <a:rPr lang="fa-IR" sz="1400" baseline="0" dirty="0"/>
                        <a:t> بر میگردد به فعالیت ها، نتایج و دستآورد های آنی</a:t>
                      </a:r>
                      <a:endParaRPr lang="en-GB" sz="1400" dirty="0"/>
                    </a:p>
                  </a:txBody>
                  <a:tcPr/>
                </a:tc>
                <a:tc>
                  <a:txBody>
                    <a:bodyPr/>
                    <a:lstStyle/>
                    <a:p>
                      <a:pPr algn="r" rtl="1"/>
                      <a:r>
                        <a:rPr lang="fa-IR" sz="1400" dirty="0"/>
                        <a:t>معمولاً به دستآورد های متوسط و اهداف بر میگردد (در صورت مطالعه تاثیرات)</a:t>
                      </a:r>
                      <a:endParaRPr lang="en-GB" sz="1400" dirty="0"/>
                    </a:p>
                  </a:txBody>
                  <a:tcPr/>
                </a:tc>
                <a:extLst>
                  <a:ext uri="{0D108BD9-81ED-4DB2-BD59-A6C34878D82A}">
                    <a16:rowId xmlns:a16="http://schemas.microsoft.com/office/drawing/2014/main" val="10003"/>
                  </a:ext>
                </a:extLst>
              </a:tr>
              <a:tr h="370840">
                <a:tc>
                  <a:txBody>
                    <a:bodyPr/>
                    <a:lstStyle/>
                    <a:p>
                      <a:pPr algn="r" rtl="1"/>
                      <a:r>
                        <a:rPr lang="fa-IR" sz="1400" dirty="0"/>
                        <a:t>تغییر آگاهانه</a:t>
                      </a:r>
                      <a:r>
                        <a:rPr lang="fa-IR" sz="1400" baseline="0" dirty="0"/>
                        <a:t> در شیوه کار پروژه را تسریع میکند. </a:t>
                      </a:r>
                      <a:endParaRPr lang="en-GB" sz="1400" dirty="0"/>
                    </a:p>
                  </a:txBody>
                  <a:tcPr/>
                </a:tc>
                <a:tc>
                  <a:txBody>
                    <a:bodyPr/>
                    <a:lstStyle/>
                    <a:p>
                      <a:pPr algn="r" rtl="1"/>
                      <a:r>
                        <a:rPr lang="fa-IR" sz="1400" dirty="0"/>
                        <a:t>در طرح</a:t>
                      </a:r>
                      <a:r>
                        <a:rPr lang="fa-IR" sz="1400" baseline="0" dirty="0"/>
                        <a:t> پروژه های آینده کمک میکند. </a:t>
                      </a:r>
                      <a:endParaRPr lang="en-GB" sz="1400" dirty="0"/>
                    </a:p>
                  </a:txBody>
                  <a:tcPr/>
                </a:tc>
                <a:extLst>
                  <a:ext uri="{0D108BD9-81ED-4DB2-BD59-A6C34878D82A}">
                    <a16:rowId xmlns:a16="http://schemas.microsoft.com/office/drawing/2014/main" val="10004"/>
                  </a:ext>
                </a:extLst>
              </a:tr>
              <a:tr h="370840">
                <a:tc>
                  <a:txBody>
                    <a:bodyPr/>
                    <a:lstStyle/>
                    <a:p>
                      <a:pPr algn="r" rtl="1"/>
                      <a:r>
                        <a:rPr lang="fa-IR" sz="1400" dirty="0"/>
                        <a:t>از مواد جمع آوری</a:t>
                      </a:r>
                      <a:r>
                        <a:rPr lang="fa-IR" sz="1400" baseline="0" dirty="0"/>
                        <a:t> شده در شاخص های نتیجه به طور مداوم استفااده میکند. </a:t>
                      </a:r>
                      <a:endParaRPr lang="en-GB" sz="1400" dirty="0"/>
                    </a:p>
                  </a:txBody>
                  <a:tcPr/>
                </a:tc>
                <a:tc>
                  <a:txBody>
                    <a:bodyPr/>
                    <a:lstStyle/>
                    <a:p>
                      <a:pPr algn="r" rtl="1"/>
                      <a:r>
                        <a:rPr lang="fa-IR" sz="1400" dirty="0"/>
                        <a:t>تمام</a:t>
                      </a:r>
                      <a:r>
                        <a:rPr lang="fa-IR" sz="1400" baseline="0" dirty="0"/>
                        <a:t> معلومات جمع آوری شده در مورد شاخص های پروژه را مطالعه می نماید. </a:t>
                      </a:r>
                      <a:endParaRPr lang="en-GB" sz="1400" dirty="0"/>
                    </a:p>
                  </a:txBody>
                  <a:tcPr/>
                </a:tc>
                <a:extLst>
                  <a:ext uri="{0D108BD9-81ED-4DB2-BD59-A6C34878D82A}">
                    <a16:rowId xmlns:a16="http://schemas.microsoft.com/office/drawing/2014/main" val="10005"/>
                  </a:ext>
                </a:extLst>
              </a:tr>
              <a:tr h="122058">
                <a:tc>
                  <a:txBody>
                    <a:bodyPr/>
                    <a:lstStyle/>
                    <a:p>
                      <a:pPr algn="r" rtl="1"/>
                      <a:r>
                        <a:rPr lang="fa-IR" sz="1400" dirty="0"/>
                        <a:t>از طرف کارمندان پروژه صورت میگیرد. </a:t>
                      </a:r>
                      <a:endParaRPr lang="en-GB" sz="1400" dirty="0"/>
                    </a:p>
                  </a:txBody>
                  <a:tcPr/>
                </a:tc>
                <a:tc>
                  <a:txBody>
                    <a:bodyPr/>
                    <a:lstStyle/>
                    <a:p>
                      <a:pPr algn="r" rtl="1"/>
                      <a:r>
                        <a:rPr lang="fa-IR" sz="1400" dirty="0"/>
                        <a:t>از</a:t>
                      </a:r>
                      <a:r>
                        <a:rPr lang="fa-IR" sz="1400" baseline="0" dirty="0"/>
                        <a:t> طرف ناظر (بیرونی) در سطح محل، پروژه و ارگان صورت میگیرد. </a:t>
                      </a:r>
                      <a:endParaRPr lang="en-GB" sz="1400" dirty="0"/>
                    </a:p>
                  </a:txBody>
                  <a:tcPr/>
                </a:tc>
                <a:extLst>
                  <a:ext uri="{0D108BD9-81ED-4DB2-BD59-A6C34878D82A}">
                    <a16:rowId xmlns:a16="http://schemas.microsoft.com/office/drawing/2014/main" val="10006"/>
                  </a:ext>
                </a:extLst>
              </a:tr>
            </a:tbl>
          </a:graphicData>
        </a:graphic>
      </p:graphicFrame>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15" y="0"/>
            <a:ext cx="7953369" cy="908720"/>
          </a:xfrm>
          <a:prstGeom prst="rect">
            <a:avLst/>
          </a:prstGeom>
        </p:spPr>
      </p:pic>
    </p:spTree>
    <p:extLst>
      <p:ext uri="{BB962C8B-B14F-4D97-AF65-F5344CB8AC3E}">
        <p14:creationId xmlns:p14="http://schemas.microsoft.com/office/powerpoint/2010/main" val="6035415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6924" y="1412776"/>
            <a:ext cx="7129452" cy="5178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ounded Rectangle 2"/>
          <p:cNvSpPr/>
          <p:nvPr/>
        </p:nvSpPr>
        <p:spPr>
          <a:xfrm rot="20999296">
            <a:off x="3775646" y="2774994"/>
            <a:ext cx="1227882" cy="72008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600" b="1" dirty="0">
                <a:solidFill>
                  <a:schemeClr val="tx1"/>
                </a:solidFill>
              </a:rPr>
              <a:t>پروژه</a:t>
            </a:r>
            <a:endParaRPr lang="en-US" sz="3600" b="1" dirty="0">
              <a:solidFill>
                <a:schemeClr val="tx1"/>
              </a:solidFill>
            </a:endParaRPr>
          </a:p>
        </p:txBody>
      </p:sp>
      <p:sp>
        <p:nvSpPr>
          <p:cNvPr id="4" name="Rounded Rectangle 3"/>
          <p:cNvSpPr/>
          <p:nvPr/>
        </p:nvSpPr>
        <p:spPr>
          <a:xfrm>
            <a:off x="1907704" y="1709404"/>
            <a:ext cx="1440160" cy="157558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600" b="1" dirty="0">
                <a:solidFill>
                  <a:schemeClr val="tx1"/>
                </a:solidFill>
              </a:rPr>
              <a:t>معلومات نظارت ره مرور کدی؟ </a:t>
            </a:r>
          </a:p>
          <a:p>
            <a:pPr algn="ctr"/>
            <a:r>
              <a:rPr lang="fa-IR" sz="1600" b="1" dirty="0">
                <a:solidFill>
                  <a:schemeClr val="tx1"/>
                </a:solidFill>
              </a:rPr>
              <a:t>چرا زحمت کشیدی؟ </a:t>
            </a:r>
          </a:p>
          <a:p>
            <a:pPr algn="ctr"/>
            <a:r>
              <a:rPr lang="fa-IR" sz="1600" b="1" dirty="0">
                <a:solidFill>
                  <a:schemeClr val="tx1"/>
                </a:solidFill>
              </a:rPr>
              <a:t>کار ما خوب پیش میره. </a:t>
            </a:r>
            <a:endParaRPr lang="en-US" sz="1600" b="1" dirty="0">
              <a:solidFill>
                <a:schemeClr val="tx1"/>
              </a:solidFill>
            </a:endParaRPr>
          </a:p>
        </p:txBody>
      </p:sp>
      <p:sp>
        <p:nvSpPr>
          <p:cNvPr id="5" name="Rounded Rectangle 4"/>
          <p:cNvSpPr/>
          <p:nvPr/>
        </p:nvSpPr>
        <p:spPr>
          <a:xfrm>
            <a:off x="1043608" y="5670376"/>
            <a:ext cx="6768752" cy="71095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a:solidFill>
                  <a:schemeClr val="tx1"/>
                </a:solidFill>
              </a:rPr>
              <a:t>به یاد داشته باشین که معلومات نظارت و ارزیابی فقط زمانی کارآمد است، که ازش کار گرفته شود. </a:t>
            </a:r>
            <a:endParaRPr lang="en-US" b="1" dirty="0">
              <a:solidFill>
                <a:schemeClr val="tx1"/>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15" y="0"/>
            <a:ext cx="7953369" cy="908720"/>
          </a:xfrm>
          <a:prstGeom prst="rect">
            <a:avLst/>
          </a:prstGeom>
        </p:spPr>
      </p:pic>
    </p:spTree>
    <p:extLst>
      <p:ext uri="{BB962C8B-B14F-4D97-AF65-F5344CB8AC3E}">
        <p14:creationId xmlns:p14="http://schemas.microsoft.com/office/powerpoint/2010/main" val="363501107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plate with red bar">
  <a:themeElements>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Template with red bar">
  <a:themeElements>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RK Document" ma:contentTypeID="0x010100BAF7254234723E48BEAA5279D19E83B800EC7782E385772A4B8B5D6CC2FCD9AE1D" ma:contentTypeVersion="24" ma:contentTypeDescription="Create a new document." ma:contentTypeScope="" ma:versionID="48a7010b31c96bcfb559650932bc2467">
  <xsd:schema xmlns:xsd="http://www.w3.org/2001/XMLSchema" xmlns:xs="http://www.w3.org/2001/XMLSchema" xmlns:p="http://schemas.microsoft.com/office/2006/metadata/properties" xmlns:ns2="d04ac8df-6fd2-482f-b819-b97b1136af7f" xmlns:ns3="e6336168-8c82-4431-9d14-c92d90f5e7d2" xmlns:ns4="abbeec68-b05e-4e2e-88e5-2ac3e13fe809" xmlns:ns5="8a8bbb4e-a51e-48a7-b157-2cc2f712d1f7" xmlns:ns6="14bfd2bb-3d4a-4549-9197-f3410a8da64b" xmlns:ns7="8768dd25-ad2b-4a5b-a9f3-a808879f03d6" targetNamespace="http://schemas.microsoft.com/office/2006/metadata/properties" ma:root="true" ma:fieldsID="e4a1bca201991a1e4764e47164d9094c" ns2:_="" ns3:_="" ns4:_="" ns5:_="" ns6:_="" ns7:_="">
    <xsd:import namespace="d04ac8df-6fd2-482f-b819-b97b1136af7f"/>
    <xsd:import namespace="e6336168-8c82-4431-9d14-c92d90f5e7d2"/>
    <xsd:import namespace="abbeec68-b05e-4e2e-88e5-2ac3e13fe809"/>
    <xsd:import namespace="8a8bbb4e-a51e-48a7-b157-2cc2f712d1f7"/>
    <xsd:import namespace="14bfd2bb-3d4a-4549-9197-f3410a8da64b"/>
    <xsd:import namespace="8768dd25-ad2b-4a5b-a9f3-a808879f03d6"/>
    <xsd:element name="properties">
      <xsd:complexType>
        <xsd:sequence>
          <xsd:element name="documentManagement">
            <xsd:complexType>
              <xsd:all>
                <xsd:element ref="ns2:rkActDate" minOccurs="0"/>
                <xsd:element ref="ns2:rkDeletionDate" minOccurs="0"/>
                <xsd:element ref="ns2:rkYellowNoteDoc" minOccurs="0"/>
                <xsd:element ref="ns2:rkDocumentAdvis" minOccurs="0"/>
                <xsd:element ref="ns2:rkArchivingPeriod" minOccurs="0"/>
                <xsd:element ref="ns4:wp_tag" minOccurs="0"/>
                <xsd:element ref="ns4:wpDocumentId" minOccurs="0"/>
                <xsd:element ref="ns5:wp_entitynamefield" minOccurs="0"/>
                <xsd:element ref="ns2:wpBusinessModule" minOccurs="0"/>
                <xsd:element ref="ns2:rkProjectNumber" minOccurs="0"/>
                <xsd:element ref="ns2:rkCaseID" minOccurs="0"/>
                <xsd:element ref="ns5:rkParentCase" minOccurs="0"/>
                <xsd:element ref="ns5:rkParentCase_x003a_Name" minOccurs="0"/>
                <xsd:element ref="ns6:wpItemlocation" minOccurs="0"/>
                <xsd:element ref="ns7:rkRelatedDoc" minOccurs="0"/>
                <xsd:element ref="ns2:rkConfidential" minOccurs="0"/>
                <xsd:element ref="ns5:pa0abd16347f44bf953e988a631d31b4" minOccurs="0"/>
                <xsd:element ref="ns3:TaxCatchAllLabel" minOccurs="0"/>
                <xsd:element ref="ns2:e5404abefda04403849637b8b186ca8b" minOccurs="0"/>
                <xsd:element ref="ns5:h5918264a25e4f1f96c80f902f9137bd" minOccurs="0"/>
                <xsd:element ref="ns2:a30301ec14f1485491da311a88d487d0" minOccurs="0"/>
                <xsd:element ref="ns3:TaxCatchAll" minOccurs="0"/>
                <xsd:element ref="ns5:h510ae9f4f6044a48e8b2153feb3d4ca" minOccurs="0"/>
                <xsd:element ref="ns2:p8b010f7df5842dca681a0912c2bcab2" minOccurs="0"/>
                <xsd:element ref="ns5:MediaServiceMetadata" minOccurs="0"/>
                <xsd:element ref="ns5:MediaServiceFastMetadata" minOccurs="0"/>
                <xsd:element ref="ns5:MediaServiceAutoKeyPoints" minOccurs="0"/>
                <xsd:element ref="ns5: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4ac8df-6fd2-482f-b819-b97b1136af7f" elementFormDefault="qualified">
    <xsd:import namespace="http://schemas.microsoft.com/office/2006/documentManagement/types"/>
    <xsd:import namespace="http://schemas.microsoft.com/office/infopath/2007/PartnerControls"/>
    <xsd:element name="rkActDate" ma:index="2" nillable="true" ma:displayName="Date of document creation" ma:description="If you upload an already existing document, you can use this field to note the original date of creating the document." ma:format="DateOnly" ma:internalName="rkActDate" ma:readOnly="false">
      <xsd:simpleType>
        <xsd:restriction base="dms:DateTime"/>
      </xsd:simpleType>
    </xsd:element>
    <xsd:element name="rkDeletionDate" ma:index="3" nillable="true" ma:displayName="Deletion Date" ma:description="" ma:format="DateOnly" ma:internalName="rkDeletionDate" ma:readOnly="false">
      <xsd:simpleType>
        <xsd:restriction base="dms:DateTime"/>
      </xsd:simpleType>
    </xsd:element>
    <xsd:element name="rkYellowNoteDoc" ma:index="4" nillable="true" ma:displayName="Yellow Note Doc" ma:internalName="rkYellowNoteDoc" ma:readOnly="false">
      <xsd:simpleType>
        <xsd:restriction base="dms:Note">
          <xsd:maxLength value="255"/>
        </xsd:restriction>
      </xsd:simpleType>
    </xsd:element>
    <xsd:element name="rkDocumentAdvis" ma:index="7" nillable="true" ma:displayName="Document Advis" ma:hidden="true" ma:internalName="rkDocumentAdvis" ma:readOnly="false">
      <xsd:simpleType>
        <xsd:restriction base="dms:Note"/>
      </xsd:simpleType>
    </xsd:element>
    <xsd:element name="rkArchivingPeriod" ma:index="8" nillable="true" ma:displayName="Archiving Period" ma:default="2019-2024" ma:hidden="true" ma:internalName="rkArchivingPeriod" ma:readOnly="false">
      <xsd:simpleType>
        <xsd:restriction base="dms:Text">
          <xsd:maxLength value="255"/>
        </xsd:restriction>
      </xsd:simpleType>
    </xsd:element>
    <xsd:element name="wpBusinessModule" ma:index="12" nillable="true" ma:displayName="Business Module" ma:default="LK Sager" ma:internalName="wpBusinessModule" ma:readOnly="false">
      <xsd:simpleType>
        <xsd:restriction base="dms:Text"/>
      </xsd:simpleType>
    </xsd:element>
    <xsd:element name="rkProjectNumber" ma:index="13" nillable="true" ma:displayName="Project Number" ma:default="" ma:internalName="rkProjectNumber" ma:readOnly="false">
      <xsd:simpleType>
        <xsd:restriction base="dms:Text">
          <xsd:maxLength value="255"/>
        </xsd:restriction>
      </xsd:simpleType>
    </xsd:element>
    <xsd:element name="rkCaseID" ma:index="16" nillable="true" ma:displayName="Case ID" ma:default="LK-2021-001861" ma:internalName="rkCaseID" ma:readOnly="false">
      <xsd:simpleType>
        <xsd:restriction base="dms:Text">
          <xsd:maxLength value="255"/>
        </xsd:restriction>
      </xsd:simpleType>
    </xsd:element>
    <xsd:element name="rkConfidential" ma:index="26" nillable="true" ma:displayName="Confidential" ma:default="False" ma:description="" ma:internalName="rkConfidential" ma:readOnly="false">
      <xsd:simpleType>
        <xsd:restriction base="dms:Boolean"/>
      </xsd:simpleType>
    </xsd:element>
    <xsd:element name="e5404abefda04403849637b8b186ca8b" ma:index="29" nillable="true" ma:taxonomy="true" ma:internalName="e5404abefda04403849637b8b186ca8b" ma:taxonomyFieldName="rkDocumentStatus" ma:displayName="Document Status" ma:readOnly="false" ma:default="2;#Final|9ae6fcd9-b451-46c0-9019-188a10b11456" ma:fieldId="{e5404abe-fda0-4403-8496-37b8b186ca8b}" ma:sspId="a6bba7c3-5107-49f1-abb3-1b46ebc15f72" ma:termSetId="78361e7a-d923-40e8-a730-0048d23b6454" ma:anchorId="a29111a7-f711-4224-8350-0bd8393b3a0f" ma:open="false" ma:isKeyword="false">
      <xsd:complexType>
        <xsd:sequence>
          <xsd:element ref="pc:Terms" minOccurs="0" maxOccurs="1"/>
        </xsd:sequence>
      </xsd:complexType>
    </xsd:element>
    <xsd:element name="a30301ec14f1485491da311a88d487d0" ma:index="32" nillable="true" ma:taxonomy="true" ma:internalName="a30301ec14f1485491da311a88d487d0" ma:taxonomyFieldName="rkOpenConfidential" ma:displayName="Open/Confidential" ma:readOnly="false" ma:default="" ma:fieldId="{a30301ec-14f1-4854-91da-311a88d487d0}" ma:sspId="a6bba7c3-5107-49f1-abb3-1b46ebc15f72" ma:termSetId="a89445e1-73f4-4940-9c6c-20c6e19149d6" ma:anchorId="38c548bf-e54a-488a-9205-2631695ae108" ma:open="false" ma:isKeyword="false">
      <xsd:complexType>
        <xsd:sequence>
          <xsd:element ref="pc:Terms" minOccurs="0" maxOccurs="1"/>
        </xsd:sequence>
      </xsd:complexType>
    </xsd:element>
    <xsd:element name="p8b010f7df5842dca681a0912c2bcab2" ma:index="37" nillable="true" ma:taxonomy="true" ma:internalName="p8b010f7df5842dca681a0912c2bcab2" ma:taxonomyFieldName="rkDocDirection" ma:displayName="Document Direction" ma:readOnly="false" ma:default="1;#Internal|bf6bc60c-60b7-4f48-b412-c18e1ee58d20" ma:fieldId="{98b010f7-df58-42dc-a681-a0912c2bcab2}" ma:sspId="a6bba7c3-5107-49f1-abb3-1b46ebc15f72" ma:termSetId="79fb452f-4e81-49d7-bc6b-6702f6ca3880" ma:anchorId="ff9dba2f-780a-414f-8471-20c97a51bfc6"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6336168-8c82-4431-9d14-c92d90f5e7d2" elementFormDefault="qualified">
    <xsd:import namespace="http://schemas.microsoft.com/office/2006/documentManagement/types"/>
    <xsd:import namespace="http://schemas.microsoft.com/office/infopath/2007/PartnerControls"/>
    <xsd:element name="TaxCatchAllLabel" ma:index="28" nillable="true" ma:displayName="Taxonomy Catch All Column1" ma:hidden="true" ma:list="{3c37d576-c38e-40c5-922b-80948f5e204f}" ma:internalName="TaxCatchAllLabel" ma:readOnly="true" ma:showField="CatchAllDataLabel" ma:web="e6336168-8c82-4431-9d14-c92d90f5e7d2">
      <xsd:complexType>
        <xsd:complexContent>
          <xsd:extension base="dms:MultiChoiceLookup">
            <xsd:sequence>
              <xsd:element name="Value" type="dms:Lookup" maxOccurs="unbounded" minOccurs="0" nillable="true"/>
            </xsd:sequence>
          </xsd:extension>
        </xsd:complexContent>
      </xsd:complexType>
    </xsd:element>
    <xsd:element name="TaxCatchAll" ma:index="33" nillable="true" ma:displayName="Taxonomy Catch All Column" ma:hidden="true" ma:list="{3c37d576-c38e-40c5-922b-80948f5e204f}" ma:internalName="TaxCatchAll" ma:showField="CatchAllData" ma:web="e6336168-8c82-4431-9d14-c92d90f5e7d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bbeec68-b05e-4e2e-88e5-2ac3e13fe809" elementFormDefault="qualified">
    <xsd:import namespace="http://schemas.microsoft.com/office/2006/documentManagement/types"/>
    <xsd:import namespace="http://schemas.microsoft.com/office/infopath/2007/PartnerControls"/>
    <xsd:element name="wp_tag" ma:index="9" nillable="true" ma:displayName="Stage tag" ma:default="Open" ma:internalName="wp_tag" ma:readOnly="false">
      <xsd:simpleType>
        <xsd:restriction base="dms:Text"/>
      </xsd:simpleType>
    </xsd:element>
    <xsd:element name="wpDocumentId" ma:index="10" nillable="true" ma:displayName="Document ID" ma:description="This field is can be used as a unique Document ID set by the WorkPoint Numerator Service" ma:hidden="true" ma:internalName="wpDocumentId"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a8bbb4e-a51e-48a7-b157-2cc2f712d1f7" elementFormDefault="qualified">
    <xsd:import namespace="http://schemas.microsoft.com/office/2006/documentManagement/types"/>
    <xsd:import namespace="http://schemas.microsoft.com/office/infopath/2007/PartnerControls"/>
    <xsd:element name="wp_entitynamefield" ma:index="11" nillable="true" ma:displayName="Case name" ma:default="Afghans outside of Afghanistan WG" ma:internalName="wp_entitynamefield" ma:readOnly="false">
      <xsd:simpleType>
        <xsd:restriction base="dms:Text"/>
      </xsd:simpleType>
    </xsd:element>
    <xsd:element name="rkParentCase" ma:index="18" nillable="true" ma:displayName="Parent Case ID" ma:default="" ma:internalName="rkParentCase" ma:readOnly="false">
      <xsd:simpleType>
        <xsd:restriction base="dms:Text"/>
      </xsd:simpleType>
    </xsd:element>
    <xsd:element name="rkParentCase_x003a_Name" ma:index="19" nillable="true" ma:displayName="Parent Case" ma:default="" ma:internalName="rkParentCase_x003a_Name" ma:readOnly="false">
      <xsd:simpleType>
        <xsd:restriction base="dms:Text"/>
      </xsd:simpleType>
    </xsd:element>
    <xsd:element name="pa0abd16347f44bf953e988a631d31b4" ma:index="27" nillable="true" ma:taxonomy="true" ma:internalName="pa0abd16347f44bf953e988a631d31b4" ma:taxonomyFieldName="rkProcess" ma:displayName="Process" ma:readOnly="false" ma:default="" ma:fieldId="{9a0abd16-347f-44bf-953e-988a631d31b4}" ma:sspId="a6bba7c3-5107-49f1-abb3-1b46ebc15f72" ma:termSetId="00571633-8780-43e7-b6b1-637829dbeb78" ma:anchorId="22bfe7ec-e31c-43a5-822a-3141cd045829" ma:open="false" ma:isKeyword="false">
      <xsd:complexType>
        <xsd:sequence>
          <xsd:element ref="pc:Terms" minOccurs="0" maxOccurs="1"/>
        </xsd:sequence>
      </xsd:complexType>
    </xsd:element>
    <xsd:element name="h5918264a25e4f1f96c80f902f9137bd" ma:index="30" nillable="true" ma:taxonomy="true" ma:internalName="h5918264a25e4f1f96c80f902f9137bd" ma:taxonomyFieldName="rkCaseRespUnit" ma:displayName="Case Responsible Unit" ma:readOnly="false" ma:default="125;#Psykosociale Referencecenter|19a43a16-be01-4053-b571-a618d9cd1bd9" ma:fieldId="{15918264-a25e-4f1f-96c8-0f902f9137bd}" ma:sspId="a6bba7c3-5107-49f1-abb3-1b46ebc15f72" ma:termSetId="8e0c7b93-44db-40e5-8783-45b8f0433ae4" ma:anchorId="00000000-0000-0000-0000-000000000000" ma:open="false" ma:isKeyword="false">
      <xsd:complexType>
        <xsd:sequence>
          <xsd:element ref="pc:Terms" minOccurs="0" maxOccurs="1"/>
        </xsd:sequence>
      </xsd:complexType>
    </xsd:element>
    <xsd:element name="h510ae9f4f6044a48e8b2153feb3d4ca" ma:index="34" nillable="true" ma:taxonomy="true" ma:internalName="h510ae9f4f6044a48e8b2153feb3d4ca" ma:taxonomyFieldName="rkSubject" ma:displayName="Subject" ma:readOnly="false" ma:default="49;#Mental Health and Psychosocial Support|c3d237ec-4728-4433-8c55-55bdd81b6d7c" ma:fieldId="{1510ae9f-4f60-44a4-8e8b-2153feb3d4ca}" ma:taxonomyMulti="true" ma:sspId="a6bba7c3-5107-49f1-abb3-1b46ebc15f72" ma:termSetId="c39bd6dd-8752-448c-817a-60b94217b09a" ma:anchorId="877d3b0b-78a5-436d-b780-b7d2507d4384" ma:open="false" ma:isKeyword="false">
      <xsd:complexType>
        <xsd:sequence>
          <xsd:element ref="pc:Terms" minOccurs="0" maxOccurs="1"/>
        </xsd:sequence>
      </xsd:complexType>
    </xsd:element>
    <xsd:element name="MediaServiceMetadata" ma:index="38" nillable="true" ma:displayName="MediaServiceMetadata" ma:hidden="true" ma:internalName="MediaServiceMetadata" ma:readOnly="true">
      <xsd:simpleType>
        <xsd:restriction base="dms:Note"/>
      </xsd:simpleType>
    </xsd:element>
    <xsd:element name="MediaServiceFastMetadata" ma:index="39" nillable="true" ma:displayName="MediaServiceFastMetadata" ma:hidden="true" ma:internalName="MediaServiceFastMetadata" ma:readOnly="true">
      <xsd:simpleType>
        <xsd:restriction base="dms:Note"/>
      </xsd:simpleType>
    </xsd:element>
    <xsd:element name="MediaServiceAutoKeyPoints" ma:index="40" nillable="true" ma:displayName="MediaServiceAutoKeyPoints" ma:hidden="true" ma:internalName="MediaServiceAutoKeyPoints" ma:readOnly="true">
      <xsd:simpleType>
        <xsd:restriction base="dms:Note"/>
      </xsd:simpleType>
    </xsd:element>
    <xsd:element name="MediaServiceKeyPoints" ma:index="4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4bfd2bb-3d4a-4549-9197-f3410a8da64b" elementFormDefault="qualified">
    <xsd:import namespace="http://schemas.microsoft.com/office/2006/documentManagement/types"/>
    <xsd:import namespace="http://schemas.microsoft.com/office/infopath/2007/PartnerControls"/>
    <xsd:element name="wpItemlocation" ma:index="22" nillable="true" ma:displayName="wpItemLocation" ma:default="52f89f3b39354c7c9851847cb57fcabb;4a4729547dea44959d8bce78817e3c8e;7356;" ma:internalName="wpItem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768dd25-ad2b-4a5b-a9f3-a808879f03d6" elementFormDefault="qualified">
    <xsd:import namespace="http://schemas.microsoft.com/office/2006/documentManagement/types"/>
    <xsd:import namespace="http://schemas.microsoft.com/office/infopath/2007/PartnerControls"/>
    <xsd:element name="rkRelatedDoc" ma:index="25" nillable="true" ma:displayName="Related document" ma:hidden="true" ma:list="{8a8bbb4e-a51e-48a7-b157-2cc2f712d1f7}" ma:internalName="rkRelatedDoc" ma:readOnly="false" ma:showField="Title">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1"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rkYellowNoteDoc xmlns="d04ac8df-6fd2-482f-b819-b97b1136af7f" xsi:nil="true"/>
    <rkDocumentAdvis xmlns="d04ac8df-6fd2-482f-b819-b97b1136af7f" xsi:nil="true"/>
    <rkParentCase_x003a_Name xmlns="8a8bbb4e-a51e-48a7-b157-2cc2f712d1f7" xsi:nil="true"/>
    <p8b010f7df5842dca681a0912c2bcab2 xmlns="d04ac8df-6fd2-482f-b819-b97b1136af7f">
      <Terms xmlns="http://schemas.microsoft.com/office/infopath/2007/PartnerControls">
        <TermInfo xmlns="http://schemas.microsoft.com/office/infopath/2007/PartnerControls">
          <TermName xmlns="http://schemas.microsoft.com/office/infopath/2007/PartnerControls">Internal</TermName>
          <TermId xmlns="http://schemas.microsoft.com/office/infopath/2007/PartnerControls">bf6bc60c-60b7-4f48-b412-c18e1ee58d20</TermId>
        </TermInfo>
      </Terms>
    </p8b010f7df5842dca681a0912c2bcab2>
    <wp_entitynamefield xmlns="8a8bbb4e-a51e-48a7-b157-2cc2f712d1f7">Afghans outside of Afghanistan WG</wp_entitynamefield>
    <wpBusinessModule xmlns="d04ac8df-6fd2-482f-b819-b97b1136af7f">LK Sager</wpBusinessModule>
    <rkConfidential xmlns="d04ac8df-6fd2-482f-b819-b97b1136af7f">false</rkConfidential>
    <wp_tag xmlns="abbeec68-b05e-4e2e-88e5-2ac3e13fe809">Open</wp_tag>
    <rkCaseID xmlns="d04ac8df-6fd2-482f-b819-b97b1136af7f">LK-2021-001861</rkCaseID>
    <wpDocumentId xmlns="abbeec68-b05e-4e2e-88e5-2ac3e13fe809">2021-151688</wpDocumentId>
    <h510ae9f4f6044a48e8b2153feb3d4ca xmlns="8a8bbb4e-a51e-48a7-b157-2cc2f712d1f7">
      <Terms xmlns="http://schemas.microsoft.com/office/infopath/2007/PartnerControls">
        <TermInfo xmlns="http://schemas.microsoft.com/office/infopath/2007/PartnerControls">
          <TermName xmlns="http://schemas.microsoft.com/office/infopath/2007/PartnerControls">Mental Health and Psychosocial Support</TermName>
          <TermId xmlns="http://schemas.microsoft.com/office/infopath/2007/PartnerControls">c3d237ec-4728-4433-8c55-55bdd81b6d7c</TermId>
        </TermInfo>
      </Terms>
    </h510ae9f4f6044a48e8b2153feb3d4ca>
    <e5404abefda04403849637b8b186ca8b xmlns="d04ac8df-6fd2-482f-b819-b97b1136af7f">
      <Terms xmlns="http://schemas.microsoft.com/office/infopath/2007/PartnerControls">
        <TermInfo xmlns="http://schemas.microsoft.com/office/infopath/2007/PartnerControls">
          <TermName xmlns="http://schemas.microsoft.com/office/infopath/2007/PartnerControls">Final</TermName>
          <TermId xmlns="http://schemas.microsoft.com/office/infopath/2007/PartnerControls">9ae6fcd9-b451-46c0-9019-188a10b11456</TermId>
        </TermInfo>
      </Terms>
    </e5404abefda04403849637b8b186ca8b>
    <rkRelatedDoc xmlns="8768dd25-ad2b-4a5b-a9f3-a808879f03d6" xsi:nil="true"/>
    <rkActDate xmlns="d04ac8df-6fd2-482f-b819-b97b1136af7f" xsi:nil="true"/>
    <rkProjectNumber xmlns="d04ac8df-6fd2-482f-b819-b97b1136af7f" xsi:nil="true"/>
    <pa0abd16347f44bf953e988a631d31b4 xmlns="8a8bbb4e-a51e-48a7-b157-2cc2f712d1f7">
      <Terms xmlns="http://schemas.microsoft.com/office/infopath/2007/PartnerControls"/>
    </pa0abd16347f44bf953e988a631d31b4>
    <rkArchivingPeriod xmlns="d04ac8df-6fd2-482f-b819-b97b1136af7f">2019-2024</rkArchivingPeriod>
    <TaxCatchAll xmlns="e6336168-8c82-4431-9d14-c92d90f5e7d2">
      <Value>125</Value>
      <Value>7</Value>
      <Value>5</Value>
      <Value>6</Value>
      <Value>49</Value>
    </TaxCatchAll>
    <rkParentCase xmlns="8a8bbb4e-a51e-48a7-b157-2cc2f712d1f7" xsi:nil="true"/>
    <rkDeletionDate xmlns="d04ac8df-6fd2-482f-b819-b97b1136af7f" xsi:nil="true"/>
    <h5918264a25e4f1f96c80f902f9137bd xmlns="8a8bbb4e-a51e-48a7-b157-2cc2f712d1f7">
      <Terms xmlns="http://schemas.microsoft.com/office/infopath/2007/PartnerControls">
        <TermInfo xmlns="http://schemas.microsoft.com/office/infopath/2007/PartnerControls">
          <TermName xmlns="http://schemas.microsoft.com/office/infopath/2007/PartnerControls">Psykosociale Referencecenter</TermName>
          <TermId xmlns="http://schemas.microsoft.com/office/infopath/2007/PartnerControls">19a43a16-be01-4053-b571-a618d9cd1bd9</TermId>
        </TermInfo>
      </Terms>
    </h5918264a25e4f1f96c80f902f9137bd>
    <a30301ec14f1485491da311a88d487d0 xmlns="d04ac8df-6fd2-482f-b819-b97b1136af7f">
      <Terms xmlns="http://schemas.microsoft.com/office/infopath/2007/PartnerControls">
        <TermInfo xmlns="http://schemas.microsoft.com/office/infopath/2007/PartnerControls">
          <TermName xmlns="http://schemas.microsoft.com/office/infopath/2007/PartnerControls">Open</TermName>
          <TermId xmlns="http://schemas.microsoft.com/office/infopath/2007/PartnerControls">5b634c15-81a0-4474-a1b9-c7fcf95d35c4</TermId>
        </TermInfo>
      </Terms>
    </a30301ec14f1485491da311a88d487d0>
    <wpItemlocation xmlns="14bfd2bb-3d4a-4549-9197-f3410a8da64b">52f89f3b39354c7c9851847cb57fcabb;4a4729547dea44959d8bce78817e3c8e;7356;</wpItemlocation>
  </documentManagement>
</p:properties>
</file>

<file path=customXml/itemProps1.xml><?xml version="1.0" encoding="utf-8"?>
<ds:datastoreItem xmlns:ds="http://schemas.openxmlformats.org/officeDocument/2006/customXml" ds:itemID="{7F7D9D05-AB69-4300-9A02-A75439C5BDE4}"/>
</file>

<file path=customXml/itemProps2.xml><?xml version="1.0" encoding="utf-8"?>
<ds:datastoreItem xmlns:ds="http://schemas.openxmlformats.org/officeDocument/2006/customXml" ds:itemID="{CC76672C-EB29-4431-8599-AE055B81BC7A}"/>
</file>

<file path=customXml/itemProps3.xml><?xml version="1.0" encoding="utf-8"?>
<ds:datastoreItem xmlns:ds="http://schemas.openxmlformats.org/officeDocument/2006/customXml" ds:itemID="{25532CCC-F61F-45AC-B3A1-EBAB0EFB95B3}"/>
</file>

<file path=docProps/app.xml><?xml version="1.0" encoding="utf-8"?>
<Properties xmlns="http://schemas.openxmlformats.org/officeDocument/2006/extended-properties" xmlns:vt="http://schemas.openxmlformats.org/officeDocument/2006/docPropsVTypes">
  <Template>Template with red bar</Template>
  <TotalTime>22958</TotalTime>
  <Words>4238</Words>
  <Application>Microsoft Office PowerPoint</Application>
  <PresentationFormat>On-screen Show (4:3)</PresentationFormat>
  <Paragraphs>468</Paragraphs>
  <Slides>52</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52</vt:i4>
      </vt:variant>
    </vt:vector>
  </HeadingPairs>
  <TitlesOfParts>
    <vt:vector size="59" baseType="lpstr">
      <vt:lpstr>Arial</vt:lpstr>
      <vt:lpstr>Calibri</vt:lpstr>
      <vt:lpstr>Georgia</vt:lpstr>
      <vt:lpstr>MS Mincho</vt:lpstr>
      <vt:lpstr>Times New Roman</vt:lpstr>
      <vt:lpstr>Template with red bar</vt:lpstr>
      <vt:lpstr>1_Template with red bar</vt:lpstr>
      <vt:lpstr> مرکز روانی-اجتماعی </vt:lpstr>
      <vt:lpstr>اهداف آموزشی </vt:lpstr>
      <vt:lpstr>معرفی چارچوب نظارت و ارزیابی </vt:lpstr>
      <vt:lpstr>چرا نظارت و ارزیابی؟ </vt:lpstr>
      <vt:lpstr>چارچوب نظارت و ارزیابی – محتوا </vt:lpstr>
      <vt:lpstr>مفاهیم ابتدایی نظارت و ارزیابی و سایکل مدیریت برنامه </vt:lpstr>
      <vt:lpstr>تعریف نظارت و ارزیابی</vt:lpstr>
      <vt:lpstr>تفاوت بین ارزیابی و نظارت</vt:lpstr>
      <vt:lpstr>PowerPoint Presentation</vt:lpstr>
      <vt:lpstr>اهداف چیست؟</vt:lpstr>
      <vt:lpstr>انکشاف هدف</vt:lpstr>
      <vt:lpstr>شاخص ها</vt:lpstr>
      <vt:lpstr>شاخص های SMART</vt:lpstr>
      <vt:lpstr>طرح/استفاده وسیع شاخص ها</vt:lpstr>
      <vt:lpstr>چگونگی گزارشدهی از شاخص ها</vt:lpstr>
      <vt:lpstr>سنجش کمی/کیفی</vt:lpstr>
      <vt:lpstr>ثبیت دقت معلومات (triangulation) </vt:lpstr>
      <vt:lpstr>مطالعات ابتدایی و نهایی</vt:lpstr>
      <vt:lpstr>مثال مطالعات ابتدایی، متوسط و نهایی</vt:lpstr>
      <vt:lpstr>شناخت رهنمای شاخص ها</vt:lpstr>
      <vt:lpstr>رهنمای شاخص</vt:lpstr>
      <vt:lpstr>ارتباط به برنامه</vt:lpstr>
      <vt:lpstr>ساختار رهنما</vt:lpstr>
      <vt:lpstr>ساختار اهداف </vt:lpstr>
      <vt:lpstr>استفاده از رهنمای شاخص ها</vt:lpstr>
      <vt:lpstr>تمام اهداف، شاخص ها و ابزار تائیدی منحصر به فرد خود را دارد</vt:lpstr>
      <vt:lpstr>ارتباط به برنامه؟</vt:lpstr>
      <vt:lpstr>طرح برنامه های روانی-اجتماعی </vt:lpstr>
      <vt:lpstr>برنامه های حمایت روانی-اجتماعی</vt:lpstr>
      <vt:lpstr>نکاتی برای برنامه ریزی</vt:lpstr>
      <vt:lpstr>چارچوب منطقی</vt:lpstr>
      <vt:lpstr>PowerPoint Presentation</vt:lpstr>
      <vt:lpstr>روش چارچوب منطقی</vt:lpstr>
      <vt:lpstr>الگوی چارچوب منطقی</vt:lpstr>
      <vt:lpstr>انکشاف چارچوب منطقی</vt:lpstr>
      <vt:lpstr>معرفی جعبه ابزار (ابزار تائیدی)</vt:lpstr>
      <vt:lpstr>محتوای جعبه ابزار</vt:lpstr>
      <vt:lpstr>خلاصه یی جعبه ابزار</vt:lpstr>
      <vt:lpstr>سنجش بهزیستی حمایت روانی-اجتماعی</vt:lpstr>
      <vt:lpstr>محور های عمومی بهزیستی برنامه های حمایت روانی-اجتماعی</vt:lpstr>
      <vt:lpstr>کاوش مفاهیم محلی از بهزیستی</vt:lpstr>
      <vt:lpstr>نمونه یی سوالنامه بهزیستی</vt:lpstr>
      <vt:lpstr>انکشاف پلان نظارت و ارزیابی</vt:lpstr>
      <vt:lpstr>طرح پلان نظارت و ارزیابی</vt:lpstr>
      <vt:lpstr>پلان نظارت و ارزیابی</vt:lpstr>
      <vt:lpstr>جدول پلان نظارت و ارزیابی</vt:lpstr>
      <vt:lpstr>ارزیابی برنامه های حمایت روانی-اجتماعی</vt:lpstr>
      <vt:lpstr>ارزیابی</vt:lpstr>
      <vt:lpstr>الگو های مشخص معلومات برای ارزیابی</vt:lpstr>
      <vt:lpstr>سوالنامه ارزیابی</vt:lpstr>
      <vt:lpstr> درس های یادگرفته شده</vt:lpstr>
      <vt:lpstr>سپاس</vt:lpstr>
    </vt:vector>
  </TitlesOfParts>
  <Company>Danish Red Cross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LOVIN - ME_Training DARI </dc:title>
  <dc:creator>Nana Wiedemann</dc:creator>
  <cp:lastModifiedBy>Hkohi</cp:lastModifiedBy>
  <cp:revision>444</cp:revision>
  <cp:lastPrinted>2016-04-05T09:06:05Z</cp:lastPrinted>
  <dcterms:created xsi:type="dcterms:W3CDTF">2011-02-21T13:37:47Z</dcterms:created>
  <dcterms:modified xsi:type="dcterms:W3CDTF">2017-10-09T21:09:17Z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0x010100BAF7254234723E48BEAA5279D19E83B800EC7782E385772A4B8B5D6CC2FCD9AE1D</vt:lpwstr>
  </property>
  <property fmtid="{D5CDD505-2E9C-101B-9397-08002B2CF9AE}" pid="3" name="rkSubject">
    <vt:lpwstr>49;#Mental Health and Psychosocial Support|c3d237ec-4728-4433-8c55-55bdd81b6d7c</vt:lpwstr>
  </property>
  <property fmtid="{D5CDD505-2E9C-101B-9397-08002B2CF9AE}" pid="4" name="rkCaseRespUnit">
    <vt:lpwstr>125;#Psykosociale Referencecenter|19a43a16-be01-4053-b571-a618d9cd1bd9</vt:lpwstr>
  </property>
  <property fmtid="{D5CDD505-2E9C-101B-9397-08002B2CF9AE}" pid="5" name="rkProcess">
    <vt:lpwstr/>
  </property>
  <property fmtid="{D5CDD505-2E9C-101B-9397-08002B2CF9AE}" pid="6" name="rkOpenConfidential">
    <vt:lpwstr>5;#Open|5b634c15-81a0-4474-a1b9-c7fcf95d35c4</vt:lpwstr>
  </property>
  <property fmtid="{D5CDD505-2E9C-101B-9397-08002B2CF9AE}" pid="7" name="rkDocDirection">
    <vt:lpwstr>6;#Internal|bf6bc60c-60b7-4f48-b412-c18e1ee58d20</vt:lpwstr>
  </property>
  <property fmtid="{D5CDD505-2E9C-101B-9397-08002B2CF9AE}" pid="8" name="rkDocumentStatus">
    <vt:lpwstr>7;#Final|9ae6fcd9-b451-46c0-9019-188a10b11456</vt:lpwstr>
  </property>
</Properties>
</file>