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671" r:id="rId4"/>
  </p:sldMasterIdLst>
  <p:notesMasterIdLst>
    <p:notesMasterId r:id="rId36"/>
  </p:notesMasterIdLst>
  <p:handoutMasterIdLst>
    <p:handoutMasterId r:id="rId37"/>
  </p:handoutMasterIdLst>
  <p:sldIdLst>
    <p:sldId id="4010" r:id="rId5"/>
    <p:sldId id="4020" r:id="rId6"/>
    <p:sldId id="4021" r:id="rId7"/>
    <p:sldId id="4022" r:id="rId8"/>
    <p:sldId id="4023" r:id="rId9"/>
    <p:sldId id="4024" r:id="rId10"/>
    <p:sldId id="4025" r:id="rId11"/>
    <p:sldId id="4049" r:id="rId12"/>
    <p:sldId id="4050" r:id="rId13"/>
    <p:sldId id="4026" r:id="rId14"/>
    <p:sldId id="4027" r:id="rId15"/>
    <p:sldId id="4028" r:id="rId16"/>
    <p:sldId id="4029" r:id="rId17"/>
    <p:sldId id="4032" r:id="rId18"/>
    <p:sldId id="4034" r:id="rId19"/>
    <p:sldId id="4035" r:id="rId20"/>
    <p:sldId id="4036" r:id="rId21"/>
    <p:sldId id="4037" r:id="rId22"/>
    <p:sldId id="4038" r:id="rId23"/>
    <p:sldId id="4039" r:id="rId24"/>
    <p:sldId id="4033" r:id="rId25"/>
    <p:sldId id="4031" r:id="rId26"/>
    <p:sldId id="4040" r:id="rId27"/>
    <p:sldId id="4041" r:id="rId28"/>
    <p:sldId id="4042" r:id="rId29"/>
    <p:sldId id="4043" r:id="rId30"/>
    <p:sldId id="4044" r:id="rId31"/>
    <p:sldId id="4045" r:id="rId32"/>
    <p:sldId id="4046" r:id="rId33"/>
    <p:sldId id="4047" r:id="rId34"/>
    <p:sldId id="4048" r:id="rId35"/>
  </p:sldIdLst>
  <p:sldSz cx="18288000" cy="10288588"/>
  <p:notesSz cx="6797675" cy="9926638"/>
  <p:embeddedFontLst>
    <p:embeddedFont>
      <p:font typeface="Bebas" panose="020B0604020202020204" charset="0"/>
      <p:regular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Montserrat" panose="020B0604020202020204" charset="0"/>
      <p:regular r:id="rId45"/>
      <p:bold r:id="rId46"/>
      <p:italic r:id="rId47"/>
      <p:boldItalic r:id="rId48"/>
    </p:embeddedFont>
    <p:embeddedFont>
      <p:font typeface="Montserrat Black" panose="020B0604020202020204" charset="0"/>
      <p:bold r:id="rId49"/>
      <p:boldItalic r:id="rId50"/>
    </p:embeddedFont>
    <p:embeddedFont>
      <p:font typeface="Montserrat Bold" panose="020B0604020202020204" charset="0"/>
      <p:bold r:id="rId51"/>
    </p:embeddedFont>
    <p:embeddedFont>
      <p:font typeface="Montserrat Medium" panose="020B0604020202020204" charset="0"/>
      <p:regular r:id="rId52"/>
      <p:italic r:id="rId53"/>
    </p:embeddedFont>
    <p:embeddedFont>
      <p:font typeface="Open Sans" panose="020B0606030504020204" pitchFamily="34" charset="0"/>
      <p:regular r:id="rId54"/>
      <p:bold r:id="rId55"/>
      <p:italic r:id="rId56"/>
      <p:boldItalic r:id="rId57"/>
    </p:embeddedFont>
    <p:embeddedFont>
      <p:font typeface="Open Sans Light" panose="020B0306030504020204" pitchFamily="34" charset="0"/>
      <p:regular r:id="rId58"/>
      <p:italic r:id="rId59"/>
    </p:embeddedFont>
    <p:embeddedFont>
      <p:font typeface="Verdana" panose="020B0604030504040204" pitchFamily="34" charset="0"/>
      <p:regular r:id="rId60"/>
      <p:bold r:id="rId61"/>
      <p:italic r:id="rId62"/>
      <p:boldItalic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Guhle" initials="JG" lastIdx="1" clrIdx="0">
    <p:extLst>
      <p:ext uri="{19B8F6BF-5375-455C-9EA6-DF929625EA0E}">
        <p15:presenceInfo xmlns:p15="http://schemas.microsoft.com/office/powerpoint/2012/main" userId="S::jeguh@rodekors.dk::c4eeef05-5b40-4cf2-929e-a5e0a64d3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FFFFCC"/>
    <a:srgbClr val="18355E"/>
    <a:srgbClr val="FFFF00"/>
    <a:srgbClr val="99CCFF"/>
    <a:srgbClr val="99FF99"/>
    <a:srgbClr val="FFCC66"/>
    <a:srgbClr val="011E41"/>
    <a:srgbClr val="323232"/>
    <a:srgbClr val="CF1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5FFC9-CB68-475A-9C63-32159801501B}" v="8" dt="2021-09-06T14:16:21.694"/>
  </p1510:revLst>
</p1510:revInfo>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5" autoAdjust="0"/>
    <p:restoredTop sz="25628" autoAdjust="0"/>
  </p:normalViewPr>
  <p:slideViewPr>
    <p:cSldViewPr snapToGrid="0">
      <p:cViewPr varScale="1">
        <p:scale>
          <a:sx n="14" d="100"/>
          <a:sy n="14" d="100"/>
        </p:scale>
        <p:origin x="2779" y="58"/>
      </p:cViewPr>
      <p:guideLst>
        <p:guide orient="horz" pos="3240"/>
        <p:guide pos="57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446" y="106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Powell" userId="f626c369-f45e-48ba-8d9c-d7c19f7443fa" providerId="ADAL" clId="{4F75FFC9-CB68-475A-9C63-32159801501B}"/>
    <pc:docChg chg="undo custSel addSld delSld modSld">
      <pc:chgData name="Melanie Powell" userId="f626c369-f45e-48ba-8d9c-d7c19f7443fa" providerId="ADAL" clId="{4F75FFC9-CB68-475A-9C63-32159801501B}" dt="2021-09-06T14:47:18.516" v="2755" actId="20577"/>
      <pc:docMkLst>
        <pc:docMk/>
      </pc:docMkLst>
      <pc:sldChg chg="modNotesTx">
        <pc:chgData name="Melanie Powell" userId="f626c369-f45e-48ba-8d9c-d7c19f7443fa" providerId="ADAL" clId="{4F75FFC9-CB68-475A-9C63-32159801501B}" dt="2021-09-06T10:21:55.399" v="5" actId="20577"/>
        <pc:sldMkLst>
          <pc:docMk/>
          <pc:sldMk cId="1279848103" sldId="4010"/>
        </pc:sldMkLst>
      </pc:sldChg>
      <pc:sldChg chg="modNotesTx">
        <pc:chgData name="Melanie Powell" userId="f626c369-f45e-48ba-8d9c-d7c19f7443fa" providerId="ADAL" clId="{4F75FFC9-CB68-475A-9C63-32159801501B}" dt="2021-09-06T10:26:08.115" v="10" actId="20577"/>
        <pc:sldMkLst>
          <pc:docMk/>
          <pc:sldMk cId="2013396227" sldId="4022"/>
        </pc:sldMkLst>
      </pc:sldChg>
      <pc:sldChg chg="modNotesTx">
        <pc:chgData name="Melanie Powell" userId="f626c369-f45e-48ba-8d9c-d7c19f7443fa" providerId="ADAL" clId="{4F75FFC9-CB68-475A-9C63-32159801501B}" dt="2021-09-06T10:26:31.020" v="11" actId="20577"/>
        <pc:sldMkLst>
          <pc:docMk/>
          <pc:sldMk cId="1929804334" sldId="4023"/>
        </pc:sldMkLst>
      </pc:sldChg>
      <pc:sldChg chg="modNotesTx">
        <pc:chgData name="Melanie Powell" userId="f626c369-f45e-48ba-8d9c-d7c19f7443fa" providerId="ADAL" clId="{4F75FFC9-CB68-475A-9C63-32159801501B}" dt="2021-09-06T10:27:12.459" v="13" actId="20577"/>
        <pc:sldMkLst>
          <pc:docMk/>
          <pc:sldMk cId="1072461208" sldId="4024"/>
        </pc:sldMkLst>
      </pc:sldChg>
      <pc:sldChg chg="modSp mod modNotesTx">
        <pc:chgData name="Melanie Powell" userId="f626c369-f45e-48ba-8d9c-d7c19f7443fa" providerId="ADAL" clId="{4F75FFC9-CB68-475A-9C63-32159801501B}" dt="2021-09-06T11:32:00.297" v="1729" actId="20577"/>
        <pc:sldMkLst>
          <pc:docMk/>
          <pc:sldMk cId="2104041993" sldId="4025"/>
        </pc:sldMkLst>
        <pc:spChg chg="mod">
          <ac:chgData name="Melanie Powell" userId="f626c369-f45e-48ba-8d9c-d7c19f7443fa" providerId="ADAL" clId="{4F75FFC9-CB68-475A-9C63-32159801501B}" dt="2021-09-06T10:39:39.865" v="88" actId="6549"/>
          <ac:spMkLst>
            <pc:docMk/>
            <pc:sldMk cId="2104041993" sldId="4025"/>
            <ac:spMk id="11" creationId="{09D43858-B355-4C4F-8F0E-D2A603C7A594}"/>
          </ac:spMkLst>
        </pc:spChg>
      </pc:sldChg>
      <pc:sldChg chg="modNotesTx">
        <pc:chgData name="Melanie Powell" userId="f626c369-f45e-48ba-8d9c-d7c19f7443fa" providerId="ADAL" clId="{4F75FFC9-CB68-475A-9C63-32159801501B}" dt="2021-09-06T14:17:02.294" v="2057" actId="20577"/>
        <pc:sldMkLst>
          <pc:docMk/>
          <pc:sldMk cId="2559430076" sldId="4027"/>
        </pc:sldMkLst>
      </pc:sldChg>
      <pc:sldChg chg="modNotesTx">
        <pc:chgData name="Melanie Powell" userId="f626c369-f45e-48ba-8d9c-d7c19f7443fa" providerId="ADAL" clId="{4F75FFC9-CB68-475A-9C63-32159801501B}" dt="2021-09-06T14:13:56.064" v="1839" actId="20577"/>
        <pc:sldMkLst>
          <pc:docMk/>
          <pc:sldMk cId="562294827" sldId="4028"/>
        </pc:sldMkLst>
      </pc:sldChg>
      <pc:sldChg chg="modNotesTx">
        <pc:chgData name="Melanie Powell" userId="f626c369-f45e-48ba-8d9c-d7c19f7443fa" providerId="ADAL" clId="{4F75FFC9-CB68-475A-9C63-32159801501B}" dt="2021-09-06T14:46:17.951" v="2754" actId="20577"/>
        <pc:sldMkLst>
          <pc:docMk/>
          <pc:sldMk cId="4113566457" sldId="4031"/>
        </pc:sldMkLst>
      </pc:sldChg>
      <pc:sldChg chg="modNotesTx">
        <pc:chgData name="Melanie Powell" userId="f626c369-f45e-48ba-8d9c-d7c19f7443fa" providerId="ADAL" clId="{4F75FFC9-CB68-475A-9C63-32159801501B}" dt="2021-09-06T14:41:37.365" v="2597" actId="6549"/>
        <pc:sldMkLst>
          <pc:docMk/>
          <pc:sldMk cId="1155434796" sldId="4032"/>
        </pc:sldMkLst>
      </pc:sldChg>
      <pc:sldChg chg="modNotesTx">
        <pc:chgData name="Melanie Powell" userId="f626c369-f45e-48ba-8d9c-d7c19f7443fa" providerId="ADAL" clId="{4F75FFC9-CB68-475A-9C63-32159801501B}" dt="2021-09-06T14:47:18.516" v="2755" actId="20577"/>
        <pc:sldMkLst>
          <pc:docMk/>
          <pc:sldMk cId="1102247804" sldId="4046"/>
        </pc:sldMkLst>
      </pc:sldChg>
      <pc:sldChg chg="addSp delSp modSp add mod modNotesTx">
        <pc:chgData name="Melanie Powell" userId="f626c369-f45e-48ba-8d9c-d7c19f7443fa" providerId="ADAL" clId="{4F75FFC9-CB68-475A-9C63-32159801501B}" dt="2021-09-06T11:37:54.959" v="1801" actId="1076"/>
        <pc:sldMkLst>
          <pc:docMk/>
          <pc:sldMk cId="1426369676" sldId="4049"/>
        </pc:sldMkLst>
        <pc:spChg chg="add del mod">
          <ac:chgData name="Melanie Powell" userId="f626c369-f45e-48ba-8d9c-d7c19f7443fa" providerId="ADAL" clId="{4F75FFC9-CB68-475A-9C63-32159801501B}" dt="2021-09-06T11:34:14.502" v="1767" actId="478"/>
          <ac:spMkLst>
            <pc:docMk/>
            <pc:sldMk cId="1426369676" sldId="4049"/>
            <ac:spMk id="23" creationId="{AEA1F774-9920-4880-B106-27551C8A5560}"/>
          </ac:spMkLst>
        </pc:spChg>
        <pc:spChg chg="del">
          <ac:chgData name="Melanie Powell" userId="f626c369-f45e-48ba-8d9c-d7c19f7443fa" providerId="ADAL" clId="{4F75FFC9-CB68-475A-9C63-32159801501B}" dt="2021-09-06T10:31:59.760" v="32" actId="478"/>
          <ac:spMkLst>
            <pc:docMk/>
            <pc:sldMk cId="1426369676" sldId="4049"/>
            <ac:spMk id="27" creationId="{0A388D3D-DF20-44E7-B9E8-5A9EAFF428AF}"/>
          </ac:spMkLst>
        </pc:spChg>
        <pc:grpChg chg="del">
          <ac:chgData name="Melanie Powell" userId="f626c369-f45e-48ba-8d9c-d7c19f7443fa" providerId="ADAL" clId="{4F75FFC9-CB68-475A-9C63-32159801501B}" dt="2021-09-06T10:31:57.053" v="31" actId="478"/>
          <ac:grpSpMkLst>
            <pc:docMk/>
            <pc:sldMk cId="1426369676" sldId="4049"/>
            <ac:grpSpMk id="25" creationId="{82FC182D-1F55-48A5-9577-1719DFA332A4}"/>
          </ac:grpSpMkLst>
        </pc:grpChg>
        <pc:picChg chg="add mod">
          <ac:chgData name="Melanie Powell" userId="f626c369-f45e-48ba-8d9c-d7c19f7443fa" providerId="ADAL" clId="{4F75FFC9-CB68-475A-9C63-32159801501B}" dt="2021-09-06T10:40:46.798" v="102" actId="1076"/>
          <ac:picMkLst>
            <pc:docMk/>
            <pc:sldMk cId="1426369676" sldId="4049"/>
            <ac:picMk id="3" creationId="{15EC2C57-AA7B-4580-8A77-FAA7AFAF9366}"/>
          </ac:picMkLst>
        </pc:picChg>
        <pc:picChg chg="add del mod">
          <ac:chgData name="Melanie Powell" userId="f626c369-f45e-48ba-8d9c-d7c19f7443fa" providerId="ADAL" clId="{4F75FFC9-CB68-475A-9C63-32159801501B}" dt="2021-09-06T10:35:56.160" v="54" actId="478"/>
          <ac:picMkLst>
            <pc:docMk/>
            <pc:sldMk cId="1426369676" sldId="4049"/>
            <ac:picMk id="6" creationId="{ACEA9B88-817F-4C68-8AC6-3F2973C1B49F}"/>
          </ac:picMkLst>
        </pc:picChg>
        <pc:picChg chg="add del mod">
          <ac:chgData name="Melanie Powell" userId="f626c369-f45e-48ba-8d9c-d7c19f7443fa" providerId="ADAL" clId="{4F75FFC9-CB68-475A-9C63-32159801501B}" dt="2021-09-06T10:45:02.792" v="124" actId="478"/>
          <ac:picMkLst>
            <pc:docMk/>
            <pc:sldMk cId="1426369676" sldId="4049"/>
            <ac:picMk id="14" creationId="{9D888EF5-78C0-4299-935E-47286B2779B2}"/>
          </ac:picMkLst>
        </pc:picChg>
        <pc:picChg chg="add del mod">
          <ac:chgData name="Melanie Powell" userId="f626c369-f45e-48ba-8d9c-d7c19f7443fa" providerId="ADAL" clId="{4F75FFC9-CB68-475A-9C63-32159801501B}" dt="2021-09-06T10:45:42.124" v="126" actId="478"/>
          <ac:picMkLst>
            <pc:docMk/>
            <pc:sldMk cId="1426369676" sldId="4049"/>
            <ac:picMk id="16" creationId="{87218889-B9EE-4BE2-9481-41FEBB2463F3}"/>
          </ac:picMkLst>
        </pc:picChg>
        <pc:picChg chg="add del mod">
          <ac:chgData name="Melanie Powell" userId="f626c369-f45e-48ba-8d9c-d7c19f7443fa" providerId="ADAL" clId="{4F75FFC9-CB68-475A-9C63-32159801501B}" dt="2021-09-06T11:35:48.071" v="1774" actId="478"/>
          <ac:picMkLst>
            <pc:docMk/>
            <pc:sldMk cId="1426369676" sldId="4049"/>
            <ac:picMk id="19" creationId="{D9972B12-CD79-45B3-9D0B-CA25D7200B57}"/>
          </ac:picMkLst>
        </pc:picChg>
        <pc:picChg chg="add mod">
          <ac:chgData name="Melanie Powell" userId="f626c369-f45e-48ba-8d9c-d7c19f7443fa" providerId="ADAL" clId="{4F75FFC9-CB68-475A-9C63-32159801501B}" dt="2021-09-06T11:37:54.959" v="1801" actId="1076"/>
          <ac:picMkLst>
            <pc:docMk/>
            <pc:sldMk cId="1426369676" sldId="4049"/>
            <ac:picMk id="28" creationId="{A39F3D5E-7DD1-48DA-AA8E-F6A0B240D701}"/>
          </ac:picMkLst>
        </pc:picChg>
        <pc:cxnChg chg="add del mod">
          <ac:chgData name="Melanie Powell" userId="f626c369-f45e-48ba-8d9c-d7c19f7443fa" providerId="ADAL" clId="{4F75FFC9-CB68-475A-9C63-32159801501B}" dt="2021-09-06T11:35:18.888" v="1772" actId="478"/>
          <ac:cxnSpMkLst>
            <pc:docMk/>
            <pc:sldMk cId="1426369676" sldId="4049"/>
            <ac:cxnSpMk id="22" creationId="{DA264A4F-AFED-4BCF-B3D9-ED1230A4F0CB}"/>
          </ac:cxnSpMkLst>
        </pc:cxnChg>
        <pc:cxnChg chg="add mod">
          <ac:chgData name="Melanie Powell" userId="f626c369-f45e-48ba-8d9c-d7c19f7443fa" providerId="ADAL" clId="{4F75FFC9-CB68-475A-9C63-32159801501B}" dt="2021-09-06T11:37:34.985" v="1797" actId="1076"/>
          <ac:cxnSpMkLst>
            <pc:docMk/>
            <pc:sldMk cId="1426369676" sldId="4049"/>
            <ac:cxnSpMk id="30" creationId="{DA3D568A-D418-4AE3-A68F-241FF5D4F90A}"/>
          </ac:cxnSpMkLst>
        </pc:cxnChg>
        <pc:cxnChg chg="add del mod">
          <ac:chgData name="Melanie Powell" userId="f626c369-f45e-48ba-8d9c-d7c19f7443fa" providerId="ADAL" clId="{4F75FFC9-CB68-475A-9C63-32159801501B}" dt="2021-09-06T11:36:48.141" v="1790" actId="478"/>
          <ac:cxnSpMkLst>
            <pc:docMk/>
            <pc:sldMk cId="1426369676" sldId="4049"/>
            <ac:cxnSpMk id="33" creationId="{E56F744F-8A7A-424B-AE84-12CA60A53FE8}"/>
          </ac:cxnSpMkLst>
        </pc:cxnChg>
        <pc:cxnChg chg="add mod">
          <ac:chgData name="Melanie Powell" userId="f626c369-f45e-48ba-8d9c-d7c19f7443fa" providerId="ADAL" clId="{4F75FFC9-CB68-475A-9C63-32159801501B}" dt="2021-09-06T11:37:37.993" v="1798" actId="1076"/>
          <ac:cxnSpMkLst>
            <pc:docMk/>
            <pc:sldMk cId="1426369676" sldId="4049"/>
            <ac:cxnSpMk id="35" creationId="{742ECE1B-73F0-4DAA-8422-8AB449D6B8C3}"/>
          </ac:cxnSpMkLst>
        </pc:cxnChg>
      </pc:sldChg>
      <pc:sldChg chg="addSp delSp modSp add mod modNotesTx">
        <pc:chgData name="Melanie Powell" userId="f626c369-f45e-48ba-8d9c-d7c19f7443fa" providerId="ADAL" clId="{4F75FFC9-CB68-475A-9C63-32159801501B}" dt="2021-09-06T14:09:41.617" v="1830" actId="6549"/>
        <pc:sldMkLst>
          <pc:docMk/>
          <pc:sldMk cId="3921151521" sldId="4050"/>
        </pc:sldMkLst>
        <pc:spChg chg="del mod">
          <ac:chgData name="Melanie Powell" userId="f626c369-f45e-48ba-8d9c-d7c19f7443fa" providerId="ADAL" clId="{4F75FFC9-CB68-475A-9C63-32159801501B}" dt="2021-09-06T10:36:32.921" v="61" actId="478"/>
          <ac:spMkLst>
            <pc:docMk/>
            <pc:sldMk cId="3921151521" sldId="4050"/>
            <ac:spMk id="27" creationId="{0A388D3D-DF20-44E7-B9E8-5A9EAFF428AF}"/>
          </ac:spMkLst>
        </pc:spChg>
        <pc:grpChg chg="del">
          <ac:chgData name="Melanie Powell" userId="f626c369-f45e-48ba-8d9c-d7c19f7443fa" providerId="ADAL" clId="{4F75FFC9-CB68-475A-9C63-32159801501B}" dt="2021-09-06T10:37:22.484" v="62" actId="478"/>
          <ac:grpSpMkLst>
            <pc:docMk/>
            <pc:sldMk cId="3921151521" sldId="4050"/>
            <ac:grpSpMk id="25" creationId="{82FC182D-1F55-48A5-9577-1719DFA332A4}"/>
          </ac:grpSpMkLst>
        </pc:grpChg>
        <pc:picChg chg="add del mod">
          <ac:chgData name="Melanie Powell" userId="f626c369-f45e-48ba-8d9c-d7c19f7443fa" providerId="ADAL" clId="{4F75FFC9-CB68-475A-9C63-32159801501B}" dt="2021-09-06T10:38:21.557" v="72" actId="478"/>
          <ac:picMkLst>
            <pc:docMk/>
            <pc:sldMk cId="3921151521" sldId="4050"/>
            <ac:picMk id="3" creationId="{DB3211B1-49E0-4006-805C-EE29C5E12AF4}"/>
          </ac:picMkLst>
        </pc:picChg>
        <pc:picChg chg="add del mod">
          <ac:chgData name="Melanie Powell" userId="f626c369-f45e-48ba-8d9c-d7c19f7443fa" providerId="ADAL" clId="{4F75FFC9-CB68-475A-9C63-32159801501B}" dt="2021-09-06T10:40:13.690" v="89" actId="478"/>
          <ac:picMkLst>
            <pc:docMk/>
            <pc:sldMk cId="3921151521" sldId="4050"/>
            <ac:picMk id="6" creationId="{43AA8DCF-DB57-4CE1-886C-AC16C24B2313}"/>
          </ac:picMkLst>
        </pc:picChg>
        <pc:picChg chg="add del mod">
          <ac:chgData name="Melanie Powell" userId="f626c369-f45e-48ba-8d9c-d7c19f7443fa" providerId="ADAL" clId="{4F75FFC9-CB68-475A-9C63-32159801501B}" dt="2021-09-06T10:50:13.561" v="131" actId="478"/>
          <ac:picMkLst>
            <pc:docMk/>
            <pc:sldMk cId="3921151521" sldId="4050"/>
            <ac:picMk id="14" creationId="{47314F84-74DE-4D84-B4C0-E03222796CD6}"/>
          </ac:picMkLst>
        </pc:picChg>
        <pc:picChg chg="add mod">
          <ac:chgData name="Melanie Powell" userId="f626c369-f45e-48ba-8d9c-d7c19f7443fa" providerId="ADAL" clId="{4F75FFC9-CB68-475A-9C63-32159801501B}" dt="2021-09-06T10:51:05.396" v="138" actId="1076"/>
          <ac:picMkLst>
            <pc:docMk/>
            <pc:sldMk cId="3921151521" sldId="4050"/>
            <ac:picMk id="16" creationId="{17314CAB-43AD-4D66-94DD-CC6425F03009}"/>
          </ac:picMkLst>
        </pc:picChg>
        <pc:picChg chg="add mod">
          <ac:chgData name="Melanie Powell" userId="f626c369-f45e-48ba-8d9c-d7c19f7443fa" providerId="ADAL" clId="{4F75FFC9-CB68-475A-9C63-32159801501B}" dt="2021-09-06T10:51:01.084" v="137" actId="1076"/>
          <ac:picMkLst>
            <pc:docMk/>
            <pc:sldMk cId="3921151521" sldId="4050"/>
            <ac:picMk id="19" creationId="{27FBDD39-150A-4D98-B63C-9B2637BA558E}"/>
          </ac:picMkLst>
        </pc:picChg>
      </pc:sldChg>
      <pc:sldChg chg="addSp delSp modSp add del mod setBg">
        <pc:chgData name="Melanie Powell" userId="f626c369-f45e-48ba-8d9c-d7c19f7443fa" providerId="ADAL" clId="{4F75FFC9-CB68-475A-9C63-32159801501B}" dt="2021-09-06T10:38:25.514" v="73" actId="47"/>
        <pc:sldMkLst>
          <pc:docMk/>
          <pc:sldMk cId="2641915502" sldId="4051"/>
        </pc:sldMkLst>
        <pc:spChg chg="mod">
          <ac:chgData name="Melanie Powell" userId="f626c369-f45e-48ba-8d9c-d7c19f7443fa" providerId="ADAL" clId="{4F75FFC9-CB68-475A-9C63-32159801501B}" dt="2021-09-06T10:30:57.701" v="22" actId="6549"/>
          <ac:spMkLst>
            <pc:docMk/>
            <pc:sldMk cId="2641915502" sldId="4051"/>
            <ac:spMk id="7" creationId="{BABB4DEB-049E-406C-AC25-0D3985806F18}"/>
          </ac:spMkLst>
        </pc:spChg>
        <pc:spChg chg="mod">
          <ac:chgData name="Melanie Powell" userId="f626c369-f45e-48ba-8d9c-d7c19f7443fa" providerId="ADAL" clId="{4F75FFC9-CB68-475A-9C63-32159801501B}" dt="2021-09-06T10:31:35.009" v="30" actId="26606"/>
          <ac:spMkLst>
            <pc:docMk/>
            <pc:sldMk cId="2641915502" sldId="4051"/>
            <ac:spMk id="12" creationId="{AF6A6A2F-4C83-4ED4-94C6-8DA10B88A00C}"/>
          </ac:spMkLst>
        </pc:spChg>
        <pc:spChg chg="del mod">
          <ac:chgData name="Melanie Powell" userId="f626c369-f45e-48ba-8d9c-d7c19f7443fa" providerId="ADAL" clId="{4F75FFC9-CB68-475A-9C63-32159801501B}" dt="2021-09-06T10:31:07.111" v="25" actId="478"/>
          <ac:spMkLst>
            <pc:docMk/>
            <pc:sldMk cId="2641915502" sldId="4051"/>
            <ac:spMk id="27" creationId="{0A388D3D-DF20-44E7-B9E8-5A9EAFF428AF}"/>
          </ac:spMkLst>
        </pc:spChg>
        <pc:spChg chg="add del">
          <ac:chgData name="Melanie Powell" userId="f626c369-f45e-48ba-8d9c-d7c19f7443fa" providerId="ADAL" clId="{4F75FFC9-CB68-475A-9C63-32159801501B}" dt="2021-09-06T10:31:35.009" v="30" actId="26606"/>
          <ac:spMkLst>
            <pc:docMk/>
            <pc:sldMk cId="2641915502" sldId="4051"/>
            <ac:spMk id="37" creationId="{521C4EA8-6B83-4338-913D-D75D3C4F34D6}"/>
          </ac:spMkLst>
        </pc:spChg>
        <pc:spChg chg="add del">
          <ac:chgData name="Melanie Powell" userId="f626c369-f45e-48ba-8d9c-d7c19f7443fa" providerId="ADAL" clId="{4F75FFC9-CB68-475A-9C63-32159801501B}" dt="2021-09-06T10:31:35.009" v="30" actId="26606"/>
          <ac:spMkLst>
            <pc:docMk/>
            <pc:sldMk cId="2641915502" sldId="4051"/>
            <ac:spMk id="43" creationId="{04357C93-F0CB-4A1C-8F77-4E9063789819}"/>
          </ac:spMkLst>
        </pc:spChg>
        <pc:grpChg chg="del">
          <ac:chgData name="Melanie Powell" userId="f626c369-f45e-48ba-8d9c-d7c19f7443fa" providerId="ADAL" clId="{4F75FFC9-CB68-475A-9C63-32159801501B}" dt="2021-09-06T10:31:03.631" v="23" actId="478"/>
          <ac:grpSpMkLst>
            <pc:docMk/>
            <pc:sldMk cId="2641915502" sldId="4051"/>
            <ac:grpSpMk id="25" creationId="{82FC182D-1F55-48A5-9577-1719DFA332A4}"/>
          </ac:grpSpMkLst>
        </pc:grpChg>
        <pc:grpChg chg="add del">
          <ac:chgData name="Melanie Powell" userId="f626c369-f45e-48ba-8d9c-d7c19f7443fa" providerId="ADAL" clId="{4F75FFC9-CB68-475A-9C63-32159801501B}" dt="2021-09-06T10:31:35.009" v="30" actId="26606"/>
          <ac:grpSpMkLst>
            <pc:docMk/>
            <pc:sldMk cId="2641915502" sldId="4051"/>
            <ac:grpSpMk id="39" creationId="{3AF6A671-C637-4547-85F4-51B6D1881399}"/>
          </ac:grpSpMkLst>
        </pc:grpChg>
        <pc:picChg chg="add mod">
          <ac:chgData name="Melanie Powell" userId="f626c369-f45e-48ba-8d9c-d7c19f7443fa" providerId="ADAL" clId="{4F75FFC9-CB68-475A-9C63-32159801501B}" dt="2021-09-06T10:31:35.009" v="30" actId="26606"/>
          <ac:picMkLst>
            <pc:docMk/>
            <pc:sldMk cId="2641915502" sldId="4051"/>
            <ac:picMk id="3" creationId="{93FD9AAF-D5F1-42D0-9F29-6F4C3DA526BD}"/>
          </ac:picMkLst>
        </pc:picChg>
        <pc:picChg chg="mod ord">
          <ac:chgData name="Melanie Powell" userId="f626c369-f45e-48ba-8d9c-d7c19f7443fa" providerId="ADAL" clId="{4F75FFC9-CB68-475A-9C63-32159801501B}" dt="2021-09-06T10:31:35.009" v="30" actId="26606"/>
          <ac:picMkLst>
            <pc:docMk/>
            <pc:sldMk cId="2641915502" sldId="4051"/>
            <ac:picMk id="32" creationId="{CE2FF8B4-7DB5-42C2-812C-B82B08BB8FEE}"/>
          </ac:picMkLst>
        </pc:picChg>
      </pc:sldChg>
      <pc:sldChg chg="add del">
        <pc:chgData name="Melanie Powell" userId="f626c369-f45e-48ba-8d9c-d7c19f7443fa" providerId="ADAL" clId="{4F75FFC9-CB68-475A-9C63-32159801501B}" dt="2021-09-06T10:41:13.110" v="107" actId="47"/>
        <pc:sldMkLst>
          <pc:docMk/>
          <pc:sldMk cId="2102432911" sldId="405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06.09.2021</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9/6/2021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[Present</a:t>
            </a:r>
            <a:r>
              <a:rPr lang="en-GB"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yourself, your organization, and your role. See the example below. Adapt to details of the facilitator.]</a:t>
            </a:r>
          </a:p>
          <a:p>
            <a:endParaRPr lang="en-GB"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Hi, my name is </a:t>
            </a:r>
            <a:r>
              <a:rPr lang="en-GB"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XXXXXX.</a:t>
            </a:r>
            <a:r>
              <a:rPr lang="en-GB"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I am </a:t>
            </a:r>
            <a:r>
              <a:rPr lang="en-GB"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 MHPSS Officer and trainer for the local National Society</a:t>
            </a:r>
            <a:r>
              <a:rPr lang="en-GB"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endParaRPr lang="en-GB"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Welcome to this short </a:t>
            </a:r>
            <a:r>
              <a:rPr lang="en-GB"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training module on PFA for vaccine hesitancy for COVID-19. This is an additional module to the basic training on psychological first aid in the COVID-19 outbreak response for staff and volunteers in Red Cross and Red Crescent National Societies. It is developed for people who have taken part in the basic training and have foundational knowledge of PFA and how it can be applied in the response to the COVID-19 crisis. </a:t>
            </a:r>
          </a:p>
          <a:p>
            <a:endParaRPr lang="en-GB"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 technical information about how the training will function. </a:t>
            </a:r>
            <a:r>
              <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See the </a:t>
            </a:r>
            <a:r>
              <a:rPr lang="en-US" sz="1000" b="1" i="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On-line facilitation in Mental Health and Psychosocial Support for more on this: https://pscentre.org/on-line-facilitation-in-mental-health-and-psychosocial-support/ </a:t>
            </a:r>
          </a:p>
          <a:p>
            <a:endPar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For example, if using ZOOM here are some things to explain:</a:t>
            </a:r>
          </a:p>
          <a:p>
            <a:endPar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Breakout rooms</a:t>
            </a:r>
          </a:p>
          <a:p>
            <a:r>
              <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Mute when not speaking</a:t>
            </a:r>
          </a:p>
          <a:p>
            <a:r>
              <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Raise your hand electronically if you want to speak</a:t>
            </a:r>
          </a:p>
          <a:p>
            <a:r>
              <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short comments in the chat box.</a:t>
            </a:r>
          </a:p>
          <a:p>
            <a:r>
              <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 good practise with online trainings is to manage feedback and pick on random people to contribute. See below for an example of what you can say:</a:t>
            </a:r>
          </a:p>
          <a:p>
            <a:endPar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r>
              <a:rPr lang="en-GB"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“During the training when we have feedback sessions, I will pick you randomly and ask for your input, to make sure everyone gets a chance to contribute. If you have something very important you want to add after your colleagues have shared, raise your hand and we will see if we have time for more input.’ </a:t>
            </a:r>
          </a:p>
          <a:p>
            <a:endParaRPr lang="en-GB"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I would now like to give each of you about 30 seconds to introduce yourselves </a:t>
            </a: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[Choose an appropriate duration for each participant depending on how many people are taking part. Don’t spend more than 5 minutes on this.] </a:t>
            </a:r>
            <a:r>
              <a:rPr lang="en-GB"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Please say your name, where you work and one myth or negative thing you have heard about the COVID vaccine. Its doesn’t have to be something you agree with, just something you have heard or seen.</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sz="10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a:t>
            </a:fld>
            <a:endParaRPr lang="en-US" altLang="ru-RU"/>
          </a:p>
        </p:txBody>
      </p:sp>
    </p:spTree>
    <p:extLst>
      <p:ext uri="{BB962C8B-B14F-4D97-AF65-F5344CB8AC3E}">
        <p14:creationId xmlns:p14="http://schemas.microsoft.com/office/powerpoint/2010/main" val="133340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000" i="0" dirty="0">
                <a:latin typeface="Open Sans" panose="020B0606030504020204" pitchFamily="34" charset="0"/>
                <a:ea typeface="Open Sans" panose="020B0606030504020204" pitchFamily="34" charset="0"/>
                <a:cs typeface="Open Sans" panose="020B0606030504020204" pitchFamily="34" charset="0"/>
              </a:rPr>
              <a:t>In </a:t>
            </a:r>
            <a:r>
              <a:rPr lang="da-DK" sz="1000" i="0" dirty="0" err="1">
                <a:latin typeface="Open Sans" panose="020B0606030504020204" pitchFamily="34" charset="0"/>
                <a:ea typeface="Open Sans" panose="020B0606030504020204" pitchFamily="34" charset="0"/>
                <a:cs typeface="Open Sans" panose="020B0606030504020204" pitchFamily="34" charset="0"/>
              </a:rPr>
              <a:t>preparing</a:t>
            </a:r>
            <a:r>
              <a:rPr lang="da-DK" sz="1000" i="0" dirty="0">
                <a:latin typeface="Open Sans" panose="020B0606030504020204" pitchFamily="34" charset="0"/>
                <a:ea typeface="Open Sans" panose="020B0606030504020204" pitchFamily="34" charset="0"/>
                <a:cs typeface="Open Sans" panose="020B0606030504020204" pitchFamily="34" charset="0"/>
              </a:rPr>
              <a:t> to provide PFA to </a:t>
            </a:r>
            <a:r>
              <a:rPr lang="da-DK" sz="1000" i="0" dirty="0" err="1">
                <a:latin typeface="Open Sans" panose="020B0606030504020204" pitchFamily="34" charset="0"/>
                <a:ea typeface="Open Sans" panose="020B0606030504020204" pitchFamily="34" charset="0"/>
                <a:cs typeface="Open Sans" panose="020B0606030504020204" pitchFamily="34" charset="0"/>
              </a:rPr>
              <a:t>people</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who</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are</a:t>
            </a:r>
            <a:r>
              <a:rPr lang="da-DK" sz="1000" i="0" dirty="0">
                <a:latin typeface="Open Sans" panose="020B0606030504020204" pitchFamily="34" charset="0"/>
                <a:ea typeface="Open Sans" panose="020B0606030504020204" pitchFamily="34" charset="0"/>
                <a:cs typeface="Open Sans" panose="020B0606030504020204" pitchFamily="34" charset="0"/>
              </a:rPr>
              <a:t> vaccine </a:t>
            </a:r>
            <a:r>
              <a:rPr lang="da-DK" sz="1000" i="0" dirty="0" err="1">
                <a:latin typeface="Open Sans" panose="020B0606030504020204" pitchFamily="34" charset="0"/>
                <a:ea typeface="Open Sans" panose="020B0606030504020204" pitchFamily="34" charset="0"/>
                <a:cs typeface="Open Sans" panose="020B0606030504020204" pitchFamily="34" charset="0"/>
              </a:rPr>
              <a:t>hesitant</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we</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can</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use</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this</a:t>
            </a:r>
            <a:r>
              <a:rPr lang="da-DK" sz="1000" i="0" dirty="0">
                <a:latin typeface="Open Sans" panose="020B0606030504020204" pitchFamily="34" charset="0"/>
                <a:ea typeface="Open Sans" panose="020B0606030504020204" pitchFamily="34" charset="0"/>
                <a:cs typeface="Open Sans" panose="020B0606030504020204" pitchFamily="34" charset="0"/>
              </a:rPr>
              <a:t> model to </a:t>
            </a:r>
            <a:r>
              <a:rPr lang="da-DK" sz="1000" i="0" dirty="0" err="1">
                <a:latin typeface="Open Sans" panose="020B0606030504020204" pitchFamily="34" charset="0"/>
                <a:ea typeface="Open Sans" panose="020B0606030504020204" pitchFamily="34" charset="0"/>
                <a:cs typeface="Open Sans" panose="020B0606030504020204" pitchFamily="34" charset="0"/>
              </a:rPr>
              <a:t>help</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us</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better</a:t>
            </a:r>
            <a:r>
              <a:rPr lang="da-DK" sz="1000" i="0" dirty="0">
                <a:latin typeface="Open Sans" panose="020B0606030504020204" pitchFamily="34" charset="0"/>
                <a:ea typeface="Open Sans" panose="020B0606030504020204" pitchFamily="34" charset="0"/>
                <a:cs typeface="Open Sans" panose="020B0606030504020204" pitchFamily="34" charset="0"/>
              </a:rPr>
              <a:t> understand </a:t>
            </a:r>
            <a:r>
              <a:rPr lang="da-DK" sz="1000" i="0" dirty="0" err="1">
                <a:latin typeface="Open Sans" panose="020B0606030504020204" pitchFamily="34" charset="0"/>
                <a:ea typeface="Open Sans" panose="020B0606030504020204" pitchFamily="34" charset="0"/>
                <a:cs typeface="Open Sans" panose="020B0606030504020204" pitchFamily="34" charset="0"/>
              </a:rPr>
              <a:t>some</a:t>
            </a:r>
            <a:r>
              <a:rPr lang="da-DK" sz="1000" i="0" dirty="0">
                <a:latin typeface="Open Sans" panose="020B0606030504020204" pitchFamily="34" charset="0"/>
                <a:ea typeface="Open Sans" panose="020B0606030504020204" pitchFamily="34" charset="0"/>
                <a:cs typeface="Open Sans" panose="020B0606030504020204" pitchFamily="34" charset="0"/>
              </a:rPr>
              <a:t> of the </a:t>
            </a:r>
            <a:r>
              <a:rPr lang="da-DK" sz="1000" i="0" dirty="0" err="1">
                <a:latin typeface="Open Sans" panose="020B0606030504020204" pitchFamily="34" charset="0"/>
                <a:ea typeface="Open Sans" panose="020B0606030504020204" pitchFamily="34" charset="0"/>
                <a:cs typeface="Open Sans" panose="020B0606030504020204" pitchFamily="34" charset="0"/>
              </a:rPr>
              <a:t>processes</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that</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may</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lead</a:t>
            </a:r>
            <a:r>
              <a:rPr lang="da-DK" sz="1000" i="0" dirty="0">
                <a:latin typeface="Open Sans" panose="020B0606030504020204" pitchFamily="34" charset="0"/>
                <a:ea typeface="Open Sans" panose="020B0606030504020204" pitchFamily="34" charset="0"/>
                <a:cs typeface="Open Sans" panose="020B0606030504020204" pitchFamily="34" charset="0"/>
              </a:rPr>
              <a:t> </a:t>
            </a:r>
            <a:r>
              <a:rPr lang="da-DK" sz="1000" i="0" dirty="0" err="1">
                <a:latin typeface="Open Sans" panose="020B0606030504020204" pitchFamily="34" charset="0"/>
                <a:ea typeface="Open Sans" panose="020B0606030504020204" pitchFamily="34" charset="0"/>
                <a:cs typeface="Open Sans" panose="020B0606030504020204" pitchFamily="34" charset="0"/>
              </a:rPr>
              <a:t>someone</a:t>
            </a:r>
            <a:r>
              <a:rPr lang="da-DK" sz="1000" i="0" dirty="0">
                <a:latin typeface="Open Sans" panose="020B0606030504020204" pitchFamily="34" charset="0"/>
                <a:ea typeface="Open Sans" panose="020B0606030504020204" pitchFamily="34" charset="0"/>
                <a:cs typeface="Open Sans" panose="020B0606030504020204" pitchFamily="34" charset="0"/>
              </a:rPr>
              <a:t> to </a:t>
            </a:r>
            <a:r>
              <a:rPr lang="da-DK" sz="1000" i="0" dirty="0" err="1">
                <a:latin typeface="Open Sans" panose="020B0606030504020204" pitchFamily="34" charset="0"/>
                <a:ea typeface="Open Sans" panose="020B0606030504020204" pitchFamily="34" charset="0"/>
                <a:cs typeface="Open Sans" panose="020B0606030504020204" pitchFamily="34" charset="0"/>
              </a:rPr>
              <a:t>be</a:t>
            </a:r>
            <a:r>
              <a:rPr lang="da-DK" sz="1000" i="0" dirty="0">
                <a:latin typeface="Open Sans" panose="020B0606030504020204" pitchFamily="34" charset="0"/>
                <a:ea typeface="Open Sans" panose="020B0606030504020204" pitchFamily="34" charset="0"/>
                <a:cs typeface="Open Sans" panose="020B0606030504020204" pitchFamily="34" charset="0"/>
              </a:rPr>
              <a:t> vaccine </a:t>
            </a:r>
            <a:r>
              <a:rPr lang="da-DK" sz="1000" i="0" dirty="0" err="1">
                <a:latin typeface="Open Sans" panose="020B0606030504020204" pitchFamily="34" charset="0"/>
                <a:ea typeface="Open Sans" panose="020B0606030504020204" pitchFamily="34" charset="0"/>
                <a:cs typeface="Open Sans" panose="020B0606030504020204" pitchFamily="34" charset="0"/>
              </a:rPr>
              <a:t>hesitant</a:t>
            </a:r>
            <a:r>
              <a:rPr lang="da-DK" sz="1000" i="0" dirty="0">
                <a:latin typeface="Open Sans" panose="020B0606030504020204" pitchFamily="34" charset="0"/>
                <a:ea typeface="Open Sans" panose="020B0606030504020204" pitchFamily="34" charset="0"/>
                <a:cs typeface="Open Sans" panose="020B0606030504020204" pitchFamily="34" charset="0"/>
              </a:rPr>
              <a:t> or to </a:t>
            </a:r>
            <a:r>
              <a:rPr lang="da-DK" sz="1000" i="0" dirty="0" err="1">
                <a:latin typeface="Open Sans" panose="020B0606030504020204" pitchFamily="34" charset="0"/>
                <a:ea typeface="Open Sans" panose="020B0606030504020204" pitchFamily="34" charset="0"/>
                <a:cs typeface="Open Sans" panose="020B0606030504020204" pitchFamily="34" charset="0"/>
              </a:rPr>
              <a:t>delay</a:t>
            </a:r>
            <a:r>
              <a:rPr lang="da-DK" sz="1000" i="0" dirty="0">
                <a:latin typeface="Open Sans" panose="020B0606030504020204" pitchFamily="34" charset="0"/>
                <a:ea typeface="Open Sans" panose="020B0606030504020204" pitchFamily="34" charset="0"/>
                <a:cs typeface="Open Sans" panose="020B0606030504020204" pitchFamily="34" charset="0"/>
              </a:rPr>
              <a:t> or </a:t>
            </a:r>
            <a:r>
              <a:rPr lang="da-DK" sz="1000" i="0" dirty="0" err="1">
                <a:latin typeface="Open Sans" panose="020B0606030504020204" pitchFamily="34" charset="0"/>
                <a:ea typeface="Open Sans" panose="020B0606030504020204" pitchFamily="34" charset="0"/>
                <a:cs typeface="Open Sans" panose="020B0606030504020204" pitchFamily="34" charset="0"/>
              </a:rPr>
              <a:t>refuse</a:t>
            </a:r>
            <a:r>
              <a:rPr lang="da-DK" sz="1000" i="0" dirty="0">
                <a:latin typeface="Open Sans" panose="020B0606030504020204" pitchFamily="34" charset="0"/>
                <a:ea typeface="Open Sans" panose="020B0606030504020204" pitchFamily="34" charset="0"/>
                <a:cs typeface="Open Sans" panose="020B0606030504020204" pitchFamily="34" charset="0"/>
              </a:rPr>
              <a:t> vaccination. </a:t>
            </a:r>
          </a:p>
          <a:p>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0" i="0" dirty="0">
                <a:effectLst/>
                <a:latin typeface="Open Sans" panose="020B0606030504020204" pitchFamily="34" charset="0"/>
                <a:ea typeface="Open Sans" panose="020B0606030504020204" pitchFamily="34" charset="0"/>
                <a:cs typeface="Open Sans" panose="020B0606030504020204" pitchFamily="34" charset="0"/>
              </a:rPr>
              <a:t>I am going to assign you to a group in a few moments and ask you to discuss one of the elements within one of the factors in the model. You will have 10 minutes together to discuss how the aspects within this factor may lead someone to be vaccine hesitant. </a:t>
            </a:r>
          </a:p>
          <a:p>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0" i="0" dirty="0">
                <a:effectLst/>
                <a:latin typeface="Open Sans" panose="020B0606030504020204" pitchFamily="34" charset="0"/>
                <a:ea typeface="Open Sans" panose="020B0606030504020204" pitchFamily="34" charset="0"/>
                <a:cs typeface="Open Sans" panose="020B0606030504020204" pitchFamily="34" charset="0"/>
              </a:rPr>
              <a:t>Before we go into groups, let me mention the definition of vaccine hesitancy again:</a:t>
            </a:r>
          </a:p>
          <a:p>
            <a:pPr marL="285750" indent="-285750">
              <a:buFont typeface="Arial" panose="020B0604020202020204" pitchFamily="34" charset="0"/>
              <a:buChar char="•"/>
            </a:pPr>
            <a:r>
              <a:rPr lang="en-US" sz="1000" b="0" i="0" dirty="0">
                <a:latin typeface="Open Sans" panose="020B0606030504020204" pitchFamily="34" charset="0"/>
                <a:ea typeface="Open Sans" panose="020B0606030504020204" pitchFamily="34" charset="0"/>
                <a:cs typeface="Open Sans" panose="020B0606030504020204" pitchFamily="34" charset="0"/>
              </a:rPr>
              <a:t>A motivational state of being conflicted about, or opposed to, getting vaccinated.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latin typeface="Open Sans" panose="020B0606030504020204" pitchFamily="34" charset="0"/>
                <a:ea typeface="Open Sans" panose="020B0606030504020204" pitchFamily="34" charset="0"/>
                <a:cs typeface="Open Sans" panose="020B0606030504020204" pitchFamily="34" charset="0"/>
              </a:rPr>
              <a:t>Vaccine hesitancy can result in “a delay in acceptance or refusal of vaccines despite availability of vaccination services.</a:t>
            </a:r>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a:latin typeface="Open Sans" panose="020B0606030504020204" pitchFamily="34" charset="0"/>
                <a:ea typeface="Open Sans" panose="020B0606030504020204" pitchFamily="34" charset="0"/>
                <a:cs typeface="Open Sans" panose="020B0606030504020204" pitchFamily="34" charset="0"/>
              </a:rPr>
              <a:t>[</a:t>
            </a:r>
            <a:r>
              <a:rPr lang="en-US" sz="1000" b="1" baseline="0" dirty="0">
                <a:latin typeface="Open Sans" panose="020B0606030504020204" pitchFamily="34" charset="0"/>
                <a:ea typeface="Open Sans" panose="020B0606030504020204" pitchFamily="34" charset="0"/>
                <a:cs typeface="Open Sans" panose="020B0606030504020204" pitchFamily="34" charset="0"/>
              </a:rPr>
              <a:t>If possible, divide participants into four small groups or pairs to discuss. If using Zoom, use breakout rooms. </a:t>
            </a:r>
            <a:r>
              <a:rPr lang="en-US" sz="1000" b="1" dirty="0">
                <a:latin typeface="Open Sans" panose="020B0606030504020204" pitchFamily="34" charset="0"/>
                <a:ea typeface="Open Sans" panose="020B0606030504020204" pitchFamily="34" charset="0"/>
                <a:cs typeface="Open Sans" panose="020B0606030504020204" pitchFamily="34" charset="0"/>
              </a:rPr>
              <a:t>Give participants 10 minutes to complete this task. Pick on random groups to give feedback</a:t>
            </a:r>
            <a:r>
              <a:rPr lang="en-US" sz="1000" b="1" baseline="0" dirty="0">
                <a:latin typeface="Open Sans" panose="020B0606030504020204" pitchFamily="34" charset="0"/>
                <a:ea typeface="Open Sans" panose="020B0606030504020204" pitchFamily="34" charset="0"/>
                <a:cs typeface="Open Sans" panose="020B0606030504020204" pitchFamily="34" charset="0"/>
              </a:rPr>
              <a:t> and ask to keep the responses concise, to try and get maximum participation from everyone.]</a:t>
            </a:r>
            <a:endParaRPr lang="en-US" sz="1000" b="1"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10</a:t>
            </a:fld>
            <a:endParaRPr lang="en-US" altLang="ru-RU"/>
          </a:p>
        </p:txBody>
      </p:sp>
    </p:spTree>
    <p:extLst>
      <p:ext uri="{BB962C8B-B14F-4D97-AF65-F5344CB8AC3E}">
        <p14:creationId xmlns:p14="http://schemas.microsoft.com/office/powerpoint/2010/main" val="387106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7000"/>
              </a:lnSpc>
              <a:buFont typeface="Symbol" panose="05050102010706020507" pitchFamily="18" charset="2"/>
              <a:buNone/>
            </a:pPr>
            <a:r>
              <a:rPr lang="en-AU"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Before we go in-depth to each of the three principles of PFA - Look, Listen and Link - I am going to read out some statements which are general PFA “Do’s” and “</a:t>
            </a:r>
            <a:r>
              <a:rPr lang="en-AU" sz="100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Don’t’s</a:t>
            </a:r>
            <a:r>
              <a:rPr lang="en-AU"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supporting people who are vaccine hesitant. Please answer the questions and we will briefly discuss why it is a general “do” or “don’t”. </a:t>
            </a:r>
          </a:p>
          <a:p>
            <a:pPr marL="0" lvl="0" indent="0" rtl="0">
              <a:lnSpc>
                <a:spcPct val="107000"/>
              </a:lnSpc>
              <a:buFont typeface="Symbol" panose="05050102010706020507" pitchFamily="18" charset="2"/>
              <a:buNone/>
            </a:pPr>
            <a:endParaRPr lang="en-AU"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[Instructions to run activity</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000" b="1" dirty="0">
                <a:effectLst/>
                <a:latin typeface="Open Sans" panose="020B0606030504020204" pitchFamily="34" charset="0"/>
                <a:ea typeface="Open Sans" panose="020B0606030504020204" pitchFamily="34" charset="0"/>
                <a:cs typeface="Open Sans" panose="020B0606030504020204" pitchFamily="34" charset="0"/>
              </a:rPr>
              <a:t>Ask participants to make two signs quickly on separate pieces of A4 /A5 sized paper. On one piece of the paper write “Do” in bold text and on the other paper write “Don’t”. Alternatively, it could be different coloured pieces of paper. </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000" b="1" dirty="0">
                <a:effectLst/>
                <a:latin typeface="Open Sans" panose="020B0606030504020204" pitchFamily="34" charset="0"/>
                <a:ea typeface="Open Sans" panose="020B0606030504020204" pitchFamily="34" charset="0"/>
                <a:cs typeface="Open Sans" panose="020B0606030504020204" pitchFamily="34" charset="0"/>
              </a:rPr>
              <a:t>Ask them to hold up the correct answer to the camera each time a statement is read out and lead a small discussion on each of the key principles. Some suggestions for the small discussion are provided in the notes section of the next slide – adapt as necessary.</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000" b="1" dirty="0">
                <a:effectLst/>
                <a:latin typeface="Open Sans" panose="020B0606030504020204" pitchFamily="34" charset="0"/>
                <a:ea typeface="Open Sans" panose="020B0606030504020204" pitchFamily="34" charset="0"/>
                <a:cs typeface="Open Sans" panose="020B0606030504020204" pitchFamily="34" charset="0"/>
              </a:rPr>
              <a:t>Or, if using Zoom or another platform, you may prefer to run a poll or a quiz and then lead the small discussion on each key principle. </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000" b="1" dirty="0">
                <a:effectLst/>
                <a:latin typeface="Open Sans" panose="020B0606030504020204" pitchFamily="34" charset="0"/>
                <a:ea typeface="Open Sans" panose="020B0606030504020204" pitchFamily="34" charset="0"/>
                <a:cs typeface="Open Sans" panose="020B0606030504020204" pitchFamily="34" charset="0"/>
              </a:rPr>
              <a:t>Read the statements on the next slide in random order of Do’s and Don'ts for vaccine hesitancy.</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da-DK" sz="1000" b="1" dirty="0"/>
              <a:t>Do </a:t>
            </a:r>
            <a:r>
              <a:rPr lang="da-DK" sz="1000" b="1" u="sng" dirty="0"/>
              <a:t>NOT</a:t>
            </a:r>
            <a:r>
              <a:rPr lang="da-DK" sz="1000" b="1" dirty="0"/>
              <a:t> show the next slide while you are doing the Do’s and Don’ts  activity, as it gives the answers away. Show the Do’s and Dont’s slide / the next slide after the activty is complete.</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da-DK" sz="800"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11</a:t>
            </a:fld>
            <a:endParaRPr lang="en-US" altLang="ru-RU"/>
          </a:p>
        </p:txBody>
      </p:sp>
    </p:spTree>
    <p:extLst>
      <p:ext uri="{BB962C8B-B14F-4D97-AF65-F5344CB8AC3E}">
        <p14:creationId xmlns:p14="http://schemas.microsoft.com/office/powerpoint/2010/main" val="344722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AU" sz="1000" b="1" dirty="0">
                <a:latin typeface="Open Sans" panose="020B0606030504020204" pitchFamily="34" charset="0"/>
                <a:ea typeface="Open Sans" panose="020B0606030504020204" pitchFamily="34" charset="0"/>
                <a:cs typeface="Open Sans" panose="020B0606030504020204" pitchFamily="34" charset="0"/>
              </a:rPr>
              <a:t>Provide brief feedback after each statement about why it is a ‘Do’ or a ´Don’t´. Use or adapt the text below.</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endParaRPr lang="en-AU" sz="1000" b="1" dirty="0">
              <a:latin typeface="Open Sans" panose="020B0606030504020204" pitchFamily="34" charset="0"/>
              <a:ea typeface="Open Sans" panose="020B0606030504020204" pitchFamily="34" charset="0"/>
              <a:cs typeface="Open Sans" panose="020B0606030504020204" pitchFamily="34" charset="0"/>
            </a:endParaRPr>
          </a:p>
          <a:p>
            <a:endParaRPr lang="en-AU" sz="1000" dirty="0">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Find common ground / Emphasise differences in views</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Anyone can feel COVID-19 vaccine hesitant. Its normal and natural to take a cautious approach to novel things. </a:t>
            </a: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When we find common ground with others they are more open to hear our perspective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Take time to understand what others are thinking and why / Assume you know why they are vaccine hesitant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People are complicated and there are many reasons why they may be vaccine hesitant. </a:t>
            </a: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 already discussed some when going over in the </a:t>
            </a:r>
            <a:r>
              <a:rPr lang="en-GB" sz="10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BeSD</a:t>
            </a: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model.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Only once you know and understand the persons reasons, can you work towards providing helpful support and information.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Resistance to the COVID-19 vaccine is an inevitable part of the process of discussing vaccines with someone who is vaccine hesitant. </a:t>
            </a:r>
            <a:r>
              <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Dont </a:t>
            </a:r>
            <a:r>
              <a:rPr lang="da-DK" sz="10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a:t>
            </a:r>
            <a:r>
              <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disheartened</a:t>
            </a:r>
            <a:r>
              <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Give it time. Be patient. </a:t>
            </a: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Being respectful, honest, open and polite will allow the person to more fully engage with what you have to say. It will also help them feel more calm and able to take in new information and make their own decision.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AU" sz="1000" dirty="0">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 open, polite and respectful / attack someone’s character or views</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People pull back and are less likely to listen or engage in a conversation when they feel attacked</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AU" sz="10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AU" sz="1000" dirty="0">
                <a:latin typeface="Open Sans" panose="020B0606030504020204" pitchFamily="34" charset="0"/>
                <a:ea typeface="Open Sans" panose="020B0606030504020204" pitchFamily="34" charset="0"/>
                <a:cs typeface="Open Sans" panose="020B0606030504020204" pitchFamily="34" charset="0"/>
              </a:rPr>
              <a:t>Focus on the facts / focus on the myth</a:t>
            </a:r>
          </a:p>
          <a:p>
            <a:pPr marL="171450" indent="-171450">
              <a:buFont typeface="Arial" panose="020B0604020202020204" pitchFamily="34" charset="0"/>
              <a:buChar char="•"/>
            </a:pPr>
            <a:r>
              <a:rPr lang="en-AU" sz="1000" dirty="0">
                <a:latin typeface="Open Sans" panose="020B0606030504020204" pitchFamily="34" charset="0"/>
                <a:ea typeface="Open Sans" panose="020B0606030504020204" pitchFamily="34" charset="0"/>
                <a:cs typeface="Open Sans" panose="020B0606030504020204" pitchFamily="34" charset="0"/>
              </a:rPr>
              <a:t>People tend to remember what is focused on. Focusing on the myth is likely to make the myth even stronger. We should not avoid talking about the myth, but it should not be the </a:t>
            </a:r>
            <a:r>
              <a:rPr lang="en-AU" sz="1000" u="sng" dirty="0">
                <a:latin typeface="Open Sans" panose="020B0606030504020204" pitchFamily="34" charset="0"/>
                <a:ea typeface="Open Sans" panose="020B0606030504020204" pitchFamily="34" charset="0"/>
                <a:cs typeface="Open Sans" panose="020B0606030504020204" pitchFamily="34" charset="0"/>
              </a:rPr>
              <a:t>focus</a:t>
            </a:r>
            <a:r>
              <a:rPr lang="en-AU" sz="1000" dirty="0">
                <a:latin typeface="Open Sans" panose="020B0606030504020204" pitchFamily="34" charset="0"/>
                <a:ea typeface="Open Sans" panose="020B0606030504020204" pitchFamily="34" charset="0"/>
                <a:cs typeface="Open Sans" panose="020B0606030504020204" pitchFamily="34" charset="0"/>
              </a:rPr>
              <a:t> of the conversation. The facts should be the focus. Any mention of the myth should be proceeded by an explicit warning that the upcoming information is a myth. For example “A common myth is that the vaccines were developed too quickly to be safe. However the correct information is that the vaccines are safe. They were are be to developed safely in a short amount of time as… This means that the vaccines are safe.” </a:t>
            </a:r>
          </a:p>
          <a:p>
            <a:pPr marL="171450" indent="-171450">
              <a:buFont typeface="Arial" panose="020B0604020202020204" pitchFamily="34" charset="0"/>
              <a:buChar char="•"/>
            </a:pPr>
            <a:endParaRPr lang="en-AU" sz="1000" dirty="0">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Validate genuine concerns / Dismiss genuine concerns</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Part of being open, polite and respectful is validating genuine concerns. People feel more at ease when genuine concerns are treated respectfully and they are more open to listening to other information that you may present.</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Identify misinformation without judgement and supply useful information / Identify wrong conclusions in a judgmental or condensing way</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Communicate useful factual and logical information politely and respectfully. It </a:t>
            </a:r>
            <a:r>
              <a:rPr lang="en-AU"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is</a:t>
            </a: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helpful to point out ‘errors’, and this should be done politely.</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Refutation should include an alternative explanation that accounts for the important qualities in the original myth or misinformation.</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‘Useful information’ is information someone is missing, information that provides perspective, identification of errors (without judgement), provision of an alternative explanation of information that is an ‘error’, and providing reputable sources of information</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da-DK" sz="1000" dirty="0">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Allow people an ‘out’ that doesn’t cause embarrassment / Set people up for embarrassment if they change their mind</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Some people have invested a lot in their vaccine hesitant views (time researching and/or strained relationships with judgemental non-vaccine hesitant people). Giving someone a little bit of useful information and a respectful space to question their beliefs and change their mind promotes a more open stance to new information and a higher likelihood of change of perspective.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12</a:t>
            </a:fld>
            <a:endParaRPr lang="en-US" altLang="ru-RU"/>
          </a:p>
        </p:txBody>
      </p:sp>
    </p:spTree>
    <p:extLst>
      <p:ext uri="{BB962C8B-B14F-4D97-AF65-F5344CB8AC3E}">
        <p14:creationId xmlns:p14="http://schemas.microsoft.com/office/powerpoint/2010/main" val="326122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Supporting people who are vaccine hesitant involves the same three action principles that underpin all PFA approaches: Look, Listen and Link. There are however some aspects that we need to pay more attention to when working with people who are vaccine hesitant. </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dirty="0">
                <a:latin typeface="Open Sans" panose="020B0606030504020204" pitchFamily="34" charset="0"/>
                <a:ea typeface="Open Sans" panose="020B0606030504020204" pitchFamily="34" charset="0"/>
                <a:cs typeface="Open Sans" panose="020B0606030504020204" pitchFamily="34" charset="0"/>
              </a:rPr>
              <a:t>We are now going to go over each of the three action principles one by one as they specifically relate to supporting people who are vaccine hesitant.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13</a:t>
            </a:fld>
            <a:endParaRPr lang="en-US" altLang="ru-RU"/>
          </a:p>
        </p:txBody>
      </p:sp>
    </p:spTree>
    <p:extLst>
      <p:ext uri="{BB962C8B-B14F-4D97-AF65-F5344CB8AC3E}">
        <p14:creationId xmlns:p14="http://schemas.microsoft.com/office/powerpoint/2010/main" val="221340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a:t>
            </a:r>
            <a:r>
              <a:rPr lang="en-AU" sz="1000" b="1"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This slide can be shown in two parts. At first, ONLY show the heading “Look for”. Then ask the questions to the participants. After they have given their answers, you can show the text of the slide.</a:t>
            </a:r>
            <a:r>
              <a:rPr lang="en-GB" sz="1000" b="1"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AU" sz="1000" b="1"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The actions for LOOK when providing PFA to people who are vaccine hesitant are similar to the Look actions under other circumstances.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Please write in the chat what we should look out </a:t>
            </a:r>
            <a:r>
              <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for during this action principle when offering PFA.</a:t>
            </a:r>
          </a:p>
          <a:p>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r>
              <a:rPr lang="en-GB" sz="1000" b="1"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[Recap some of the answers from the chat while revealing the text of the slide on what to Look for.] </a:t>
            </a:r>
            <a:r>
              <a:rPr lang="en-GB" sz="1000" b="0" kern="1200" baseline="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On the slide are some things that I have thought about that we should look out for when providing PFA. </a:t>
            </a:r>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14</a:t>
            </a:fld>
            <a:endParaRPr lang="en-US" altLang="ru-RU"/>
          </a:p>
        </p:txBody>
      </p:sp>
    </p:spTree>
    <p:extLst>
      <p:ext uri="{BB962C8B-B14F-4D97-AF65-F5344CB8AC3E}">
        <p14:creationId xmlns:p14="http://schemas.microsoft.com/office/powerpoint/2010/main" val="3755010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Three additional factors to also LOOK for when working with people who are vaccine hesitant are: </a:t>
            </a:r>
          </a:p>
          <a:p>
            <a:pPr marL="171450" indent="-171450">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Focus closely on </a:t>
            </a:r>
            <a:r>
              <a:rPr lang="en-US" sz="1000" i="0" u="sng" dirty="0">
                <a:latin typeface="Open Sans Light" panose="020B0306030504020204" pitchFamily="34" charset="0"/>
                <a:ea typeface="Open Sans Light" panose="020B0306030504020204" pitchFamily="34" charset="0"/>
                <a:cs typeface="Open Sans Light" panose="020B0306030504020204" pitchFamily="34" charset="0"/>
              </a:rPr>
              <a:t>and</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manage your own biases or views as these have the potential to interfere with your ability to provide supportive PFA.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effectLst/>
                <a:latin typeface="Open Sans Light" panose="020B0306030504020204" pitchFamily="34" charset="0"/>
                <a:ea typeface="Open Sans Light" panose="020B0306030504020204" pitchFamily="34" charset="0"/>
                <a:cs typeface="Open Sans Light" panose="020B0306030504020204" pitchFamily="34" charset="0"/>
              </a:rPr>
              <a:t>Be prepared for possible </a:t>
            </a:r>
            <a:r>
              <a:rPr lang="en-AU" sz="1000" u="sng" dirty="0">
                <a:effectLst/>
                <a:latin typeface="Open Sans Light" panose="020B0306030504020204" pitchFamily="34" charset="0"/>
                <a:ea typeface="Open Sans Light" panose="020B0306030504020204" pitchFamily="34" charset="0"/>
                <a:cs typeface="Open Sans Light" panose="020B0306030504020204" pitchFamily="34" charset="0"/>
              </a:rPr>
              <a:t>strong</a:t>
            </a:r>
            <a:r>
              <a:rPr lang="en-AU" sz="1000" dirty="0">
                <a:effectLst/>
                <a:latin typeface="Open Sans Light" panose="020B0306030504020204" pitchFamily="34" charset="0"/>
                <a:ea typeface="Open Sans Light" panose="020B0306030504020204" pitchFamily="34" charset="0"/>
                <a:cs typeface="Open Sans Light" panose="020B0306030504020204" pitchFamily="34" charset="0"/>
              </a:rPr>
              <a:t> client reactions. Some people have invested a lot or may have been met with a lot of judgement from others about their vaccine hesitant views. They may be primed to react strongly in conversations about vaccines and vaccine hesitancy.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effectLst/>
                <a:latin typeface="Open Sans Light" panose="020B0306030504020204" pitchFamily="34" charset="0"/>
                <a:ea typeface="Open Sans Light" panose="020B0306030504020204" pitchFamily="34" charset="0"/>
                <a:cs typeface="Open Sans Light" panose="020B0306030504020204" pitchFamily="34" charset="0"/>
              </a:rPr>
              <a:t>Look for (and prepare yourself in advance to be able to respond helpfully and respectfully to) vaccine hesitancy myths or concerns. Such preparation includes knowing how to promote a sense of safety and being prepared to provide ‘useful’ information. Both of these factors we will look at in more detail on later.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15</a:t>
            </a:fld>
            <a:endParaRPr lang="en-US" altLang="ru-RU"/>
          </a:p>
        </p:txBody>
      </p:sp>
    </p:spTree>
    <p:extLst>
      <p:ext uri="{BB962C8B-B14F-4D97-AF65-F5344CB8AC3E}">
        <p14:creationId xmlns:p14="http://schemas.microsoft.com/office/powerpoint/2010/main" val="3793023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First, let’s look at ourselves. It is important to look at yourself and your own views or biases. It is possible that you have personal views or feelings on this topic which could interfere with your ability to provide non-judgemental, helpful support. </a:t>
            </a:r>
          </a:p>
          <a:p>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Take a few minutes to write down your own personal views and feelings towards people who don’t take the COVID-19 vaccine. Some may be positive and others negative. In a few minutes we will discuss in a non-judgemental way the negative views so please make sure you write those down also. </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a:t>
            </a:r>
            <a:r>
              <a:rPr lang="en-AU" sz="1000" b="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llow</a:t>
            </a:r>
            <a:r>
              <a:rPr lang="en-AU" sz="10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2-3 minutes for this, then ask participants to share with the group their feelings (both positive and negative) for the purpose of normalising negative feelings. Depending on the culture, it may be appropriate to do this openly in the chat box, or alternatively it may be more appropriate to do this anonymously for example by using mentimeter.com or similar programs. It may also be helpful for the facilitator to go first and state some negative feelings to normalise having negative feelings.</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16</a:t>
            </a:fld>
            <a:endParaRPr lang="en-US" altLang="ru-RU"/>
          </a:p>
        </p:txBody>
      </p:sp>
    </p:spTree>
    <p:extLst>
      <p:ext uri="{BB962C8B-B14F-4D97-AF65-F5344CB8AC3E}">
        <p14:creationId xmlns:p14="http://schemas.microsoft.com/office/powerpoint/2010/main" val="46101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effectLst/>
                <a:latin typeface="Open Sans" panose="020B0606030504020204" pitchFamily="34" charset="0"/>
                <a:ea typeface="Open Sans" panose="020B0606030504020204" pitchFamily="34" charset="0"/>
                <a:cs typeface="Open Sans" panose="020B0606030504020204" pitchFamily="34" charset="0"/>
              </a:rPr>
              <a:t>I am going to ask you to listen to a very short case study about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Matías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who</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is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preparing</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 PFA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helper</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the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local</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Red Cross Red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Crescent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COVID-19 vaccine information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booth</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Listen to his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self</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talk and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reflect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on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if</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seems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hold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any</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views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that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are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unhelpful</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himself or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others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may</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encounter</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p>
          <a:p>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Either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read</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out the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below</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text</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the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group</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ask a participant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read</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it out, or ask participants to listen to an audio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recording</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of the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text</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p>
          <a:p>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Tomorrow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will</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my</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very</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first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day</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the PFA COVID-19 information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booth</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I’m</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so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excited</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get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the chance to put on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my</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Red Cross Red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Crescent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uniform and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tell</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everyone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how</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great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this</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vaccine is and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that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everyone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has to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take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it so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can</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all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protected</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against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COVID-19. I feel like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if</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meet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anyone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who</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is vaccine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hesitant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will</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able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change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their</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minds</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quickly</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They</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are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so ignorant and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misinformed</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and I have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informed</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myself</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with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lots</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information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about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how</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the vaccine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was</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developed</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and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how</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safe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it is.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Those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anti-vaxers</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are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always</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so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suspicious</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of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government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and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since</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I’m</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with the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Movement</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who</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is neutral and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impartial</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they</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will</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accept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my</a:t>
            </a:r>
            <a:r>
              <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information straight </a:t>
            </a:r>
            <a:r>
              <a:rPr lang="da-DK" sz="1000" b="0" i="1"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away</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p>
          <a:p>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What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views or attitudes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does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Matías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seem</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hold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that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could</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unhelpful</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him</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or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anyone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interacts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with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who</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is vaccine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hesitant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AU" sz="10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Invite one or two participants by name to answer this question. </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If not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raised</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the facilitator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should</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highlight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how</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his high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expectations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will</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likely</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not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met</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and he has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strong</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negative views and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feelings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so he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needs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take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 decision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either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 not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volunteer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help</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in the situation, or ii) he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needs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manage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those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feelings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Matías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has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identified</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that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he has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strong</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negative views and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feelings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about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people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who</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are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vaccine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hesitant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knows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it’s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normal to have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these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feelings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but he is still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unsure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if</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should</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provide PFA in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this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situation. He has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decided</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talk to his supervisor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about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his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feelings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see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what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should</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He is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also</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going</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practice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some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self</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calming</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techniques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that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can</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use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in case he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feels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triggered</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during</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helping</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These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are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just a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few</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things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could</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do.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What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things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can</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you</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personally</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do to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manage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any</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negative views or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feelings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that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you</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may</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have and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ensure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you</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are</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best</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supporting</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the person in front of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you</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Ask participants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make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drawing</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of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what</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they</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themselves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would</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do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manage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any</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negative views of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feelings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After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few</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minutes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ask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them</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show the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picture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the camera. </a:t>
            </a:r>
          </a:p>
          <a:p>
            <a:pPr marL="0" indent="0">
              <a:buFont typeface="Arial" panose="020B0604020202020204" pitchFamily="34" charset="0"/>
              <a:buNone/>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trainer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may</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wish</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invite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one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or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two</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participants by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name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describe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some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of the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aspects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of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their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drawing</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Alternatively</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ask participants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write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in the chat, or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use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 program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such</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as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Mentimeter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or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similar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make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word</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cloud of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what</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they</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would</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do.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The facilitator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should</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also</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reflect</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on the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strategies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raised</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highlighting</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that</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we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can</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do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things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manage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our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feelings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before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during</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and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after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providing</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help</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to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manage</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our</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feelings</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If relevant, </a:t>
            </a:r>
            <a:r>
              <a:rPr lang="da-DK" sz="1000" b="1"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say</a:t>
            </a:r>
            <a:r>
              <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It’s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normal to have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strong</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views on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various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da-DK" sz="1000" b="0" i="0" dirty="0" err="1">
                <a:solidFill>
                  <a:srgbClr val="202124"/>
                </a:solidFill>
                <a:effectLst/>
                <a:latin typeface="Open Sans" panose="020B0606030504020204" pitchFamily="34" charset="0"/>
                <a:ea typeface="Open Sans" panose="020B0606030504020204" pitchFamily="34" charset="0"/>
                <a:cs typeface="Open Sans" panose="020B0606030504020204" pitchFamily="34" charset="0"/>
              </a:rPr>
              <a:t>topics</a:t>
            </a:r>
            <a:r>
              <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0" dirty="0">
                <a:latin typeface="Open Sans" panose="020B0606030504020204" pitchFamily="34" charset="0"/>
                <a:ea typeface="Open Sans" panose="020B0606030504020204" pitchFamily="34" charset="0"/>
                <a:cs typeface="Open Sans" panose="020B0606030504020204" pitchFamily="34" charset="0"/>
              </a:rPr>
              <a:t>You may have the option to choose if you work with people specifically with people who are vaccine hesitant. If this is the case and you have identified that you have strong views or feelings on </a:t>
            </a:r>
            <a:r>
              <a:rPr lang="en-US" sz="1000" b="0" u="sng" dirty="0">
                <a:latin typeface="Open Sans" panose="020B0606030504020204" pitchFamily="34" charset="0"/>
                <a:ea typeface="Open Sans" panose="020B0606030504020204" pitchFamily="34" charset="0"/>
                <a:cs typeface="Open Sans" panose="020B0606030504020204" pitchFamily="34" charset="0"/>
              </a:rPr>
              <a:t>this</a:t>
            </a:r>
            <a:r>
              <a:rPr lang="en-US" sz="1000" b="0" dirty="0">
                <a:latin typeface="Open Sans" panose="020B0606030504020204" pitchFamily="34" charset="0"/>
                <a:ea typeface="Open Sans" panose="020B0606030504020204" pitchFamily="34" charset="0"/>
                <a:cs typeface="Open Sans" panose="020B0606030504020204" pitchFamily="34" charset="0"/>
              </a:rPr>
              <a:t> topic, then it is important that you take extra time to carefully consider if your support will be beneficial for yourself and the people you will work with. </a:t>
            </a:r>
          </a:p>
          <a:p>
            <a:pPr marL="0" indent="0">
              <a:buFont typeface="Arial" panose="020B0604020202020204" pitchFamily="34" charset="0"/>
              <a:buNone/>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endParaRPr lang="da-DK"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17</a:t>
            </a:fld>
            <a:endParaRPr lang="en-US" altLang="ru-RU"/>
          </a:p>
        </p:txBody>
      </p:sp>
    </p:spTree>
    <p:extLst>
      <p:ext uri="{BB962C8B-B14F-4D97-AF65-F5344CB8AC3E}">
        <p14:creationId xmlns:p14="http://schemas.microsoft.com/office/powerpoint/2010/main" val="2049984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7000"/>
              </a:lnSpc>
              <a:buFont typeface="Symbol" panose="05050102010706020507" pitchFamily="18" charset="2"/>
              <a:buNone/>
            </a:pPr>
            <a:r>
              <a:rPr lang="en-AU" sz="1000" dirty="0">
                <a:effectLst/>
                <a:latin typeface="Open Sans" panose="020B0606030504020204" pitchFamily="34" charset="0"/>
                <a:ea typeface="Open Sans" panose="020B0606030504020204" pitchFamily="34" charset="0"/>
                <a:cs typeface="Open Sans" panose="020B0606030504020204" pitchFamily="34" charset="0"/>
              </a:rPr>
              <a:t>We already discussed drivers of vaccine hesitancy, but what else can we see when looking? Sometimes just by looking at a person’s face or body language, we may be able to tell if they might be vaccine hesitant. </a:t>
            </a:r>
          </a:p>
          <a:p>
            <a:pPr marL="0" lvl="0" indent="0" rtl="0">
              <a:lnSpc>
                <a:spcPct val="107000"/>
              </a:lnSpc>
              <a:buFont typeface="Symbol" panose="05050102010706020507" pitchFamily="18" charset="2"/>
              <a:buNone/>
            </a:pP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r>
              <a:rPr lang="en-AU" sz="1000" dirty="0">
                <a:effectLst/>
                <a:latin typeface="Open Sans" panose="020B0606030504020204" pitchFamily="34" charset="0"/>
                <a:ea typeface="Open Sans" panose="020B0606030504020204" pitchFamily="34" charset="0"/>
                <a:cs typeface="Open Sans" panose="020B0606030504020204" pitchFamily="34" charset="0"/>
              </a:rPr>
              <a:t>In a few moments I am going to ask you to strike a pose on camera of the body language and facial expression of someone who is vaccine hesitant.</a:t>
            </a: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[Instructions.</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With consent, the trainer could also take a screen shot of everyone making the pose at the same time. </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000" b="1" dirty="0">
                <a:effectLst/>
                <a:latin typeface="Open Sans" panose="020B0606030504020204" pitchFamily="34" charset="0"/>
                <a:ea typeface="Open Sans" panose="020B0606030504020204" pitchFamily="34" charset="0"/>
                <a:cs typeface="Open Sans" panose="020B0606030504020204" pitchFamily="34" charset="0"/>
              </a:rPr>
              <a:t>If you don’t have a camera, ask the participants to describe in a few words in the chat the facial expression or body language they might expect when vaccines are discussed from someone who is hesitant.</a:t>
            </a:r>
            <a:r>
              <a:rPr lang="en-GB" sz="1000" b="1" kern="1200" baseline="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000" b="1" dirty="0">
                <a:latin typeface="Open Sans" panose="020B0606030504020204" pitchFamily="34" charset="0"/>
                <a:ea typeface="Open Sans" panose="020B0606030504020204" pitchFamily="34" charset="0"/>
                <a:cs typeface="Open Sans" panose="020B0606030504020204" pitchFamily="34" charset="0"/>
              </a:rPr>
              <a:t>In the interests of time, the facilitator should call on two to three participants only by name to describe their pose and the strong emotions it represents. Also ask these participants what the needs of someone with vaccine hesitancy may be when talking to a PFA helper. Try to select poses that represent different ways of expressing emotions, including some who are negative and others who look more neutral or uncertain.</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AU" sz="10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Open Sans" panose="020B0606030504020204" pitchFamily="34" charset="0"/>
                <a:ea typeface="Open Sans" panose="020B0606030504020204" pitchFamily="34" charset="0"/>
                <a:cs typeface="Open Sans" panose="020B0606030504020204" pitchFamily="34" charset="0"/>
              </a:rPr>
              <a:t>As we can see, there is no one expression that tells us with certainty if someone is vaccine hesitant and it is not uncommon for people to initially hide that they are vaccine hesitant. However, observing the facial and body expressions can give us guiding clues about how best to approach and respond to the person in front of us in a manner that is safe and helpful.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da-DK" sz="1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18</a:t>
            </a:fld>
            <a:endParaRPr lang="en-US" altLang="ru-RU"/>
          </a:p>
        </p:txBody>
      </p:sp>
    </p:spTree>
    <p:extLst>
      <p:ext uri="{BB962C8B-B14F-4D97-AF65-F5344CB8AC3E}">
        <p14:creationId xmlns:p14="http://schemas.microsoft.com/office/powerpoint/2010/main" val="3024919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dirty="0">
                <a:latin typeface="Open Sans" panose="020B0606030504020204" pitchFamily="34" charset="0"/>
                <a:ea typeface="Open Sans" panose="020B0606030504020204" pitchFamily="34" charset="0"/>
                <a:cs typeface="Open Sans" panose="020B0606030504020204" pitchFamily="34" charset="0"/>
              </a:rPr>
              <a:t>An additional consideration to LOOK for with vaccine hesitancy is to look out for strong </a:t>
            </a:r>
            <a:r>
              <a:rPr lang="en-AU" sz="1000" u="sng" dirty="0">
                <a:latin typeface="Open Sans" panose="020B0606030504020204" pitchFamily="34" charset="0"/>
                <a:ea typeface="Open Sans" panose="020B0606030504020204" pitchFamily="34" charset="0"/>
                <a:cs typeface="Open Sans" panose="020B0606030504020204" pitchFamily="34" charset="0"/>
              </a:rPr>
              <a:t>negative</a:t>
            </a:r>
            <a:r>
              <a:rPr lang="en-AU" sz="1000" dirty="0">
                <a:latin typeface="Open Sans" panose="020B0606030504020204" pitchFamily="34" charset="0"/>
                <a:ea typeface="Open Sans" panose="020B0606030504020204" pitchFamily="34" charset="0"/>
                <a:cs typeface="Open Sans" panose="020B0606030504020204" pitchFamily="34" charset="0"/>
              </a:rPr>
              <a:t> reactions from those we are working with. Some people have invested a lot of time in researching their vaccine hesitant beliefs or may have invested a lot in terms of strained or broken relationship with friends, family or their community. Additionally, they may have encountered a lot of judgement from others who are not vaccine hesitant. These experiences can leave someone primed with strong negative emotions – emotions that may pose a risk to your safety, or a risk to their safety – and emotions that could get in the way of supportive and effective PFA. </a:t>
            </a:r>
          </a:p>
          <a:p>
            <a:endParaRPr lang="en-AU" sz="10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000" dirty="0">
                <a:effectLst/>
                <a:latin typeface="Open Sans" panose="020B0606030504020204" pitchFamily="34" charset="0"/>
                <a:ea typeface="Open Sans" panose="020B0606030504020204" pitchFamily="34" charset="0"/>
                <a:cs typeface="Open Sans" panose="020B0606030504020204" pitchFamily="34" charset="0"/>
              </a:rPr>
              <a:t>What strong negative reactions do you think you could or might encounter? Write some in the chat now.</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[The </a:t>
            </a:r>
            <a:r>
              <a:rPr lang="en-US" sz="1000" b="1" dirty="0">
                <a:latin typeface="Open Sans" panose="020B0606030504020204" pitchFamily="34" charset="0"/>
                <a:ea typeface="Open Sans" panose="020B0606030504020204" pitchFamily="34" charset="0"/>
                <a:cs typeface="Open Sans" panose="020B0606030504020204" pitchFamily="34" charset="0"/>
              </a:rPr>
              <a:t>facilitator should note a few examples from the chat</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da-DK" sz="1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19</a:t>
            </a:fld>
            <a:endParaRPr lang="en-US" altLang="ru-RU"/>
          </a:p>
        </p:txBody>
      </p:sp>
    </p:spTree>
    <p:extLst>
      <p:ext uri="{BB962C8B-B14F-4D97-AF65-F5344CB8AC3E}">
        <p14:creationId xmlns:p14="http://schemas.microsoft.com/office/powerpoint/2010/main" val="386642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dirty="0">
                <a:latin typeface="Open Sans" panose="020B0606030504020204" pitchFamily="34" charset="0"/>
                <a:ea typeface="Open Sans" panose="020B0606030504020204" pitchFamily="34" charset="0"/>
                <a:cs typeface="Open Sans" panose="020B0606030504020204" pitchFamily="34" charset="0"/>
              </a:rPr>
              <a:t>The</a:t>
            </a:r>
            <a:r>
              <a:rPr lang="en-US" sz="1000" i="0" baseline="0" dirty="0">
                <a:latin typeface="Open Sans" panose="020B0606030504020204" pitchFamily="34" charset="0"/>
                <a:ea typeface="Open Sans" panose="020B0606030504020204" pitchFamily="34" charset="0"/>
                <a:cs typeface="Open Sans" panose="020B0606030504020204" pitchFamily="34" charset="0"/>
              </a:rPr>
              <a:t> aim of this training module is for participants to learn or deepen psychological first aid skills to supportively respond to people who are vaccine hesitant to the COVID-19 vaccine. </a:t>
            </a:r>
          </a:p>
          <a:p>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r>
              <a:rPr lang="en-US" sz="1000" i="0" baseline="0" dirty="0">
                <a:latin typeface="Open Sans" panose="020B0606030504020204" pitchFamily="34" charset="0"/>
                <a:ea typeface="Open Sans" panose="020B0606030504020204" pitchFamily="34" charset="0"/>
                <a:cs typeface="Open Sans" panose="020B0606030504020204" pitchFamily="34" charset="0"/>
              </a:rPr>
              <a:t>The module is also helpful when supporting someone who holds a different viewpoint or different values from the PFA provider, as the training also builds or deepens skills in demonstrating empathy and understanding. </a:t>
            </a:r>
          </a:p>
          <a:p>
            <a:endParaRPr lang="en-US" sz="1000" i="0" baseline="0"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i="0" baseline="0" dirty="0">
                <a:effectLst/>
                <a:latin typeface="Open Sans" panose="020B0606030504020204" pitchFamily="34" charset="0"/>
                <a:ea typeface="Open Sans" panose="020B0606030504020204" pitchFamily="34" charset="0"/>
                <a:cs typeface="Open Sans" panose="020B0606030504020204" pitchFamily="34" charset="0"/>
              </a:rPr>
              <a:t>The training is not about deceiving someone into having a COVID-19 vaccine. </a:t>
            </a:r>
            <a:r>
              <a:rPr lang="en-US" sz="1000" i="0" dirty="0">
                <a:effectLst/>
                <a:latin typeface="Open Sans" panose="020B0606030504020204" pitchFamily="34" charset="0"/>
                <a:ea typeface="Open Sans" panose="020B0606030504020204" pitchFamily="34" charset="0"/>
                <a:cs typeface="Open Sans" panose="020B0606030504020204" pitchFamily="34" charset="0"/>
              </a:rPr>
              <a:t>It’s about supporting people to feel calm, informed, supported and in control of their own decisions about the vaccine. </a:t>
            </a:r>
          </a:p>
          <a:p>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a:t>
            </a:fld>
            <a:endParaRPr lang="en-US" altLang="ru-RU"/>
          </a:p>
        </p:txBody>
      </p:sp>
    </p:spTree>
    <p:extLst>
      <p:ext uri="{BB962C8B-B14F-4D97-AF65-F5344CB8AC3E}">
        <p14:creationId xmlns:p14="http://schemas.microsoft.com/office/powerpoint/2010/main" val="1095561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latin typeface="Open Sans" panose="020B0606030504020204" pitchFamily="34" charset="0"/>
                <a:ea typeface="Open Sans" panose="020B0606030504020204" pitchFamily="34" charset="0"/>
                <a:cs typeface="Open Sans" panose="020B0606030504020204" pitchFamily="34" charset="0"/>
              </a:rPr>
              <a:t>[Read/show the list]</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dirty="0">
                <a:latin typeface="Open Sans" panose="020B0606030504020204" pitchFamily="34" charset="0"/>
                <a:ea typeface="Open Sans" panose="020B0606030504020204" pitchFamily="34" charset="0"/>
                <a:cs typeface="Open Sans" panose="020B0606030504020204" pitchFamily="34" charset="0"/>
              </a:rPr>
              <a:t>Here are some examples of strong negative reactions that I have thought about. </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dirty="0">
                <a:latin typeface="Open Sans" panose="020B0606030504020204" pitchFamily="34" charset="0"/>
                <a:ea typeface="Open Sans" panose="020B0606030504020204" pitchFamily="34" charset="0"/>
                <a:cs typeface="Open Sans" panose="020B0606030504020204" pitchFamily="34" charset="0"/>
              </a:rPr>
              <a:t>People who are vaccine hesitant are not especially known for being hostile. The research shows they are more likely to hide their views. However, as a safety precaution, we should be prepared for these and other negative reactions when discussing vaccines with people who are hesitant. </a:t>
            </a:r>
            <a:endParaRPr lang="en-AU"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20</a:t>
            </a:fld>
            <a:endParaRPr lang="en-US" altLang="ru-RU"/>
          </a:p>
        </p:txBody>
      </p:sp>
    </p:spTree>
    <p:extLst>
      <p:ext uri="{BB962C8B-B14F-4D97-AF65-F5344CB8AC3E}">
        <p14:creationId xmlns:p14="http://schemas.microsoft.com/office/powerpoint/2010/main" val="1388625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Open Sans Light" panose="020B0306030504020204" pitchFamily="34" charset="0"/>
                <a:ea typeface="Open Sans Light" panose="020B0306030504020204" pitchFamily="34" charset="0"/>
                <a:cs typeface="Open Sans Light" panose="020B0306030504020204" pitchFamily="34" charset="0"/>
              </a:rPr>
              <a:t>The second action principle of PFA is LISTEN. In additional to the key principles and actions of LISTEN as listed on the slide are four additional considerations for vaccine hesitancy:</a:t>
            </a:r>
          </a:p>
          <a:p>
            <a:pPr marL="171450" indent="-171450">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Listen – a lot, and listen actively</a:t>
            </a:r>
          </a:p>
          <a:p>
            <a:pPr marL="171450" indent="-171450">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Maintain an effective dialogue</a:t>
            </a:r>
          </a:p>
          <a:p>
            <a:pPr marL="171450" indent="-171450">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Provide ‘useful’ information, and</a:t>
            </a:r>
          </a:p>
          <a:p>
            <a:pPr marL="171450" indent="-171450">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Provide perspective and encourage having an open mind</a:t>
            </a:r>
          </a:p>
          <a:p>
            <a:pPr marL="0" indent="0">
              <a:buFont typeface="Arial" panose="020B0604020202020204" pitchFamily="34" charset="0"/>
              <a:buNone/>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We will go over these additional factors now in more detail now.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21</a:t>
            </a:fld>
            <a:endParaRPr lang="en-US" altLang="ru-RU"/>
          </a:p>
        </p:txBody>
      </p:sp>
    </p:spTree>
    <p:extLst>
      <p:ext uri="{BB962C8B-B14F-4D97-AF65-F5344CB8AC3E}">
        <p14:creationId xmlns:p14="http://schemas.microsoft.com/office/powerpoint/2010/main" val="1799120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The four main additional areas for </a:t>
            </a:r>
            <a:r>
              <a:rPr lang="en-US" sz="1000" i="0" dirty="0">
                <a:effectLst/>
                <a:latin typeface="Open Sans Light" panose="020B0306030504020204" pitchFamily="34" charset="0"/>
                <a:ea typeface="Open Sans Light" panose="020B0306030504020204" pitchFamily="34" charset="0"/>
                <a:cs typeface="Open Sans Light" panose="020B0306030504020204" pitchFamily="34" charset="0"/>
              </a:rPr>
              <a:t>LISTEN</a:t>
            </a: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 are to: </a:t>
            </a:r>
            <a:r>
              <a:rPr lang="en-US" sz="1000" b="1" dirty="0">
                <a:latin typeface="Open Sans" panose="020B0606030504020204" pitchFamily="34" charset="0"/>
                <a:ea typeface="Open Sans" panose="020B0606030504020204" pitchFamily="34" charset="0"/>
                <a:cs typeface="Open Sans" panose="020B0606030504020204" pitchFamily="34" charset="0"/>
              </a:rPr>
              <a:t>[Adapt the below text as required. You may wish to shorten the text also.]</a:t>
            </a:r>
          </a:p>
          <a:p>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Stay in your role as a supportive listener, and to be prepared to listen – a lot.</a:t>
            </a:r>
          </a:p>
          <a:p>
            <a:pPr marL="171450" indent="-171450">
              <a:buFont typeface="Arial" panose="020B0604020202020204" pitchFamily="34" charset="0"/>
              <a:buChar char="•"/>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Your role is to provide support and calming to the person. It is not to change someone's mind on vaccines. It is therefore important that you stay focused on being supportive (not judgmental or combative) and on providing a sense of calming</a:t>
            </a:r>
          </a:p>
          <a:p>
            <a:pPr marL="171450" indent="-171450">
              <a:buFont typeface="Arial" panose="020B0604020202020204" pitchFamily="34" charset="0"/>
              <a:buChar char="•"/>
            </a:pPr>
            <a:r>
              <a:rPr lang="en-US"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It is also important to be ready to listen – and ready to listen openly and actively. Friends, family and other supports may have closed their ears to listening to them talk about their hesitancy around vaccines. Alternatively, the person may have been scared to disclose their vaccine hesitancy to anyone before and you are the first person who they have opened up to. Listening, and listening actively, is important to building a respectful relationship and providing effective PFA. </a:t>
            </a:r>
            <a:r>
              <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a:t>
            </a:r>
            <a:endParaRPr lang="da-DK"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indent="0">
              <a:buFont typeface="Arial" panose="020B0604020202020204" pitchFamily="34" charset="0"/>
              <a:buNone/>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A supportive and helpful dialogue is always important in PFA, and especially for vaccine hesitancy as people are bringing concerns that may go against mainstream thinking. Maintaining an effective dialogue when discussing vaccine hesitancy relies on:</a:t>
            </a:r>
          </a:p>
          <a:p>
            <a:pPr marL="171450" indent="-171450">
              <a:buFont typeface="Arial" panose="020B0604020202020204" pitchFamily="34" charset="0"/>
              <a:buChar char="•"/>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Building and maintaining trust. This can be promoted by being </a:t>
            </a:r>
            <a:r>
              <a:rPr lang="en-AU" sz="1000" b="0" i="0" u="none" strike="noStrike" dirty="0">
                <a:solidFill>
                  <a:srgbClr val="FFFFFF"/>
                </a:solidFill>
                <a:effectLst/>
                <a:latin typeface="Open Sans Light" panose="020B0306030504020204" pitchFamily="34" charset="0"/>
                <a:ea typeface="Open Sans Light" panose="020B0306030504020204" pitchFamily="34" charset="0"/>
                <a:cs typeface="Open Sans Light" panose="020B0306030504020204" pitchFamily="34" charset="0"/>
              </a:rPr>
              <a:t>open, honest, polite and respectful. It is also important to remember one of the reasons why people can be vaccine hesitant is due to a lack of trust or suspicion of those developing or administering the vaccine. Therefore, building trust within the PFA relationship is even more important as underlying mistrust towards the vaccine and those delivering or supporting it may be present. </a:t>
            </a:r>
            <a:endParaRPr lang="da-DK" sz="10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lgn="l" fontAlgn="t">
              <a:spcBef>
                <a:spcPts val="0"/>
              </a:spcBef>
              <a:spcAft>
                <a:spcPts val="0"/>
              </a:spcAft>
              <a:buFont typeface="Arial" panose="020B0604020202020204" pitchFamily="34" charset="0"/>
              <a:buChar char="•"/>
            </a:pPr>
            <a:r>
              <a:rPr lang="en-AU"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Find common ground. It is easier to open-up to someone once we have established that we are similar in some way. People will have different common ground, but there is always common ground. Maybe its that you are both afraid of COVID or dislike it, or that you were both sceptical of the COVID vaccine at first, or that you both have children or both like cats. Finding common ground builds connection and connection is a trait that all humans seek. It is not unusual for vaccine hesitant people to be isolated, so this makes building the connection even more important. </a:t>
            </a:r>
          </a:p>
          <a:p>
            <a:pPr marL="171450" indent="-171450" algn="l" fontAlgn="t">
              <a:spcBef>
                <a:spcPts val="0"/>
              </a:spcBef>
              <a:spcAft>
                <a:spcPts val="0"/>
              </a:spcAft>
              <a:buFont typeface="Arial" panose="020B0604020202020204" pitchFamily="34" charset="0"/>
              <a:buChar char="•"/>
            </a:pPr>
            <a:r>
              <a:rPr lang="en-AU"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Validate their genuine concerns. Its normal and healthy to have some degree of scepticism about things that are new. There are also many things that are unknown about the COVID vaccine. A helpful and respectful dialogue acknowledges and validates people´s genuine concerns about the vaccine. Acknowledgement and normalising of genuine concerns, done well, has a calming effect. One of the key goals of PFA is to promote calming so people feel more supported to make decisions that will be beneficial for themselves. </a:t>
            </a:r>
          </a:p>
          <a:p>
            <a:pPr marL="171450" indent="-171450" algn="l" fontAlgn="t">
              <a:spcBef>
                <a:spcPts val="0"/>
              </a:spcBef>
              <a:spcAft>
                <a:spcPts val="0"/>
              </a:spcAft>
              <a:buFont typeface="Arial" panose="020B0604020202020204" pitchFamily="34" charset="0"/>
              <a:buChar char="•"/>
            </a:pPr>
            <a:r>
              <a:rPr lang="en-AU"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Take time to understand what people are thinking and why. You can't maintain an effective dialogue if you don’t know what people are truly worried about. When working with vaccine hesitancy a three-step method to gaining understanding is to:</a:t>
            </a:r>
          </a:p>
          <a:p>
            <a:pPr marL="685800" lvl="1" indent="-228600" algn="l" fontAlgn="t">
              <a:spcBef>
                <a:spcPts val="0"/>
              </a:spcBef>
              <a:spcAft>
                <a:spcPts val="0"/>
              </a:spcAft>
              <a:buFont typeface="+mj-lt"/>
              <a:buAutoNum type="arabicPeriod"/>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Listen to them. Allow them to express their thoughts and feelings.</a:t>
            </a:r>
          </a:p>
          <a:p>
            <a:pPr marL="685800" lvl="1" indent="-228600">
              <a:buFont typeface="Arial" panose="020B0604020202020204" pitchFamily="34" charset="0"/>
              <a:buAutoNum type="arabicPeriod"/>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Ask them non-judgmental questions to find out their perspectives</a:t>
            </a:r>
          </a:p>
          <a:p>
            <a:pPr marL="1143000" lvl="2" indent="-228600">
              <a:buFont typeface="Arial" panose="020B0604020202020204" pitchFamily="34" charset="0"/>
              <a:buChar char="•"/>
            </a:pP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Finding at what point they think the myths around the COVID-19 vaccine are just silly can be useful here, but it is not always necessary</a:t>
            </a:r>
          </a:p>
          <a:p>
            <a:pPr marL="685800" lvl="1" indent="-228600">
              <a:buFont typeface="Arial" panose="020B0604020202020204" pitchFamily="34" charset="0"/>
              <a:buAutoNum type="arabicPeriod"/>
            </a:pPr>
            <a:r>
              <a:rPr lang="en-US"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Find out what the gaps are in their understanding, so you can provide </a:t>
            </a:r>
            <a:r>
              <a:rPr lang="en-AU"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‘useful’ information later. </a:t>
            </a:r>
            <a:endParaRPr lang="da-DK"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457200" lvl="1" indent="0">
              <a:buFont typeface="Arial" panose="020B0604020202020204" pitchFamily="34" charset="0"/>
              <a:buNone/>
            </a:pP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indent="0">
              <a:buFont typeface="Arial" panose="020B0604020202020204" pitchFamily="34" charset="0"/>
              <a:buNone/>
            </a:pP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22</a:t>
            </a:fld>
            <a:endParaRPr lang="en-US" altLang="ru-RU"/>
          </a:p>
        </p:txBody>
      </p:sp>
    </p:spTree>
    <p:extLst>
      <p:ext uri="{BB962C8B-B14F-4D97-AF65-F5344CB8AC3E}">
        <p14:creationId xmlns:p14="http://schemas.microsoft.com/office/powerpoint/2010/main" val="2557217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effectLst/>
                <a:latin typeface="Open Sans" panose="020B0606030504020204" pitchFamily="34" charset="0"/>
                <a:ea typeface="Open Sans" panose="020B0606030504020204" pitchFamily="34" charset="0"/>
                <a:cs typeface="Open Sans" panose="020B0606030504020204" pitchFamily="34" charset="0"/>
              </a:rPr>
              <a:t>Provide useful information. The research on supporting people who are vaccine hesitant shows that ‘useful’ information is: </a:t>
            </a:r>
          </a:p>
          <a:p>
            <a:pPr marL="171450" indent="-171450">
              <a:buFont typeface="Arial" panose="020B0604020202020204" pitchFamily="34" charset="0"/>
              <a:buChar char="•"/>
            </a:pPr>
            <a:r>
              <a:rPr lang="en-US" sz="1000" dirty="0">
                <a:effectLst/>
                <a:latin typeface="Open Sans" panose="020B0606030504020204" pitchFamily="34" charset="0"/>
                <a:ea typeface="Open Sans" panose="020B0606030504020204" pitchFamily="34" charset="0"/>
                <a:cs typeface="Open Sans" panose="020B0606030504020204" pitchFamily="34" charset="0"/>
              </a:rPr>
              <a:t>Information they are missing</a:t>
            </a:r>
          </a:p>
          <a:p>
            <a:pPr marL="171450" indent="-171450">
              <a:buFont typeface="Arial" panose="020B0604020202020204" pitchFamily="34" charset="0"/>
              <a:buChar char="•"/>
            </a:pPr>
            <a:r>
              <a:rPr lang="en-US" sz="1000" dirty="0">
                <a:effectLst/>
                <a:latin typeface="Open Sans" panose="020B0606030504020204" pitchFamily="34" charset="0"/>
                <a:ea typeface="Open Sans" panose="020B0606030504020204" pitchFamily="34" charset="0"/>
                <a:cs typeface="Open Sans" panose="020B0606030504020204" pitchFamily="34" charset="0"/>
              </a:rPr>
              <a:t>Information that is relevant to their specific concerns</a:t>
            </a:r>
          </a:p>
          <a:p>
            <a:pPr marL="171450" indent="-171450">
              <a:buFont typeface="Arial" panose="020B0604020202020204" pitchFamily="34" charset="0"/>
              <a:buChar char="•"/>
            </a:pPr>
            <a:r>
              <a:rPr lang="en-US" sz="1000" dirty="0">
                <a:effectLst/>
                <a:latin typeface="Open Sans" panose="020B0606030504020204" pitchFamily="34" charset="0"/>
                <a:ea typeface="Open Sans" panose="020B0606030504020204" pitchFamily="34" charset="0"/>
                <a:cs typeface="Open Sans" panose="020B0606030504020204" pitchFamily="34" charset="0"/>
              </a:rPr>
              <a:t>Factual information. This may include providing links to reliable sources of information relevant to their concerns. Or explaining why their references are not reliable. </a:t>
            </a:r>
          </a:p>
          <a:p>
            <a:pPr marL="171450" indent="-171450">
              <a:buFont typeface="Arial" panose="020B0604020202020204" pitchFamily="34" charset="0"/>
              <a:buChar char="•"/>
            </a:pPr>
            <a:r>
              <a:rPr lang="en-US" sz="1000" dirty="0">
                <a:effectLst/>
                <a:latin typeface="Open Sans" panose="020B0606030504020204" pitchFamily="34" charset="0"/>
                <a:ea typeface="Open Sans" panose="020B0606030504020204" pitchFamily="34" charset="0"/>
                <a:cs typeface="Open Sans" panose="020B0606030504020204" pitchFamily="34" charset="0"/>
              </a:rPr>
              <a:t>Information that highlights </a:t>
            </a:r>
            <a:r>
              <a:rPr lang="en-AU" sz="1000" dirty="0">
                <a:effectLst/>
                <a:latin typeface="Open Sans" panose="020B0606030504020204" pitchFamily="34" charset="0"/>
                <a:ea typeface="Open Sans" panose="020B0606030504020204" pitchFamily="34" charset="0"/>
                <a:cs typeface="Open Sans" panose="020B0606030504020204" pitchFamily="34" charset="0"/>
              </a:rPr>
              <a:t>misinformation or wrong conclusions</a:t>
            </a:r>
            <a:r>
              <a:rPr lang="en-US" sz="1000" dirty="0">
                <a:effectLst/>
                <a:latin typeface="Open Sans" panose="020B0606030504020204" pitchFamily="34" charset="0"/>
                <a:ea typeface="Open Sans" panose="020B0606030504020204" pitchFamily="34" charset="0"/>
                <a:cs typeface="Open Sans" panose="020B0606030504020204" pitchFamily="34" charset="0"/>
              </a:rPr>
              <a:t> they have raised or that are common to vaccine hesitancy myths they hold</a:t>
            </a:r>
          </a:p>
          <a:p>
            <a:pPr marL="171450" indent="-171450">
              <a:buFont typeface="Arial" panose="020B0604020202020204" pitchFamily="34" charset="0"/>
              <a:buChar char="•"/>
            </a:pPr>
            <a:r>
              <a:rPr lang="en-US" sz="1000" dirty="0">
                <a:effectLst/>
                <a:latin typeface="Open Sans" panose="020B0606030504020204" pitchFamily="34" charset="0"/>
                <a:ea typeface="Open Sans" panose="020B0606030504020204" pitchFamily="34" charset="0"/>
                <a:cs typeface="Open Sans" panose="020B0606030504020204" pitchFamily="34" charset="0"/>
              </a:rPr>
              <a:t>Providing plausible alternative explanations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effectLst/>
                <a:latin typeface="Open Sans" panose="020B0606030504020204" pitchFamily="34" charset="0"/>
                <a:ea typeface="Open Sans" panose="020B0606030504020204" pitchFamily="34" charset="0"/>
                <a:cs typeface="Open Sans" panose="020B0606030504020204" pitchFamily="34" charset="0"/>
              </a:rPr>
              <a:t>Provide perspective and encourage an open mind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effectLst/>
                <a:latin typeface="Open Sans" panose="020B0606030504020204" pitchFamily="34" charset="0"/>
                <a:ea typeface="Open Sans" panose="020B0606030504020204" pitchFamily="34" charset="0"/>
                <a:cs typeface="Open Sans" panose="020B0606030504020204" pitchFamily="34" charset="0"/>
              </a:rPr>
              <a:t>Be open yourself. Research shows that modeling the behavior you want someone else to show is one way to elicit it.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effectLst/>
                <a:latin typeface="Open Sans" panose="020B0606030504020204" pitchFamily="34" charset="0"/>
                <a:ea typeface="Open Sans" panose="020B0606030504020204" pitchFamily="34" charset="0"/>
                <a:cs typeface="Open Sans" panose="020B0606030504020204" pitchFamily="34" charset="0"/>
              </a:rPr>
              <a:t>A proven effective and helpful way to promote an open mind is to respectfully provide a little bit of information (rather than a large amount) and allow space for the person to question their beliefs without feeling belittled embarrassed or overwhelmed.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effectLst/>
                <a:latin typeface="Open Sans" panose="020B0606030504020204" pitchFamily="34" charset="0"/>
                <a:ea typeface="Open Sans" panose="020B0606030504020204" pitchFamily="34" charset="0"/>
                <a:cs typeface="Open Sans" panose="020B0606030504020204" pitchFamily="34" charset="0"/>
              </a:rPr>
              <a:t>Provide perspective by asking questions that promote perspective and test the plausibility of any conspiracy theories. For example: “who would benefit from that theory? (for example, dangerous vaccines, women becoming sterile…)?” “How would that theory work?” “How is that theory plausible?”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algn="l" fontAlgn="t">
              <a:spcBef>
                <a:spcPts val="0"/>
              </a:spcBef>
              <a:spcAft>
                <a:spcPts val="0"/>
              </a:spcAft>
            </a:pPr>
            <a:endParaRPr lang="en-AU" sz="1000"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23</a:t>
            </a:fld>
            <a:endParaRPr lang="en-US" altLang="ru-RU"/>
          </a:p>
        </p:txBody>
      </p:sp>
    </p:spTree>
    <p:extLst>
      <p:ext uri="{BB962C8B-B14F-4D97-AF65-F5344CB8AC3E}">
        <p14:creationId xmlns:p14="http://schemas.microsoft.com/office/powerpoint/2010/main" val="1224408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latin typeface="Open Sans" panose="020B0606030504020204" pitchFamily="34" charset="0"/>
                <a:ea typeface="Open Sans" panose="020B0606030504020204" pitchFamily="34" charset="0"/>
                <a:cs typeface="Open Sans" panose="020B0606030504020204" pitchFamily="34" charset="0"/>
              </a:rPr>
              <a:t>When providing useful information that tackles a myth or misinformation, there are good and bad ways to do this. </a:t>
            </a:r>
            <a:r>
              <a:rPr lang="en-AU" sz="1000" dirty="0">
                <a:effectLst/>
                <a:latin typeface="Open Sans" panose="020B0606030504020204" pitchFamily="34" charset="0"/>
                <a:ea typeface="Open Sans" panose="020B0606030504020204" pitchFamily="34" charset="0"/>
                <a:cs typeface="Open Sans" panose="020B0606030504020204" pitchFamily="34" charset="0"/>
              </a:rPr>
              <a:t>Here is a validated good way: it’s a simple four step model to tackle misinformation. It is based on what has been shown to be effective when working with conspiracy theories and myths. It’s also based on the science of the mind which remembers information that is presented first (primacy), last (recency) and often (frequency). Our goal is that remember the fact, not the myth.</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pPr marL="685800" lvl="1" indent="-228600">
              <a:buFont typeface="+mj-lt"/>
              <a:buAutoNum type="arabicPeriod"/>
            </a:pPr>
            <a:r>
              <a:rPr lang="en-AU" sz="1000" dirty="0">
                <a:effectLst/>
                <a:latin typeface="Open Sans" panose="020B0606030504020204" pitchFamily="34" charset="0"/>
                <a:ea typeface="Open Sans" panose="020B0606030504020204" pitchFamily="34" charset="0"/>
                <a:cs typeface="Open Sans" panose="020B0606030504020204" pitchFamily="34" charset="0"/>
              </a:rPr>
              <a:t>Start with the fact.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pPr marL="685800" lvl="1" indent="-228600">
              <a:buFont typeface="+mj-lt"/>
              <a:buAutoNum type="arabicPeriod"/>
            </a:pPr>
            <a:r>
              <a:rPr lang="en-AU" sz="1000" dirty="0">
                <a:effectLst/>
                <a:latin typeface="Open Sans" panose="020B0606030504020204" pitchFamily="34" charset="0"/>
                <a:ea typeface="Open Sans" panose="020B0606030504020204" pitchFamily="34" charset="0"/>
                <a:cs typeface="Open Sans" panose="020B0606030504020204" pitchFamily="34" charset="0"/>
              </a:rPr>
              <a:t>Warn about the myth. Mention it only ONCE.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pPr marL="685800" lvl="1" indent="-228600">
              <a:buFont typeface="+mj-lt"/>
              <a:buAutoNum type="arabicPeriod"/>
            </a:pPr>
            <a:r>
              <a:rPr lang="en-AU" sz="1000" dirty="0">
                <a:effectLst/>
                <a:latin typeface="Open Sans" panose="020B0606030504020204" pitchFamily="34" charset="0"/>
                <a:ea typeface="Open Sans" panose="020B0606030504020204" pitchFamily="34" charset="0"/>
                <a:cs typeface="Open Sans" panose="020B0606030504020204" pitchFamily="34" charset="0"/>
              </a:rPr>
              <a:t>Explain the misbelief or misconception.</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pPr marL="685800" lvl="1" indent="-228600">
              <a:buFont typeface="+mj-lt"/>
              <a:buAutoNum type="arabicPeriod"/>
            </a:pPr>
            <a:r>
              <a:rPr lang="en-AU" sz="1000" dirty="0">
                <a:effectLst/>
                <a:latin typeface="Open Sans" panose="020B0606030504020204" pitchFamily="34" charset="0"/>
                <a:ea typeface="Open Sans" panose="020B0606030504020204" pitchFamily="34" charset="0"/>
                <a:cs typeface="Open Sans" panose="020B0606030504020204" pitchFamily="34" charset="0"/>
              </a:rPr>
              <a:t>Finish with the fact. Say it multiple times if possible / as appropriate</a:t>
            </a:r>
          </a:p>
          <a:p>
            <a:pPr marL="0" indent="0">
              <a:buFont typeface="+mj-lt"/>
              <a:buNone/>
            </a:pPr>
            <a:r>
              <a:rPr lang="en-AU" sz="1000" dirty="0">
                <a:effectLst/>
                <a:latin typeface="Open Sans" panose="020B0606030504020204" pitchFamily="34" charset="0"/>
                <a:ea typeface="Open Sans" panose="020B0606030504020204" pitchFamily="34" charset="0"/>
                <a:cs typeface="Open Sans" panose="020B0606030504020204" pitchFamily="34" charset="0"/>
              </a:rPr>
              <a:t>This method also relies on the </a:t>
            </a:r>
            <a:r>
              <a:rPr lang="en-AU" sz="1000" i="1" dirty="0">
                <a:effectLst/>
                <a:latin typeface="Open Sans" panose="020B0606030504020204" pitchFamily="34" charset="0"/>
                <a:ea typeface="Open Sans" panose="020B0606030504020204" pitchFamily="34" charset="0"/>
                <a:cs typeface="Open Sans" panose="020B0606030504020204" pitchFamily="34" charset="0"/>
              </a:rPr>
              <a:t>way</a:t>
            </a:r>
            <a:r>
              <a:rPr lang="en-AU" sz="1000" dirty="0">
                <a:effectLst/>
                <a:latin typeface="Open Sans" panose="020B0606030504020204" pitchFamily="34" charset="0"/>
                <a:ea typeface="Open Sans" panose="020B0606030504020204" pitchFamily="34" charset="0"/>
                <a:cs typeface="Open Sans" panose="020B0606030504020204" pitchFamily="34" charset="0"/>
              </a:rPr>
              <a:t> the information is presented – that is, the information should be presented in a polite, clear, respectful and non-judgemental manner.</a:t>
            </a:r>
          </a:p>
          <a:p>
            <a:pPr marL="0" indent="0">
              <a:buFont typeface="+mj-lt"/>
              <a:buNone/>
            </a:pP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r>
              <a:rPr lang="en-AU" sz="1000" dirty="0">
                <a:effectLst/>
                <a:latin typeface="Open Sans" panose="020B0606030504020204" pitchFamily="34" charset="0"/>
                <a:ea typeface="Open Sans" panose="020B0606030504020204" pitchFamily="34" charset="0"/>
                <a:cs typeface="Open Sans" panose="020B0606030504020204" pitchFamily="34" charset="0"/>
              </a:rPr>
              <a:t>Here is an example of the four-step method in action when tackling the myth that </a:t>
            </a:r>
            <a:r>
              <a:rPr lang="en-AU" sz="1000" i="1" dirty="0">
                <a:effectLst/>
                <a:latin typeface="Open Sans" panose="020B0606030504020204" pitchFamily="34" charset="0"/>
                <a:ea typeface="Open Sans" panose="020B0606030504020204" pitchFamily="34" charset="0"/>
                <a:cs typeface="Open Sans" panose="020B0606030504020204" pitchFamily="34" charset="0"/>
              </a:rPr>
              <a:t>COVID-19 vaccines give you COVID</a:t>
            </a:r>
          </a:p>
          <a:p>
            <a:pPr marL="228600" indent="-228600">
              <a:buFont typeface="+mj-lt"/>
              <a:buAutoNum type="arabicPeriod"/>
            </a:pPr>
            <a:r>
              <a:rPr lang="en-AU" sz="1000" u="none" dirty="0">
                <a:effectLst/>
                <a:latin typeface="Open Sans" panose="020B0606030504020204" pitchFamily="34" charset="0"/>
                <a:ea typeface="Open Sans" panose="020B0606030504020204" pitchFamily="34" charset="0"/>
                <a:cs typeface="Open Sans" panose="020B0606030504020204" pitchFamily="34" charset="0"/>
              </a:rPr>
              <a:t>Start with the fact. You can't get COVID-19 from taking the vaccine. </a:t>
            </a:r>
          </a:p>
          <a:p>
            <a:pPr marL="228600" indent="-228600">
              <a:buFont typeface="+mj-lt"/>
              <a:buAutoNum type="arabicPeriod"/>
            </a:pPr>
            <a:r>
              <a:rPr lang="en-AU" sz="1000" u="none" dirty="0">
                <a:effectLst/>
                <a:latin typeface="Open Sans" panose="020B0606030504020204" pitchFamily="34" charset="0"/>
                <a:ea typeface="Open Sans" panose="020B0606030504020204" pitchFamily="34" charset="0"/>
                <a:cs typeface="Open Sans" panose="020B0606030504020204" pitchFamily="34" charset="0"/>
              </a:rPr>
              <a:t>Warn about the myth. A myth has been circulating widely on social media that the vaccine gives you COVID, but this is not true. </a:t>
            </a:r>
          </a:p>
          <a:p>
            <a:pPr marL="228600" indent="-228600">
              <a:buFont typeface="+mj-lt"/>
              <a:buAutoNum type="arabicPeriod"/>
            </a:pPr>
            <a:r>
              <a:rPr lang="en-AU" sz="1000" u="none" dirty="0">
                <a:effectLst/>
                <a:latin typeface="Open Sans" panose="020B0606030504020204" pitchFamily="34" charset="0"/>
                <a:ea typeface="Open Sans" panose="020B0606030504020204" pitchFamily="34" charset="0"/>
                <a:cs typeface="Open Sans" panose="020B0606030504020204" pitchFamily="34" charset="0"/>
              </a:rPr>
              <a:t>Explain the misbelief or misconception. The reason why you can't get COVID-19 from the vaccine is because the vaccine doesn’t contain any live virus. </a:t>
            </a:r>
          </a:p>
          <a:p>
            <a:pPr marL="228600" indent="-228600">
              <a:buFont typeface="+mj-lt"/>
              <a:buAutoNum type="arabicPeriod"/>
            </a:pPr>
            <a:r>
              <a:rPr lang="en-AU" sz="1000" u="none" dirty="0">
                <a:effectLst/>
                <a:latin typeface="Open Sans" panose="020B0606030504020204" pitchFamily="34" charset="0"/>
                <a:ea typeface="Open Sans" panose="020B0606030504020204" pitchFamily="34" charset="0"/>
                <a:cs typeface="Open Sans" panose="020B0606030504020204" pitchFamily="34" charset="0"/>
              </a:rPr>
              <a:t>Finish with the fact. Because there is no live virus in the vaccine, it is not possible to get COVID from the vaccine. </a:t>
            </a:r>
          </a:p>
          <a:p>
            <a:pPr marL="0" indent="0">
              <a:buFont typeface="+mj-lt"/>
              <a:buNone/>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r>
              <a:rPr lang="en-US" sz="1000" dirty="0">
                <a:latin typeface="Open Sans" panose="020B0606030504020204" pitchFamily="34" charset="0"/>
                <a:ea typeface="Open Sans" panose="020B0606030504020204" pitchFamily="34" charset="0"/>
                <a:cs typeface="Open Sans" panose="020B0606030504020204" pitchFamily="34" charset="0"/>
              </a:rPr>
              <a:t>In this demonstration, I repeated 3 times the correct information – that you can not get COVID from the vaccine – and only once mentioned the myth. The myth came with a pre-warning and was in the middle of my short spiel - so the myth is the information that our brains are least likely to remember in this example. The explanation for why the myth is not possible was clear and simple. I could have expanded this explanation further if the person I was working with had follow-up questions. </a:t>
            </a:r>
          </a:p>
          <a:p>
            <a:pPr marL="0" indent="0">
              <a:buFont typeface="+mj-lt"/>
              <a:buNone/>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r>
              <a:rPr lang="en-US" sz="1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It is however, best to keep the explanation simple - unless there is a specific request for more information - because when people are anxious, they can not absorb a lot of complex information and they can become confused. Also, when we are anxious, we tend to remember information that strengthens or aligns with our fears. To conclude, I finished with the fact - that it is not possible to get COVID from the vaccine – to really reinforce this point. </a:t>
            </a:r>
          </a:p>
          <a:p>
            <a:pPr marL="0" indent="0">
              <a:buFont typeface="+mj-lt"/>
              <a:buNone/>
            </a:pPr>
            <a:endParaRPr lang="en-US" sz="1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24</a:t>
            </a:fld>
            <a:endParaRPr lang="en-US" altLang="ru-RU"/>
          </a:p>
        </p:txBody>
      </p:sp>
    </p:spTree>
    <p:extLst>
      <p:ext uri="{BB962C8B-B14F-4D97-AF65-F5344CB8AC3E}">
        <p14:creationId xmlns:p14="http://schemas.microsoft.com/office/powerpoint/2010/main" val="126704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sz="1000" dirty="0">
                <a:effectLst/>
                <a:latin typeface="Open Sans" panose="020B0606030504020204" pitchFamily="34" charset="0"/>
                <a:ea typeface="Open Sans" panose="020B0606030504020204" pitchFamily="34" charset="0"/>
                <a:cs typeface="Open Sans" panose="020B0606030504020204" pitchFamily="34" charset="0"/>
              </a:rPr>
              <a:t>Now it is your turn to try applying to four step method to tackle misinformation. Remember to keep it simple, focus on the facts, and be polite, honest and respectful. It is OK if you don’t know the answers to all these myths. In preparing to work with people who are vaccine hesitant, you should gather information to refute myths common in your area, but of course there will be myths that you have never heard of before. Then you just be honest about that for example, by saying “this is not something I have heard about before”. </a:t>
            </a:r>
          </a:p>
          <a:p>
            <a:pPr marL="0" indent="0">
              <a:buFont typeface="+mj-lt"/>
              <a:buNone/>
            </a:pPr>
            <a:endParaRPr lang="en-US" sz="1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[D</a:t>
            </a:r>
            <a:r>
              <a:rPr lang="en-US" sz="1000" b="1"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ivide</a:t>
            </a:r>
            <a:r>
              <a:rPr lang="en-US" sz="1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people into groups using Zoom breakout rooms or similar. Put the four steps summary and the instructions for the activity in the chat so they are available to participants while in the breakout room. If breakout rooms are not possible due to technology, you can also ask for a volunteer to try using the four-step method while others watch on.</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endParaRPr lang="en-US" sz="1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After the group work, call on two to three people by name and ask how it was to use the four-step model for working with misinformation, for example, did it make it easier to have a frame to tackle misinformation? Also ask how it felt to receive information in this way, for example did it feel respectful and easy to digest the information.</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25</a:t>
            </a:fld>
            <a:endParaRPr lang="en-US" altLang="ru-RU"/>
          </a:p>
        </p:txBody>
      </p:sp>
    </p:spTree>
    <p:extLst>
      <p:ext uri="{BB962C8B-B14F-4D97-AF65-F5344CB8AC3E}">
        <p14:creationId xmlns:p14="http://schemas.microsoft.com/office/powerpoint/2010/main" val="1693118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Again, the LINK actions for vaccine hesitancy are the same as for other situations of offering PFA, however some key additional areas to consider when linking are to:</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Address unreliable sources of information.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628650" lvl="1" indent="-171450">
              <a:buFontTx/>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Again, remember to be polite and respectful when doing so, and to provide alternative sources of information that are reliable. </a:t>
            </a:r>
          </a:p>
          <a:p>
            <a:pPr marL="628650" lvl="1" indent="-171450">
              <a:buFontTx/>
              <a:buChar char="-"/>
            </a:pP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Recognise that loved ones, friends, work colleagues and community may be rejecting this person.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628650" lvl="1" indent="-171450">
              <a:buFontTx/>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Therefore, it is important to encourage being in touch with loved ones, while also respecting that they have different views. Reiterate the importance of focusing on common ground, and other empathy building strategies that you have learned in this training accepting or for understanding others with different viewpoints.</a:t>
            </a:r>
          </a:p>
          <a:p>
            <a:pPr marL="628650" lvl="1" indent="-171450">
              <a:buFontTx/>
              <a:buChar char="-"/>
            </a:pPr>
            <a:r>
              <a:rPr lang="en-GB"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Alternatively, it may be more helpful to link the person with other supports such as a helpline for COVID vaccines.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26</a:t>
            </a:fld>
            <a:endParaRPr lang="en-US" altLang="ru-RU"/>
          </a:p>
        </p:txBody>
      </p:sp>
    </p:spTree>
    <p:extLst>
      <p:ext uri="{BB962C8B-B14F-4D97-AF65-F5344CB8AC3E}">
        <p14:creationId xmlns:p14="http://schemas.microsoft.com/office/powerpoint/2010/main" val="3334580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effectLst/>
                <a:latin typeface="Open Sans" panose="020B0606030504020204" pitchFamily="34" charset="0"/>
                <a:ea typeface="Open Sans" panose="020B0606030504020204" pitchFamily="34" charset="0"/>
                <a:cs typeface="Open Sans" panose="020B0606030504020204" pitchFamily="34" charset="0"/>
              </a:rPr>
              <a:t>[Participants</a:t>
            </a:r>
            <a:r>
              <a:rPr lang="en-AU" sz="1000" b="1" dirty="0">
                <a:effectLst/>
                <a:latin typeface="Open Sans" panose="020B0606030504020204" pitchFamily="34" charset="0"/>
                <a:ea typeface="Open Sans" panose="020B0606030504020204" pitchFamily="34" charset="0"/>
                <a:cs typeface="Open Sans" panose="020B0606030504020204" pitchFamily="34" charset="0"/>
              </a:rPr>
              <a:t> listen to a recorded audio file, or for lower tech or if preferred, participants</a:t>
            </a:r>
            <a:r>
              <a:rPr lang="en-AU" sz="1000" dirty="0">
                <a:effectLst/>
                <a:latin typeface="Open Sans" panose="020B0606030504020204" pitchFamily="34" charset="0"/>
                <a:ea typeface="Open Sans" panose="020B0606030504020204" pitchFamily="34" charset="0"/>
                <a:cs typeface="Open Sans" panose="020B0606030504020204" pitchFamily="34" charset="0"/>
              </a:rPr>
              <a:t> </a:t>
            </a:r>
            <a:r>
              <a:rPr lang="en-AU" sz="1000" b="1" dirty="0">
                <a:effectLst/>
                <a:latin typeface="Open Sans" panose="020B0606030504020204" pitchFamily="34" charset="0"/>
                <a:ea typeface="Open Sans" panose="020B0606030504020204" pitchFamily="34" charset="0"/>
                <a:cs typeface="Open Sans" panose="020B0606030504020204" pitchFamily="34" charset="0"/>
              </a:rPr>
              <a:t>listen to two people reading a scripted role play (Suggested role play script below. Adapt as required). The role play demonstrates the “right way” to provide PFA to someone who is vaccine hesitant. It covers all three PFA areas. The basic outline for the scenario is as follows: an adult from a COVID vaccine minority group shows up to Red Cross open interview hours and seems anxious. At first the PFA helper doesn’t know why they are there. Through actively listening it is uncovered that the person is COVID-19 vaccine hesitant and looking for someone supportive to talk to. This is the first time they have openly discussed the issue of vaccine hesitancy with anyone. Their main concern is around the safety of the vaccines and that it is not tested on their minority group. It appears that they have not received much trustworthy information on the COVID vaccines. They also raise that they are feeling isolated from friends who have different views on COVID vaccination.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1"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1" dirty="0">
                <a:effectLst/>
                <a:latin typeface="Open Sans" panose="020B0606030504020204" pitchFamily="34" charset="0"/>
                <a:ea typeface="Open Sans" panose="020B0606030504020204" pitchFamily="34" charset="0"/>
                <a:cs typeface="Open Sans" panose="020B0606030504020204" pitchFamily="34" charset="0"/>
              </a:rPr>
              <a:t>After the role play is read out, ask participants reflect on:</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1" dirty="0">
                <a:effectLst/>
                <a:latin typeface="Open Sans" panose="020B0606030504020204" pitchFamily="34" charset="0"/>
                <a:ea typeface="Open Sans" panose="020B0606030504020204" pitchFamily="34" charset="0"/>
                <a:cs typeface="Open Sans" panose="020B0606030504020204" pitchFamily="34" charset="0"/>
              </a:rPr>
              <a:t>- What things did the helper do well?</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1" dirty="0">
                <a:effectLst/>
                <a:latin typeface="Open Sans" panose="020B0606030504020204" pitchFamily="34" charset="0"/>
                <a:ea typeface="Open Sans" panose="020B0606030504020204" pitchFamily="34" charset="0"/>
                <a:cs typeface="Open Sans" panose="020B0606030504020204" pitchFamily="34" charset="0"/>
              </a:rPr>
              <a:t>- What advice could you give the helper</a:t>
            </a:r>
            <a:r>
              <a:rPr lang="en-AU" sz="1000" dirty="0">
                <a:effectLst/>
                <a:latin typeface="Open Sans" panose="020B0606030504020204" pitchFamily="34" charset="0"/>
                <a:ea typeface="Open Sans" panose="020B0606030504020204" pitchFamily="34" charset="0"/>
                <a:cs typeface="Open Sans" panose="020B0606030504020204" pitchFamily="34" charset="0"/>
              </a:rPr>
              <a:t> </a:t>
            </a:r>
            <a:r>
              <a:rPr lang="en-AU" sz="1000" b="1"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1" dirty="0">
                <a:effectLst/>
                <a:latin typeface="Open Sans" panose="020B0606030504020204" pitchFamily="34" charset="0"/>
                <a:ea typeface="Open Sans" panose="020B0606030504020204" pitchFamily="34" charset="0"/>
                <a:cs typeface="Open Sans" panose="020B0606030504020204" pitchFamily="34" charset="0"/>
              </a:rPr>
              <a:t>After a few minutes' reflection time, call on several people by name to open their microphone and provide these reflections to the group.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1" dirty="0">
                <a:effectLst/>
                <a:latin typeface="Open Sans" panose="020B0606030504020204" pitchFamily="34" charset="0"/>
                <a:ea typeface="Open Sans" panose="020B0606030504020204" pitchFamily="34" charset="0"/>
                <a:cs typeface="Open Sans" panose="020B0606030504020204" pitchFamily="34" charset="0"/>
              </a:rPr>
              <a:t>After the feedback from participants, t</a:t>
            </a:r>
            <a:r>
              <a:rPr lang="en-US" sz="1000" b="1" dirty="0">
                <a:effectLst/>
                <a:latin typeface="Open Sans" panose="020B0606030504020204" pitchFamily="34" charset="0"/>
                <a:ea typeface="Open Sans" panose="020B0606030504020204" pitchFamily="34" charset="0"/>
                <a:cs typeface="Open Sans" panose="020B0606030504020204" pitchFamily="34" charset="0"/>
              </a:rPr>
              <a:t>he facilitator may wish to recap by noting things done well such as:</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b="1" dirty="0">
                <a:effectLst/>
                <a:latin typeface="Open Sans" panose="020B0606030504020204" pitchFamily="34" charset="0"/>
                <a:ea typeface="Open Sans" panose="020B0606030504020204" pitchFamily="34" charset="0"/>
                <a:cs typeface="Open Sans" panose="020B0606030504020204" pitchFamily="34" charset="0"/>
              </a:rPr>
              <a:t>- the helper responds to questions, concerns and doubts related to the COVID vaccination with respect</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b="1" dirty="0">
                <a:effectLst/>
                <a:latin typeface="Open Sans" panose="020B0606030504020204" pitchFamily="34" charset="0"/>
                <a:ea typeface="Open Sans" panose="020B0606030504020204" pitchFamily="34" charset="0"/>
                <a:cs typeface="Open Sans" panose="020B0606030504020204" pitchFamily="34" charset="0"/>
              </a:rPr>
              <a:t>- the helper encourages the person to seek facts from trusted sources</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b="1" dirty="0">
                <a:effectLst/>
                <a:latin typeface="Open Sans" panose="020B0606030504020204" pitchFamily="34" charset="0"/>
                <a:ea typeface="Open Sans" panose="020B0606030504020204" pitchFamily="34" charset="0"/>
                <a:cs typeface="Open Sans" panose="020B0606030504020204" pitchFamily="34" charset="0"/>
              </a:rPr>
              <a:t>- concerns are validated about the vaccines not being tested on certain minority groups, reducing anxiety over this somewhat</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b="1" dirty="0">
                <a:effectLst/>
                <a:latin typeface="Open Sans" panose="020B0606030504020204" pitchFamily="34" charset="0"/>
                <a:ea typeface="Open Sans" panose="020B0606030504020204" pitchFamily="34" charset="0"/>
                <a:cs typeface="Open Sans" panose="020B0606030504020204" pitchFamily="34" charset="0"/>
              </a:rPr>
              <a:t>- the helper encourages the person to explore ways of maintaining friendships, if possible, by focusing on common ground</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b="1" dirty="0">
                <a:effectLst/>
                <a:latin typeface="Open Sans" panose="020B0606030504020204" pitchFamily="34" charset="0"/>
                <a:ea typeface="Open Sans" panose="020B0606030504020204" pitchFamily="34" charset="0"/>
                <a:cs typeface="Open Sans" panose="020B0606030504020204" pitchFamily="34" charset="0"/>
              </a:rPr>
              <a:t>- the person reports feeling more confident about where to look for reliable information on COVID vaccines</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b="1" dirty="0">
                <a:effectLst/>
                <a:latin typeface="Open Sans" panose="020B0606030504020204" pitchFamily="34" charset="0"/>
                <a:ea typeface="Open Sans" panose="020B0606030504020204" pitchFamily="34" charset="0"/>
                <a:cs typeface="Open Sans" panose="020B0606030504020204" pitchFamily="34" charset="0"/>
              </a:rPr>
              <a:t>- the person reports a sense of self efficacy to solve their own problems</a:t>
            </a:r>
            <a:r>
              <a:rPr lang="en-GB" sz="1000" b="1" dirty="0">
                <a:effectLst/>
                <a:latin typeface="Open Sans" panose="020B0606030504020204" pitchFamily="34" charset="0"/>
                <a:ea typeface="Open Sans" panose="020B0606030504020204" pitchFamily="34" charset="0"/>
                <a:cs typeface="Open Sans" panose="020B0606030504020204" pitchFamily="34" charset="0"/>
              </a:rPr>
              <a:t>]</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b="1" dirty="0">
                <a:effectLst/>
                <a:latin typeface="Open Sans" panose="020B0606030504020204" pitchFamily="34" charset="0"/>
                <a:ea typeface="Open Sans" panose="020B0606030504020204" pitchFamily="34" charset="0"/>
                <a:cs typeface="Open Sans" panose="020B0606030504020204" pitchFamily="34" charset="0"/>
              </a:rPr>
              <a:t>Scripted role play. Adapt to fit the local circumstances.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Jazmin: Hi. Is there someone here I can talk to?</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Hi. My name is </a:t>
            </a:r>
            <a:r>
              <a:rPr lang="en-AU" sz="1000" i="1" dirty="0">
                <a:effectLst/>
                <a:latin typeface="Open Sans" panose="020B0606030504020204" pitchFamily="34" charset="0"/>
                <a:ea typeface="Open Sans" panose="020B0606030504020204" pitchFamily="34" charset="0"/>
                <a:cs typeface="Open Sans" panose="020B0606030504020204" pitchFamily="34" charset="0"/>
              </a:rPr>
              <a:t>Mel</a:t>
            </a:r>
            <a:r>
              <a:rPr lang="en-AU" sz="1000" dirty="0">
                <a:effectLst/>
                <a:latin typeface="Open Sans" panose="020B0606030504020204" pitchFamily="34" charset="0"/>
                <a:ea typeface="Open Sans" panose="020B0606030504020204" pitchFamily="34" charset="0"/>
                <a:cs typeface="Open Sans" panose="020B0606030504020204" pitchFamily="34" charset="0"/>
              </a:rPr>
              <a:t> and I work at </a:t>
            </a:r>
            <a:r>
              <a:rPr lang="en-AU" sz="1000" i="1" dirty="0">
                <a:effectLst/>
                <a:latin typeface="Open Sans" panose="020B0606030504020204" pitchFamily="34" charset="0"/>
                <a:ea typeface="Open Sans" panose="020B0606030504020204" pitchFamily="34" charset="0"/>
                <a:cs typeface="Open Sans" panose="020B0606030504020204" pitchFamily="34" charset="0"/>
              </a:rPr>
              <a:t>the Icelandic Red Cross in psychosocial support</a:t>
            </a:r>
            <a:r>
              <a:rPr lang="en-AU" sz="1000" dirty="0">
                <a:effectLst/>
                <a:latin typeface="Open Sans" panose="020B0606030504020204" pitchFamily="34" charset="0"/>
                <a:ea typeface="Open Sans" panose="020B0606030504020204" pitchFamily="34" charset="0"/>
                <a:cs typeface="Open Sans" panose="020B0606030504020204" pitchFamily="34" charset="0"/>
              </a:rPr>
              <a:t>. Did you want to talk to me or tell me briefly what you want to talk about so I can find the right person to assist you?</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Jasmin: I’m not feeling very good. I feel very stressed, and I have a tight feeling in my chest. I don’t know who to talk to about my worries.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I’m sorry to hear that that you are not feeling very good. I’m glad you have reached out and come to talk to someone. Would you like to tell me a bit more about the tight feeling in your chest and your worries so I can better understand how I might be able to support you?</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Jasmin: Yes. Do you know much about the COVID vaccine? And what do you think about people who haven’t taken it?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I’ve learnt quite a lot about the COVID vaccines – mostly by reading the information on the World Health Organisation webpages and other trusted sources. I also know there a lot of reasons why people may delay having the vaccine or decide not to get it. I also know that its normal to feel unsure or hesitant about new things.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Jasmin: (breathes a sigh of relief). OK, then I think I can talk to you. You see, I haven’t taken the vaccine yet even through I’ve been offered it. I’m getting a lot of pressure from my friends to have the vaccine and they say they will stop speaking to me if I don’t have it. It’s making me feel really stressed and overwhelmed.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Am I hearing correctly that you are feeling a lot of pressure from your friends to have the vaccine and they are even saying they might stop speaking to you, yet you are not sure if the COVID vaccine is right for you. Is that correct?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Jasmin: Yes. I’ve been reading a lot of things about how unsafe it is. And it makes me feel even more worried knowing that it hasn’t been tested on my ethnic group.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It’s good to hear that you have been seeking out information to try and make an informed decision that feels right for you. And you are right, the vaccines we are being offered have not been tested on your/our specific ethnic group. Its normal that you have questions about if it is safe for you.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Jasmin: So, its normal to have these questions? That’s good to know. I thought maybe I was the only one as most of my friends have already had the vaccine and they are pulling away from me because I haven’t accepted it yet.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Yes, it’s completely normal. I had questions myself and that’s why I sought out reliable information so that I could feel comfortable about the decision that was right for me. Can I ask where you are getting your information from? I am asking as there is a quite a lot of misinformation out there so I just want to make sure you are getting the most accurate information so you can make the best decision for yourself.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Jasmin: Mostly it’s from this Facebook page that is for people against vaccines. There are all kinds of conspiracy theory information on the page, some of it is pretty outrageous actually.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The best place to get accurate and up to date information about COVID vaccines is from trustworthy sources of information like the World Health Organisation or the local official government webpage that has fact checked information and information about the vaccines specifically in our community. I can show you these websites if you are interested. The government page also has a chat-box function where you can ask any question anonymously about the COVID vaccines and a nurse will answer your questions.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Jasmin: Being able to get information straight from a nurse and in my own language sounds very good. Can you show me how to use the chat function on the website?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Of course. Is there something else you wanted to talk about today? You mentioned you are feeling stressed and maybe becoming isolated from your friends?</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Jasmin: It’s such a big problem, and I have no idea what to do. My friends are normally such a great support to me, but I’ve started to avoid them in case they ask me about vaccination and start pressuring me. I’m feeling pretty alone and isolated.</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Friendships are so important to us as human being. Is this something you and your friends have faced before – having a different viewpoint on a topic but still being able to enjoy each other’s company?</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Jasmin: Well, when you put it like that, yes actually. We have different opinions on how home responsibilities should be shared between couples, but we are still great friends and can respect each other’s different viewpoints.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It sounds like you have good experience in your friendship for accepting differences. Do you think you could build on that common ground you share in your friendship and approach this issue in the same way – that you have different opinions on the COVID vaccine, but can still be friends in other ways?</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Jasmin: Yes. I will talk to my friends about it. It makes me feel more confident to address this problem when you frame it like this. Also, I feel a lot calmer now that I know I can contact the local COVID line to talk to a nurse and visit the website to find accurate information. Thank you.</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PFA Helper: You’re welcome. Thanks for coming to speak with me today. If you want to come again and speak to someone in person at the Icelandic Red Cross you can always come back on Thursdays between 12 and 2pm.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panose="020B0606030504020204" pitchFamily="34" charset="0"/>
                <a:ea typeface="Open Sans" panose="020B0606030504020204" pitchFamily="34" charset="0"/>
                <a:cs typeface="Open Sans" panose="020B0606030504020204" pitchFamily="34" charset="0"/>
              </a:rPr>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27</a:t>
            </a:fld>
            <a:endParaRPr lang="en-US" altLang="ru-RU"/>
          </a:p>
        </p:txBody>
      </p:sp>
    </p:spTree>
    <p:extLst>
      <p:ext uri="{BB962C8B-B14F-4D97-AF65-F5344CB8AC3E}">
        <p14:creationId xmlns:p14="http://schemas.microsoft.com/office/powerpoint/2010/main" val="3487803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It is important to create a safe space for people so that they can talk about their fears and worries; ask questions about the COVID-19 vaccine; and receive answers to those questions. Doing this will help create a sense of calming and wellbeing which is the ultimate purpose of PFA.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Safety involves not only physical safety, but social and emotional safety. While the focus on safety will vary with different people, the goal is always the same - that the person </a:t>
            </a:r>
            <a:r>
              <a:rPr lang="en-US"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is </a:t>
            </a:r>
            <a: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safe and the person </a:t>
            </a:r>
            <a:r>
              <a:rPr lang="en-US"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feels </a:t>
            </a:r>
            <a: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safe.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Calming. The goal of the PFA helper is to promote a calming effect, so the vaccine hesitant person can move from being reactive, defensive or closed off, to feel more calm, in control </a:t>
            </a: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 able to proactively engage with their vaccine hesitancy fears and make an informed decision about the COVID-19 vaccine that they feel comfortable with. </a:t>
            </a:r>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Self-efficacy is created when people feel more in control of their own destiny and their decisions and that something is not being imposed on them, rather they are deciding it themselves.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000" b="0"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000" b="0"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rPr>
              <a:t>Decades of research has shown that is it the quality of the relationship – also known as the therapeutic alliance - between a helper and the person they are supporting, that allows a person to move through difficulties and enact change. Therefore, building trust and social connectedness is key. Humans crave </a:t>
            </a:r>
            <a:r>
              <a:rPr lang="en-US" sz="1000" b="0" i="0" u="none"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rPr>
              <a:t>interpersonal connection </a:t>
            </a:r>
            <a:r>
              <a:rPr lang="en-US" sz="1000" b="0"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rPr>
              <a:t>and the sense of belonging. As we already mentioned, it is not uncommon for a person who is vaccine hesitant to have weakened relationships with friends, family and community or fear their rejection. Building interpersonal connection in the PFA relationship can be the start of restoring interpersonal connection. </a:t>
            </a:r>
          </a:p>
          <a:p>
            <a:pPr marL="0" lvl="0" indent="0" rtl="0">
              <a:lnSpc>
                <a:spcPct val="107000"/>
              </a:lnSpc>
              <a:buFont typeface="Symbol" panose="05050102010706020507" pitchFamily="18" charset="2"/>
              <a:buNone/>
            </a:pPr>
            <a:endParaRPr lang="en-US" sz="1000" b="0"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rPr>
              <a:t>Break the into small groups or pairs, using Zoom breakout zooms or similar if available, to discuss </a:t>
            </a:r>
            <a:r>
              <a:rPr lang="en-AU"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a:t>
            </a:r>
            <a:r>
              <a:rPr lang="en-AU" sz="10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hat the PFA helper can say and do to </a:t>
            </a:r>
            <a:r>
              <a:rPr lang="en-US"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rPr>
              <a:t>create a safe space for people who are vaccine hesitant. Allow 5-10 minutes. Call on a few people by name to provide feedback on behalf of the group they were in.</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lvl="0" indent="0" rtl="0">
              <a:lnSpc>
                <a:spcPct val="107000"/>
              </a:lnSpc>
              <a:buFont typeface="Symbol" panose="05050102010706020507" pitchFamily="18" charset="2"/>
              <a:buNone/>
            </a:pPr>
            <a:endParaRPr lang="en-US"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rtl="0">
              <a:lnSpc>
                <a:spcPct val="107000"/>
              </a:lnSpc>
              <a:buFont typeface="Symbol" panose="05050102010706020507" pitchFamily="18" charset="2"/>
              <a:buNone/>
            </a:pPr>
            <a:endParaRPr lang="en-US"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28</a:t>
            </a:fld>
            <a:endParaRPr lang="en-US" altLang="ru-RU"/>
          </a:p>
        </p:txBody>
      </p:sp>
    </p:spTree>
    <p:extLst>
      <p:ext uri="{BB962C8B-B14F-4D97-AF65-F5344CB8AC3E}">
        <p14:creationId xmlns:p14="http://schemas.microsoft.com/office/powerpoint/2010/main" val="680730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few things that I have thought of to promote safety, calming and connectedness are:</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Safety can be provided through how the helper shows acceptance, empathy, and compassion. For example, by being open and respectfully allowing for diversity of opinions. Safety can also be developed through ensuring any information about vaccines that the PFA helper provides is accurate and reliable.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As humans are social beings, they will carefully study how the PFA helper presents themselves - their mannerisms, tone of voice and body language. Therefore, it is important that we are fully present, pay attention and are respectful in our interactions. It is the vaccine hesitant person who ultimately determines if you are a safe person to reveal concerns to, and if you seem trustworthy enough for them to listen to you and accept your guidance.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b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primary goal for all PFA helpers working with people who are vaccine hesitant is to be responsive to their needs. PFA helpers need to respond to needs, instead of reacting adversely to the person’s distress. During times of high emotional arousal (for example, when the person is angry, fearful, or disappointed), the PFA helpers' role is to help restore calm. This might be through a calming or grounding exercise, or by using other techniques to promote calm such as tone of voice, allowing for comfortable silence, and respectful debunking rumors or misinformation that is causing distress.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29</a:t>
            </a:fld>
            <a:endParaRPr lang="en-US" altLang="ru-RU"/>
          </a:p>
        </p:txBody>
      </p:sp>
    </p:spTree>
    <p:extLst>
      <p:ext uri="{BB962C8B-B14F-4D97-AF65-F5344CB8AC3E}">
        <p14:creationId xmlns:p14="http://schemas.microsoft.com/office/powerpoint/2010/main" val="47661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dirty="0">
                <a:latin typeface="Open Sans" panose="020B0606030504020204" pitchFamily="34" charset="0"/>
                <a:ea typeface="Open Sans" panose="020B0606030504020204" pitchFamily="34" charset="0"/>
                <a:cs typeface="Open Sans" panose="020B0606030504020204" pitchFamily="34" charset="0"/>
              </a:rPr>
              <a:t>The</a:t>
            </a:r>
            <a:r>
              <a:rPr lang="en-US" sz="1000" i="0" baseline="0" dirty="0">
                <a:latin typeface="Open Sans" panose="020B0606030504020204" pitchFamily="34" charset="0"/>
                <a:ea typeface="Open Sans" panose="020B0606030504020204" pitchFamily="34" charset="0"/>
                <a:cs typeface="Open Sans" panose="020B0606030504020204" pitchFamily="34" charset="0"/>
              </a:rPr>
              <a:t> training module will cover:</a:t>
            </a:r>
          </a:p>
          <a:p>
            <a:pPr marL="171450" indent="-171450">
              <a:buFont typeface="Arial" panose="020B0604020202020204" pitchFamily="34" charset="0"/>
              <a:buChar char="•"/>
            </a:pPr>
            <a:r>
              <a:rPr lang="en-US" sz="1000" i="0" baseline="0" dirty="0">
                <a:latin typeface="Open Sans" panose="020B0606030504020204" pitchFamily="34" charset="0"/>
                <a:ea typeface="Open Sans" panose="020B0606030504020204" pitchFamily="34" charset="0"/>
                <a:cs typeface="Open Sans" panose="020B0606030504020204" pitchFamily="34" charset="0"/>
              </a:rPr>
              <a:t>The factors that influence people’s reactions to vaccines. </a:t>
            </a:r>
          </a:p>
          <a:p>
            <a:pPr marL="628650" lvl="1" indent="-171450">
              <a:buFont typeface="Arial" panose="020B0604020202020204" pitchFamily="34" charset="0"/>
              <a:buChar char="•"/>
            </a:pPr>
            <a:r>
              <a:rPr lang="en-US" sz="1000" i="0" baseline="0" dirty="0">
                <a:latin typeface="Open Sans" panose="020B0606030504020204" pitchFamily="34" charset="0"/>
                <a:ea typeface="Open Sans" panose="020B0606030504020204" pitchFamily="34" charset="0"/>
                <a:cs typeface="Open Sans" panose="020B0606030504020204" pitchFamily="34" charset="0"/>
              </a:rPr>
              <a:t>We will discuss the latest model refined by experts in 2020 which describes four different behavioral and social drivers of these reactions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three PFA principles of </a:t>
            </a:r>
            <a:r>
              <a:rPr lang="en-US" sz="1000" i="0" dirty="0">
                <a:effectLst/>
                <a:latin typeface="Open Sans" panose="020B0606030504020204" pitchFamily="34" charset="0"/>
                <a:ea typeface="Open Sans" panose="020B0606030504020204" pitchFamily="34" charset="0"/>
                <a:cs typeface="Open Sans" panose="020B0606030504020204" pitchFamily="34" charset="0"/>
              </a:rPr>
              <a:t>Look, Listen and Link as they directly relate to supporting people who are vaccine hesitant </a:t>
            </a:r>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 discussions on ways to promote safety, calming, self-efficacy, and connectedness to help people who are vaccine hesitant to feel calm, supported and in control of their own decisions. </a:t>
            </a:r>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da-DK" sz="900" dirty="0">
              <a:effectLst/>
              <a:latin typeface="Verdana" panose="020B0604030504040204" pitchFamily="34" charset="0"/>
              <a:ea typeface="Calibri" panose="020F0502020204030204" pitchFamily="34" charset="0"/>
              <a:cs typeface="Arial" panose="020B0604020202020204" pitchFamily="34" charset="0"/>
            </a:endParaRPr>
          </a:p>
          <a:p>
            <a:endParaRPr lang="en-US" sz="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a:t>
            </a:fld>
            <a:endParaRPr lang="en-US" altLang="ru-RU"/>
          </a:p>
        </p:txBody>
      </p:sp>
    </p:spTree>
    <p:extLst>
      <p:ext uri="{BB962C8B-B14F-4D97-AF65-F5344CB8AC3E}">
        <p14:creationId xmlns:p14="http://schemas.microsoft.com/office/powerpoint/2010/main" val="4199470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Thank you very much for your active participation in this training</a:t>
            </a:r>
            <a:r>
              <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on PFA for vaccine hesitancy to the COVID-19 vaccine. </a:t>
            </a:r>
          </a:p>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Our final activity for today is to share what your most important learning points are that you are taking away today. </a:t>
            </a:r>
          </a:p>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a:t>
            </a:r>
            <a:r>
              <a:rPr lang="en-GB"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sk people to share in the chat, or if preferred through another platform such as mentimeter.com their most important learning points.</a:t>
            </a:r>
            <a:endPar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Farewell participants and thank them again for their active participation.</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GB" sz="1000" b="1"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30</a:t>
            </a:fld>
            <a:endParaRPr lang="en-US" altLang="ru-RU"/>
          </a:p>
        </p:txBody>
      </p:sp>
    </p:spTree>
    <p:extLst>
      <p:ext uri="{BB962C8B-B14F-4D97-AF65-F5344CB8AC3E}">
        <p14:creationId xmlns:p14="http://schemas.microsoft.com/office/powerpoint/2010/main" val="3872586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31</a:t>
            </a:fld>
            <a:endParaRPr lang="en-US" altLang="ru-RU"/>
          </a:p>
        </p:txBody>
      </p:sp>
    </p:spTree>
    <p:extLst>
      <p:ext uri="{BB962C8B-B14F-4D97-AF65-F5344CB8AC3E}">
        <p14:creationId xmlns:p14="http://schemas.microsoft.com/office/powerpoint/2010/main" val="275002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WHO (the World Health Organization) established the global expert group called ‘Measuring </a:t>
            </a:r>
            <a:r>
              <a:rPr lang="en-US"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Behavioural</a:t>
            </a:r>
            <a:r>
              <a:rPr lang="en-US"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Social Drivers of Vaccination’ (</a:t>
            </a:r>
            <a:r>
              <a:rPr lang="en-US"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BeSD</a:t>
            </a:r>
            <a:r>
              <a:rPr lang="en-US"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members are representatives from global agencies and experts from multiple geographical regions, covering a range of social and </a:t>
            </a:r>
            <a:r>
              <a:rPr lang="en-US" sz="100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behavioural</a:t>
            </a:r>
            <a:r>
              <a:rPr lang="en-US"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science disciplines across high-, middle-, and low-income settings.</a:t>
            </a:r>
          </a:p>
          <a:p>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They define vaccine hesitancy for any vaccine and not just for COVID-19 as “A motivational state of being conflicted about, or opposed to, getting vaccinated.” The group also notes that vaccine hesitancy can result in “a delay in acceptance or refusal of vaccines despite availability of vaccination services.”</a:t>
            </a:r>
            <a:endParaRPr lang="da-DK"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i="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i="0" dirty="0">
                <a:latin typeface="Open Sans" panose="020B0606030504020204" pitchFamily="34" charset="0"/>
                <a:ea typeface="Open Sans" panose="020B0606030504020204" pitchFamily="34" charset="0"/>
                <a:cs typeface="Open Sans" panose="020B0606030504020204" pitchFamily="34" charset="0"/>
              </a:rPr>
              <a:t>Take a moment to reflect on this definition. How does this definition resonate with you? Do you agree, disagree, or have questions? </a:t>
            </a: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[I</a:t>
            </a:r>
            <a:r>
              <a:rPr lang="en-US" sz="1000" b="1" i="0" dirty="0">
                <a:latin typeface="Open Sans" panose="020B0606030504020204" pitchFamily="34" charset="0"/>
                <a:ea typeface="Open Sans" panose="020B0606030504020204" pitchFamily="34" charset="0"/>
                <a:cs typeface="Open Sans" panose="020B0606030504020204" pitchFamily="34" charset="0"/>
              </a:rPr>
              <a:t>f using a camera ask for a thumbs up or thumbs down or a flat hand </a:t>
            </a:r>
            <a:r>
              <a:rPr lang="en-US" sz="1000" b="1" dirty="0">
                <a:latin typeface="Open Sans" panose="020B0606030504020204" pitchFamily="34" charset="0"/>
                <a:ea typeface="Open Sans" panose="020B0606030504020204" pitchFamily="34" charset="0"/>
                <a:cs typeface="Open Sans" panose="020B0606030504020204" pitchFamily="34" charset="0"/>
              </a:rPr>
              <a:t>shaking response, if no camera ask to write in the chat ‘agree’ or ‘disagree’ ‘not sure’. Then call specifically on 2-3 people only to comment (ensuring one positive and one negative respondent) and ask them for their reflections on the definition.</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000" b="1" baseline="0" dirty="0">
                <a:latin typeface="Open Sans" panose="020B0606030504020204" pitchFamily="34" charset="0"/>
                <a:ea typeface="Open Sans" panose="020B0606030504020204" pitchFamily="34" charset="0"/>
                <a:cs typeface="Open Sans" panose="020B0606030504020204" pitchFamily="34" charset="0"/>
              </a:rPr>
              <a:t>The below text is not specifically part of the training, however other terms as defined by the </a:t>
            </a:r>
            <a:r>
              <a:rPr lang="en-US" sz="1000" b="1" baseline="0" dirty="0" err="1">
                <a:latin typeface="Open Sans" panose="020B0606030504020204" pitchFamily="34" charset="0"/>
                <a:ea typeface="Open Sans" panose="020B0606030504020204" pitchFamily="34" charset="0"/>
                <a:cs typeface="Open Sans" panose="020B0606030504020204" pitchFamily="34" charset="0"/>
              </a:rPr>
              <a:t>BeSD</a:t>
            </a:r>
            <a:r>
              <a:rPr lang="en-US" sz="1000" b="1" baseline="0" dirty="0">
                <a:latin typeface="Open Sans" panose="020B0606030504020204" pitchFamily="34" charset="0"/>
                <a:ea typeface="Open Sans" panose="020B0606030504020204" pitchFamily="34" charset="0"/>
                <a:cs typeface="Open Sans" panose="020B0606030504020204" pitchFamily="34" charset="0"/>
              </a:rPr>
              <a:t> group are below in case the facilitator is asked about these terms which are closely linked to vaccine hesitancy. </a:t>
            </a:r>
          </a:p>
          <a:p>
            <a:endParaRPr lang="en-US" sz="1000" b="1" baseline="0" dirty="0">
              <a:latin typeface="Open Sans" panose="020B0606030504020204" pitchFamily="34" charset="0"/>
              <a:ea typeface="Open Sans" panose="020B0606030504020204" pitchFamily="34" charset="0"/>
              <a:cs typeface="Open Sans" panose="020B0606030504020204" pitchFamily="34" charset="0"/>
            </a:endParaRPr>
          </a:p>
          <a:p>
            <a:r>
              <a:rPr lang="en-US" sz="1000" b="1" dirty="0">
                <a:latin typeface="Open Sans" panose="020B0606030504020204" pitchFamily="34" charset="0"/>
                <a:ea typeface="Open Sans" panose="020B0606030504020204" pitchFamily="34" charset="0"/>
                <a:cs typeface="Open Sans" panose="020B0606030504020204" pitchFamily="34" charset="0"/>
              </a:rPr>
              <a:t>Confidence. The belief that vaccines work, are safe, and are part of a trustworthy medical system.</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r>
              <a:rPr lang="en-US" sz="1000" b="1" dirty="0">
                <a:latin typeface="Open Sans" panose="020B0606030504020204" pitchFamily="34" charset="0"/>
                <a:ea typeface="Open Sans" panose="020B0606030504020204" pitchFamily="34" charset="0"/>
                <a:cs typeface="Open Sans" panose="020B0606030504020204" pitchFamily="34" charset="0"/>
              </a:rPr>
              <a:t>Demand. Desire for vaccination - the motivations of individuals and communities to seek, support, and/or advocate for vaccines and immunization services. Demand for vaccines and vaccination is a complex concept that is not external to supply systems but rather encompasses the interaction between human </a:t>
            </a:r>
            <a:r>
              <a:rPr lang="en-US" sz="1000" b="1" dirty="0" err="1">
                <a:latin typeface="Open Sans" panose="020B0606030504020204" pitchFamily="34" charset="0"/>
                <a:ea typeface="Open Sans" panose="020B0606030504020204" pitchFamily="34" charset="0"/>
                <a:cs typeface="Open Sans" panose="020B0606030504020204" pitchFamily="34" charset="0"/>
              </a:rPr>
              <a:t>behaviours</a:t>
            </a:r>
            <a:r>
              <a:rPr lang="en-US" sz="1000" b="1" dirty="0">
                <a:latin typeface="Open Sans" panose="020B0606030504020204" pitchFamily="34" charset="0"/>
                <a:ea typeface="Open Sans" panose="020B0606030504020204" pitchFamily="34" charset="0"/>
                <a:cs typeface="Open Sans" panose="020B0606030504020204" pitchFamily="34" charset="0"/>
              </a:rPr>
              <a:t> and system structure and dynamics.</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r>
              <a:rPr lang="en-US" sz="1000" b="1" dirty="0">
                <a:latin typeface="Open Sans" panose="020B0606030504020204" pitchFamily="34" charset="0"/>
                <a:ea typeface="Open Sans" panose="020B0606030504020204" pitchFamily="34" charset="0"/>
                <a:cs typeface="Open Sans" panose="020B0606030504020204" pitchFamily="34" charset="0"/>
              </a:rPr>
              <a:t>Acceptance. Agreeing to receive a vaccine. </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r>
              <a:rPr lang="en-US" sz="1000" b="1" dirty="0">
                <a:latin typeface="Open Sans" panose="020B0606030504020204" pitchFamily="34" charset="0"/>
                <a:ea typeface="Open Sans" panose="020B0606030504020204" pitchFamily="34" charset="0"/>
                <a:cs typeface="Open Sans" panose="020B0606030504020204" pitchFamily="34" charset="0"/>
              </a:rPr>
              <a:t>Un-vaccinated. An individual has received none of the recommended vaccines for age. </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latin typeface="Open Sans" panose="020B0606030504020204" pitchFamily="34" charset="0"/>
                <a:ea typeface="Open Sans" panose="020B0606030504020204" pitchFamily="34" charset="0"/>
                <a:cs typeface="Open Sans" panose="020B0606030504020204" pitchFamily="34" charset="0"/>
              </a:rPr>
              <a:t>Under-vaccinated. An individual has received some, but not all recommended vaccines by schedule milestone.</a:t>
            </a:r>
            <a:r>
              <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b="1" baseline="0" dirty="0">
              <a:latin typeface="Open Sans" panose="020B0606030504020204" pitchFamily="34" charset="0"/>
              <a:ea typeface="Open Sans" panose="020B0606030504020204" pitchFamily="34" charset="0"/>
              <a:cs typeface="Open Sans" panose="020B0606030504020204" pitchFamily="34" charset="0"/>
            </a:endParaRPr>
          </a:p>
          <a:p>
            <a:endParaRPr lang="da-DK"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4</a:t>
            </a:fld>
            <a:endParaRPr lang="en-US" altLang="ru-RU"/>
          </a:p>
        </p:txBody>
      </p:sp>
    </p:spTree>
    <p:extLst>
      <p:ext uri="{BB962C8B-B14F-4D97-AF65-F5344CB8AC3E}">
        <p14:creationId xmlns:p14="http://schemas.microsoft.com/office/powerpoint/2010/main" val="233241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dirty="0">
                <a:latin typeface="Open Sans" panose="020B0606030504020204" pitchFamily="34" charset="0"/>
                <a:ea typeface="Open Sans" panose="020B0606030504020204" pitchFamily="34" charset="0"/>
                <a:cs typeface="Open Sans" panose="020B0606030504020204" pitchFamily="34" charset="0"/>
              </a:rPr>
              <a:t>Let’s start by looking</a:t>
            </a:r>
            <a:r>
              <a:rPr lang="en-US" sz="1000" i="0" baseline="0" dirty="0">
                <a:latin typeface="Open Sans" panose="020B0606030504020204" pitchFamily="34" charset="0"/>
                <a:ea typeface="Open Sans" panose="020B0606030504020204" pitchFamily="34" charset="0"/>
                <a:cs typeface="Open Sans" panose="020B0606030504020204" pitchFamily="34" charset="0"/>
              </a:rPr>
              <a:t> at some common fears around the COVID-19 vaccine. </a:t>
            </a:r>
          </a:p>
          <a:p>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baseline="0" dirty="0">
                <a:latin typeface="Open Sans" panose="020B0606030504020204" pitchFamily="34" charset="0"/>
                <a:ea typeface="Open Sans" panose="020B0606030504020204" pitchFamily="34" charset="0"/>
                <a:cs typeface="Open Sans" panose="020B0606030504020204" pitchFamily="34" charset="0"/>
              </a:rPr>
              <a:t>Share in the chat </a:t>
            </a: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[O</a:t>
            </a:r>
            <a:r>
              <a:rPr lang="en-US" sz="1000" b="1" i="0" baseline="0" dirty="0">
                <a:latin typeface="Open Sans" panose="020B0606030504020204" pitchFamily="34" charset="0"/>
                <a:ea typeface="Open Sans" panose="020B0606030504020204" pitchFamily="34" charset="0"/>
                <a:cs typeface="Open Sans" panose="020B0606030504020204" pitchFamily="34" charset="0"/>
              </a:rPr>
              <a:t>r use a program such as mentimeter.com to make an interactive word cloud or list</a:t>
            </a: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000" b="0" i="0" baseline="0" dirty="0">
                <a:latin typeface="Open Sans" panose="020B0606030504020204" pitchFamily="34" charset="0"/>
                <a:ea typeface="Open Sans" panose="020B0606030504020204" pitchFamily="34" charset="0"/>
                <a:cs typeface="Open Sans" panose="020B0606030504020204" pitchFamily="34" charset="0"/>
              </a:rPr>
              <a:t> some of the fears tha</a:t>
            </a:r>
            <a:r>
              <a:rPr lang="en-US" sz="1000" i="0" baseline="0" dirty="0">
                <a:latin typeface="Open Sans" panose="020B0606030504020204" pitchFamily="34" charset="0"/>
                <a:ea typeface="Open Sans" panose="020B0606030504020204" pitchFamily="34" charset="0"/>
                <a:cs typeface="Open Sans" panose="020B0606030504020204" pitchFamily="34" charset="0"/>
              </a:rPr>
              <a:t>t you have heard about regarding the COVID-19 vaccine. You don’t have to agree with them, just list what you have heard or are aware of.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5</a:t>
            </a:fld>
            <a:endParaRPr lang="en-US" altLang="ru-RU"/>
          </a:p>
        </p:txBody>
      </p:sp>
    </p:spTree>
    <p:extLst>
      <p:ext uri="{BB962C8B-B14F-4D97-AF65-F5344CB8AC3E}">
        <p14:creationId xmlns:p14="http://schemas.microsoft.com/office/powerpoint/2010/main" val="399309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baseline="0" dirty="0">
                <a:latin typeface="Open Sans" panose="020B0606030504020204" pitchFamily="34" charset="0"/>
                <a:ea typeface="Open Sans" panose="020B0606030504020204" pitchFamily="34" charset="0"/>
                <a:cs typeface="Open Sans" panose="020B0606030504020204" pitchFamily="34" charset="0"/>
              </a:rPr>
              <a:t>Here are some of the fears that I have heard about the COVID-19 vaccine. </a:t>
            </a:r>
          </a:p>
          <a:p>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000" b="1" i="0" baseline="0" dirty="0">
                <a:latin typeface="Open Sans" panose="020B0606030504020204" pitchFamily="34" charset="0"/>
                <a:ea typeface="Open Sans" panose="020B0606030504020204" pitchFamily="34" charset="0"/>
                <a:cs typeface="Open Sans" panose="020B0606030504020204" pitchFamily="34" charset="0"/>
              </a:rPr>
              <a:t>Read out or show the slide with some common fears</a:t>
            </a:r>
            <a:r>
              <a:rPr lang="en-GB" sz="1000" b="1" i="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Adjust the PowerPoint to reflect fears the presenter has heard about</a:t>
            </a: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AU" sz="10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Comment on how the fears on this PowerPoint link or overlap - or don’t! - to the fears that the training participants produced in the previous exercise.</a:t>
            </a:r>
            <a:r>
              <a:rPr lang="en-GB" sz="1000" b="1" i="0"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US" sz="1000" b="1" i="0" dirty="0">
              <a:latin typeface="Open Sans" panose="020B0606030504020204" pitchFamily="34" charset="0"/>
              <a:ea typeface="Open Sans" panose="020B0606030504020204" pitchFamily="34" charset="0"/>
              <a:cs typeface="Open Sans" panose="020B0606030504020204" pitchFamily="34" charset="0"/>
            </a:endParaRPr>
          </a:p>
          <a:p>
            <a:endParaRPr lang="en-US" sz="1000" i="0" baseline="0"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i="0" baseline="0" dirty="0">
                <a:effectLst/>
                <a:latin typeface="Open Sans" panose="020B0606030504020204" pitchFamily="34" charset="0"/>
                <a:ea typeface="Open Sans" panose="020B0606030504020204" pitchFamily="34" charset="0"/>
                <a:cs typeface="Open Sans" panose="020B0606030504020204" pitchFamily="34" charset="0"/>
              </a:rPr>
              <a:t>It is important to note that while some fears may be shared, and some may be culturally specific, other fears will be unique to each individual. This is why we should take the time to listen closely and actively so we can better understand people´s unique fears or concerns. It is only then that are we able to respond respectfully and provide calming and support to people who are vaccine hesitant.</a:t>
            </a:r>
          </a:p>
          <a:p>
            <a:endParaRPr lang="en-US" sz="1000" baseline="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6</a:t>
            </a:fld>
            <a:endParaRPr lang="en-US" altLang="ru-RU"/>
          </a:p>
        </p:txBody>
      </p:sp>
    </p:spTree>
    <p:extLst>
      <p:ext uri="{BB962C8B-B14F-4D97-AF65-F5344CB8AC3E}">
        <p14:creationId xmlns:p14="http://schemas.microsoft.com/office/powerpoint/2010/main" val="199085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0"/>
              </a:spcAft>
              <a:buClrTx/>
              <a:buSzTx/>
              <a:buFont typeface="+mj-lt"/>
              <a:buNone/>
              <a:tabLst/>
              <a:defRPr/>
            </a:pPr>
            <a:r>
              <a:rPr lang="en-US" sz="1000" i="0" baseline="0" dirty="0">
                <a:effectLst/>
                <a:latin typeface="Open Sans" panose="020B0606030504020204" pitchFamily="34" charset="0"/>
                <a:ea typeface="Open Sans" panose="020B0606030504020204" pitchFamily="34" charset="0"/>
                <a:cs typeface="Open Sans" panose="020B0606030504020204" pitchFamily="34" charset="0"/>
              </a:rPr>
              <a:t>Fears are however only one reason why people can be vaccine hesitant. </a:t>
            </a:r>
          </a:p>
          <a:p>
            <a:pPr marL="0" lvl="0" indent="0" rtl="0">
              <a:lnSpc>
                <a:spcPct val="107000"/>
              </a:lnSpc>
              <a:buFont typeface="+mj-lt"/>
              <a:buNone/>
            </a:pPr>
            <a:endParaRPr lang="en-US" sz="1000" i="0" baseline="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mj-lt"/>
              <a:buNone/>
              <a:tabLst/>
              <a:defRPr/>
            </a:pPr>
            <a:r>
              <a:rPr lang="en-US" sz="1000" i="0" dirty="0">
                <a:latin typeface="Open Sans" panose="020B0606030504020204" pitchFamily="34" charset="0"/>
                <a:ea typeface="Open Sans" panose="020B0606030504020204" pitchFamily="34" charset="0"/>
                <a:cs typeface="Open Sans" panose="020B0606030504020204" pitchFamily="34" charset="0"/>
              </a:rPr>
              <a:t>In November 2018, the </a:t>
            </a:r>
            <a:r>
              <a:rPr lang="en-US" sz="1000" i="0" dirty="0" err="1">
                <a:latin typeface="Open Sans" panose="020B0606030504020204" pitchFamily="34" charset="0"/>
                <a:ea typeface="Open Sans" panose="020B0606030504020204" pitchFamily="34" charset="0"/>
                <a:cs typeface="Open Sans" panose="020B0606030504020204" pitchFamily="34" charset="0"/>
              </a:rPr>
              <a:t>BeSD</a:t>
            </a:r>
            <a:r>
              <a:rPr lang="en-US" sz="1000" i="0" dirty="0">
                <a:latin typeface="Open Sans" panose="020B0606030504020204" pitchFamily="34" charset="0"/>
                <a:ea typeface="Open Sans" panose="020B0606030504020204" pitchFamily="34" charset="0"/>
                <a:cs typeface="Open Sans" panose="020B0606030504020204" pitchFamily="34" charset="0"/>
              </a:rPr>
              <a:t> Group (Measuring Behavioral and Social Drivers of Vaccination), revised previous models and literature and developed the conceptual model shown on the slide. It describes the behavioral and social reasons behind vaccine uptake. </a:t>
            </a:r>
          </a:p>
          <a:p>
            <a:pPr marL="0" marR="0" lvl="0" indent="0" algn="l" defTabSz="457200" rtl="0" eaLnBrk="1" fontAlgn="auto" latinLnBrk="0" hangingPunct="1">
              <a:lnSpc>
                <a:spcPct val="107000"/>
              </a:lnSpc>
              <a:spcBef>
                <a:spcPts val="0"/>
              </a:spcBef>
              <a:spcAft>
                <a:spcPts val="0"/>
              </a:spcAft>
              <a:buClrTx/>
              <a:buSzTx/>
              <a:buFont typeface="+mj-lt"/>
              <a:buNone/>
              <a:tabLst/>
              <a:defRPr/>
            </a:pPr>
            <a:endPar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mj-lt"/>
              <a:buNone/>
              <a:tabLst/>
              <a:defRPr/>
            </a:pPr>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model is based on the idea that people are rational actors and make decisions by considering how likely and how bad (or good) the consequences would be of getting vaccinated. This forms their motivation. Practical factors also influence people's final decision to accept, delay or refuse vaccination. </a:t>
            </a:r>
          </a:p>
          <a:p>
            <a:pPr marL="0" marR="0" lvl="0" indent="0" algn="l" defTabSz="457200" rtl="0" eaLnBrk="1" fontAlgn="auto" latinLnBrk="0" hangingPunct="1">
              <a:lnSpc>
                <a:spcPct val="107000"/>
              </a:lnSpc>
              <a:spcBef>
                <a:spcPts val="0"/>
              </a:spcBef>
              <a:spcAft>
                <a:spcPts val="0"/>
              </a:spcAft>
              <a:buClrTx/>
              <a:buSzTx/>
              <a:buFont typeface="+mj-lt"/>
              <a:buNone/>
              <a:tabLst/>
              <a:defRPr/>
            </a:pPr>
            <a:endPar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mj-lt"/>
              <a:buNone/>
              <a:tabLst/>
              <a:defRPr/>
            </a:pPr>
            <a:r>
              <a:rPr lang="en-US" sz="1000" b="0" i="0" dirty="0">
                <a:latin typeface="Open Sans" panose="020B0606030504020204" pitchFamily="34" charset="0"/>
                <a:ea typeface="Open Sans" panose="020B0606030504020204" pitchFamily="34" charset="0"/>
                <a:cs typeface="Open Sans" panose="020B0606030504020204" pitchFamily="34" charset="0"/>
              </a:rPr>
              <a:t>Now you have seen a quick overview of the model, let’s break the model down and look at each part in more detail.  </a:t>
            </a:r>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endParaRPr lang="da-DK" sz="100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7</a:t>
            </a:fld>
            <a:endParaRPr lang="en-US" altLang="ru-RU"/>
          </a:p>
        </p:txBody>
      </p:sp>
    </p:spTree>
    <p:extLst>
      <p:ext uri="{BB962C8B-B14F-4D97-AF65-F5344CB8AC3E}">
        <p14:creationId xmlns:p14="http://schemas.microsoft.com/office/powerpoint/2010/main" val="131054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0"/>
              </a:spcAft>
              <a:buClrTx/>
              <a:buSzTx/>
              <a:buFont typeface="+mj-lt"/>
              <a:buNone/>
              <a:tabLst/>
              <a:defRPr/>
            </a:pPr>
            <a:r>
              <a:rPr lang="is-IS" sz="1000" b="0" i="0" dirty="0">
                <a:latin typeface="Open Sans" panose="020B0606030504020204" pitchFamily="34" charset="0"/>
                <a:ea typeface="Open Sans" panose="020B0606030504020204" pitchFamily="34" charset="0"/>
                <a:cs typeface="Open Sans" panose="020B0606030504020204" pitchFamily="34" charset="0"/>
              </a:rPr>
              <a:t>The left-hand side of the model shows two key areas that influence motivation. </a:t>
            </a:r>
          </a:p>
          <a:p>
            <a:pPr marL="0" marR="0" lvl="0" indent="0" algn="l" defTabSz="457200" rtl="0" eaLnBrk="1" fontAlgn="auto" latinLnBrk="0" hangingPunct="1">
              <a:lnSpc>
                <a:spcPct val="107000"/>
              </a:lnSpc>
              <a:spcBef>
                <a:spcPts val="0"/>
              </a:spcBef>
              <a:spcAft>
                <a:spcPts val="0"/>
              </a:spcAft>
              <a:buClrTx/>
              <a:buSzTx/>
              <a:buFont typeface="+mj-lt"/>
              <a:buNone/>
              <a:tabLst/>
              <a:defRPr/>
            </a:pPr>
            <a:endParaRPr lang="is-I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mj-lt"/>
              <a:buNone/>
              <a:tabLst/>
              <a:defRPr/>
            </a:pPr>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As we already noted, the model is based on the idea that people are rationale actors and therefore they are ‘motivated’ to choose the action – to get vaccinated or not - that they feel would lead to the best future for themselves and those close to them. </a:t>
            </a:r>
          </a:p>
          <a:p>
            <a:pPr marL="0" marR="0" lvl="0" indent="0" algn="l" defTabSz="457200" rtl="0" eaLnBrk="1" fontAlgn="auto" latinLnBrk="0" hangingPunct="1">
              <a:lnSpc>
                <a:spcPct val="107000"/>
              </a:lnSpc>
              <a:spcBef>
                <a:spcPts val="0"/>
              </a:spcBef>
              <a:spcAft>
                <a:spcPts val="0"/>
              </a:spcAft>
              <a:buClrTx/>
              <a:buSzTx/>
              <a:buFont typeface="+mj-lt"/>
              <a:buNone/>
              <a:tabLst/>
              <a:defRPr/>
            </a:pPr>
            <a:endParaRPr lang="is-IS" sz="1000" b="0" i="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rtl="0">
              <a:lnSpc>
                <a:spcPct val="107000"/>
              </a:lnSpc>
              <a:buFont typeface="+mj-lt"/>
              <a:buAutoNum type="arabicPeriod"/>
            </a:pPr>
            <a:r>
              <a:rPr lang="en-AU" sz="1000" i="0" dirty="0">
                <a:effectLst/>
                <a:latin typeface="Open Sans" panose="020B0606030504020204" pitchFamily="34" charset="0"/>
                <a:ea typeface="Open Sans" panose="020B0606030504020204" pitchFamily="34" charset="0"/>
                <a:cs typeface="Open Sans" panose="020B0606030504020204" pitchFamily="34" charset="0"/>
              </a:rPr>
              <a:t>What people think and feel about vaccines </a:t>
            </a:r>
          </a:p>
          <a:p>
            <a:pPr marL="800100" lvl="1" indent="-342900" rtl="0">
              <a:lnSpc>
                <a:spcPct val="107000"/>
              </a:lnSpc>
              <a:buFont typeface="Arial" panose="020B0604020202020204" pitchFamily="34" charset="0"/>
              <a:buChar char="•"/>
            </a:pPr>
            <a:r>
              <a:rPr lang="en-AU" sz="1000" i="0" dirty="0">
                <a:effectLst/>
                <a:latin typeface="Open Sans" panose="020B0606030504020204" pitchFamily="34" charset="0"/>
                <a:ea typeface="Open Sans" panose="020B0606030504020204" pitchFamily="34" charset="0"/>
                <a:cs typeface="Open Sans" panose="020B0606030504020204" pitchFamily="34" charset="0"/>
              </a:rPr>
              <a:t>People make decisions about vaccines based on their perceptions of risks about the illness and risks about the vaccine. Generally, if someone thinks the likelihood of getting an illnesses is low, then they are less likely to be motivated to get vaccinated. Likewise, if someone assesses that getting COVID (or another illness) is more likely to result in very mild, short-term symptoms, rather than more serious  symptoms such as hospitalisation, death, or long-term negative symptoms, then they are less likely to be motivated to get vaccinated. </a:t>
            </a:r>
          </a:p>
          <a:p>
            <a:pPr marL="800100" lvl="1" indent="-342900" rtl="0">
              <a:lnSpc>
                <a:spcPct val="107000"/>
              </a:lnSpc>
              <a:buFont typeface="Arial" panose="020B0604020202020204" pitchFamily="34" charset="0"/>
              <a:buChar char="•"/>
            </a:pPr>
            <a:r>
              <a:rPr lang="en-AU" sz="1000" i="0" dirty="0">
                <a:effectLst/>
                <a:latin typeface="Open Sans" panose="020B0606030504020204" pitchFamily="34" charset="0"/>
                <a:ea typeface="Open Sans" panose="020B0606030504020204" pitchFamily="34" charset="0"/>
                <a:cs typeface="Open Sans" panose="020B0606030504020204" pitchFamily="34" charset="0"/>
              </a:rPr>
              <a:t>People also consider the risks associated with the vaccine itself. Such risks may include for example, the risk of negative vaccine side effects, not being able to work or interact freely in society or social exclusion. </a:t>
            </a:r>
          </a:p>
          <a:p>
            <a:pPr marL="800100" lvl="1" indent="-342900" rtl="0">
              <a:lnSpc>
                <a:spcPct val="107000"/>
              </a:lnSpc>
              <a:buFont typeface="Arial" panose="020B0604020202020204" pitchFamily="34" charset="0"/>
              <a:buChar char="•"/>
            </a:pPr>
            <a:r>
              <a:rPr lang="en-AU" sz="1000" i="0" dirty="0">
                <a:effectLst/>
                <a:latin typeface="Open Sans" panose="020B0606030504020204" pitchFamily="34" charset="0"/>
                <a:ea typeface="Open Sans" panose="020B0606030504020204" pitchFamily="34" charset="0"/>
                <a:cs typeface="Open Sans" panose="020B0606030504020204" pitchFamily="34" charset="0"/>
              </a:rPr>
              <a:t>So too, the worries someone may have about the virus; someone's confidence or trust in the vaccine or health authorities; and any other safety concerns about the virus or the vaccine that someone may have influence motivation to get vaccinated. </a:t>
            </a:r>
          </a:p>
          <a:p>
            <a:pPr marL="342900" lvl="0" indent="-342900" rtl="0">
              <a:lnSpc>
                <a:spcPct val="107000"/>
              </a:lnSpc>
              <a:buFont typeface="+mj-lt"/>
              <a:buAutoNum type="arabicPeriod"/>
            </a:pPr>
            <a:r>
              <a:rPr lang="en-AU" sz="1000" i="0" dirty="0">
                <a:effectLst/>
                <a:latin typeface="Open Sans" panose="020B0606030504020204" pitchFamily="34" charset="0"/>
                <a:ea typeface="Open Sans" panose="020B0606030504020204" pitchFamily="34" charset="0"/>
                <a:cs typeface="Open Sans" panose="020B0606030504020204" pitchFamily="34" charset="0"/>
              </a:rPr>
              <a:t>Social processes and pressures </a:t>
            </a:r>
          </a:p>
          <a:p>
            <a:pPr marL="800100" lvl="1" indent="-342900" rtl="0">
              <a:lnSpc>
                <a:spcPct val="107000"/>
              </a:lnSpc>
              <a:buFont typeface="Arial" panose="020B0604020202020204" pitchFamily="34" charset="0"/>
              <a:buChar char="•"/>
            </a:pPr>
            <a:r>
              <a:rPr lang="en-AU" sz="1000" i="0" dirty="0">
                <a:effectLst/>
                <a:latin typeface="Open Sans" panose="020B0606030504020204" pitchFamily="34" charset="0"/>
                <a:ea typeface="Open Sans" panose="020B0606030504020204" pitchFamily="34" charset="0"/>
                <a:cs typeface="Open Sans" panose="020B0606030504020204" pitchFamily="34" charset="0"/>
              </a:rPr>
              <a:t>Such as provider recommendations, social norms, gender norms and equity, the different ways information is shared (for example either online or in person, or from a doctor, government or by word of mouth) and rumours can also influence people's motivation. </a:t>
            </a:r>
            <a:endParaRPr lang="da-DK" sz="1000" i="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buFont typeface="+mj-lt"/>
              <a:buAutoNum type="arabicPeriod"/>
            </a:pPr>
            <a:r>
              <a:rPr lang="en-AU" sz="1000" i="0" dirty="0">
                <a:effectLst/>
                <a:latin typeface="Open Sans" panose="020B0606030504020204" pitchFamily="34" charset="0"/>
                <a:ea typeface="Open Sans" panose="020B0606030504020204" pitchFamily="34" charset="0"/>
                <a:cs typeface="Open Sans" panose="020B0606030504020204" pitchFamily="34" charset="0"/>
              </a:rPr>
              <a:t>Individual motivators or hesitancy </a:t>
            </a:r>
          </a:p>
          <a:p>
            <a:pPr marL="800100" lvl="1" indent="-342900">
              <a:lnSpc>
                <a:spcPct val="107000"/>
              </a:lnSpc>
              <a:buFont typeface="Arial" panose="020B0604020202020204" pitchFamily="34" charset="0"/>
              <a:buChar char="•"/>
            </a:pPr>
            <a:r>
              <a:rPr lang="en-AU" sz="1000" i="0" dirty="0">
                <a:effectLst/>
                <a:latin typeface="Open Sans" panose="020B0606030504020204" pitchFamily="34" charset="0"/>
                <a:ea typeface="Open Sans" panose="020B0606030504020204" pitchFamily="34" charset="0"/>
                <a:cs typeface="Open Sans" panose="020B0606030504020204" pitchFamily="34" charset="0"/>
              </a:rPr>
              <a:t>After weighing up the pros and cons of getting vaccinated, a certain level of readiness, willingness, intention, or hesitancy towards getting vaccinated is established for each individual. </a:t>
            </a:r>
          </a:p>
          <a:p>
            <a:pPr marL="800100" marR="0" lvl="1" indent="-3429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AU" sz="1000" i="0" dirty="0">
                <a:effectLst/>
                <a:latin typeface="Open Sans" panose="020B0606030504020204" pitchFamily="34" charset="0"/>
                <a:ea typeface="Open Sans" panose="020B0606030504020204" pitchFamily="34" charset="0"/>
                <a:cs typeface="Open Sans" panose="020B0606030504020204" pitchFamily="34" charset="0"/>
              </a:rPr>
              <a:t>As a PFA provider, its important to remember that while the model is based on the idea of a rationale actor, people may not be </a:t>
            </a:r>
            <a:r>
              <a:rPr lang="en-AU" sz="1000" i="0" u="sng" dirty="0">
                <a:effectLst/>
                <a:latin typeface="Open Sans" panose="020B0606030504020204" pitchFamily="34" charset="0"/>
                <a:ea typeface="Open Sans" panose="020B0606030504020204" pitchFamily="34" charset="0"/>
                <a:cs typeface="Open Sans" panose="020B0606030504020204" pitchFamily="34" charset="0"/>
              </a:rPr>
              <a:t>consciously</a:t>
            </a:r>
            <a:r>
              <a:rPr lang="en-AU" sz="1000" i="0" dirty="0">
                <a:effectLst/>
                <a:latin typeface="Open Sans" panose="020B0606030504020204" pitchFamily="34" charset="0"/>
                <a:ea typeface="Open Sans" panose="020B0606030504020204" pitchFamily="34" charset="0"/>
                <a:cs typeface="Open Sans" panose="020B0606030504020204" pitchFamily="34" charset="0"/>
              </a:rPr>
              <a:t> aware of all the factors which are influencing their motivation to get vaccinated.  </a:t>
            </a:r>
            <a:endParaRPr lang="da-DK" sz="1000" i="0" dirty="0">
              <a:effectLst/>
              <a:latin typeface="Open Sans" panose="020B0606030504020204" pitchFamily="34" charset="0"/>
              <a:ea typeface="Open Sans" panose="020B0606030504020204" pitchFamily="34" charset="0"/>
              <a:cs typeface="Open Sans" panose="020B0606030504020204" pitchFamily="34" charset="0"/>
            </a:endParaRPr>
          </a:p>
          <a:p>
            <a:endParaRPr lang="da-DK" sz="100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8</a:t>
            </a:fld>
            <a:endParaRPr lang="en-US" altLang="ru-RU"/>
          </a:p>
        </p:txBody>
      </p:sp>
    </p:spTree>
    <p:extLst>
      <p:ext uri="{BB962C8B-B14F-4D97-AF65-F5344CB8AC3E}">
        <p14:creationId xmlns:p14="http://schemas.microsoft.com/office/powerpoint/2010/main" val="64678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ct val="30000"/>
              </a:spcBef>
              <a:spcAft>
                <a:spcPts val="800"/>
              </a:spcAft>
              <a:buClrTx/>
              <a:buSzTx/>
              <a:buFont typeface="+mj-lt"/>
              <a:buNone/>
              <a:tabLst/>
              <a:defRPr/>
            </a:pPr>
            <a:r>
              <a:rPr lang="en-AU" sz="1000" i="0" dirty="0">
                <a:effectLst/>
                <a:latin typeface="Open Sans" panose="020B0606030504020204" pitchFamily="34" charset="0"/>
                <a:ea typeface="Open Sans" panose="020B0606030504020204" pitchFamily="34" charset="0"/>
                <a:cs typeface="Open Sans" panose="020B0606030504020204" pitchFamily="34" charset="0"/>
              </a:rPr>
              <a:t>As already mentioned, vaccination is a complex process that is about more than just individual motivation</a:t>
            </a:r>
          </a:p>
          <a:p>
            <a:pPr marL="0" lvl="0" indent="0">
              <a:lnSpc>
                <a:spcPct val="107000"/>
              </a:lnSpc>
              <a:spcAft>
                <a:spcPts val="800"/>
              </a:spcAft>
              <a:buFont typeface="+mj-lt"/>
              <a:buNone/>
            </a:pPr>
            <a:endParaRPr lang="en-AU" sz="1000" i="0" dirty="0">
              <a:effectLst/>
              <a:latin typeface="Open Sans" panose="020B0606030504020204" pitchFamily="34" charset="0"/>
              <a:ea typeface="Open Sans" panose="020B0606030504020204" pitchFamily="34" charset="0"/>
              <a:cs typeface="Open Sans" panose="020B0606030504020204" pitchFamily="34" charset="0"/>
            </a:endParaRPr>
          </a:p>
          <a:p>
            <a:pPr marL="0" lvl="0" indent="0">
              <a:lnSpc>
                <a:spcPct val="107000"/>
              </a:lnSpc>
              <a:spcAft>
                <a:spcPts val="800"/>
              </a:spcAft>
              <a:buFont typeface="+mj-lt"/>
              <a:buNone/>
            </a:pPr>
            <a:r>
              <a:rPr lang="en-AU" sz="1000" i="0" dirty="0">
                <a:effectLst/>
                <a:latin typeface="Open Sans" panose="020B0606030504020204" pitchFamily="34" charset="0"/>
                <a:ea typeface="Open Sans" panose="020B0606030504020204" pitchFamily="34" charset="0"/>
                <a:cs typeface="Open Sans" panose="020B0606030504020204" pitchFamily="34" charset="0"/>
              </a:rPr>
              <a:t>4.        Practical factors in seeking or receiving a vaccine </a:t>
            </a:r>
          </a:p>
          <a:p>
            <a:pPr marL="800100" lvl="1" indent="-342900">
              <a:lnSpc>
                <a:spcPct val="107000"/>
              </a:lnSpc>
              <a:spcAft>
                <a:spcPts val="800"/>
              </a:spcAft>
              <a:buFont typeface="Arial" panose="020B0604020202020204" pitchFamily="34" charset="0"/>
              <a:buChar char="•"/>
            </a:pPr>
            <a:r>
              <a:rPr lang="en-AU" sz="1000" i="0" dirty="0">
                <a:effectLst/>
                <a:latin typeface="Open Sans" panose="020B0606030504020204" pitchFamily="34" charset="0"/>
                <a:ea typeface="Open Sans" panose="020B0606030504020204" pitchFamily="34" charset="0"/>
                <a:cs typeface="Open Sans" panose="020B0606030504020204" pitchFamily="34" charset="0"/>
              </a:rPr>
              <a:t>such as vaccine availability; the convenience of getting vaccinated; any costs associated with the vaccine for example the cost of the actual vaccination, costs incurred through time off work, transport costs to the vaccination venue or other costs; service quality and satisfaction; meeting vaccination requirements such as age, health, etc; any incentives - either social or financial - that might be offered for getting vaccinated (or not vaccinated); and other factors such as intervention fatigue, will also influence the final outcome of whether someone </a:t>
            </a:r>
            <a:r>
              <a:rPr lang="da-DK" sz="1000" i="0" dirty="0">
                <a:latin typeface="Open Sans" panose="020B0606030504020204" pitchFamily="34" charset="0"/>
                <a:ea typeface="Open Sans" panose="020B0606030504020204" pitchFamily="34" charset="0"/>
                <a:cs typeface="Open Sans" panose="020B0606030504020204" pitchFamily="34" charset="0"/>
              </a:rPr>
              <a:t>accepts, </a:t>
            </a:r>
            <a:r>
              <a:rPr lang="da-DK" sz="1000" i="0" dirty="0" err="1">
                <a:latin typeface="Open Sans" panose="020B0606030504020204" pitchFamily="34" charset="0"/>
                <a:ea typeface="Open Sans" panose="020B0606030504020204" pitchFamily="34" charset="0"/>
                <a:cs typeface="Open Sans" panose="020B0606030504020204" pitchFamily="34" charset="0"/>
              </a:rPr>
              <a:t>delays</a:t>
            </a:r>
            <a:r>
              <a:rPr lang="da-DK" sz="1000" i="0" dirty="0">
                <a:latin typeface="Open Sans" panose="020B0606030504020204" pitchFamily="34" charset="0"/>
                <a:ea typeface="Open Sans" panose="020B0606030504020204" pitchFamily="34" charset="0"/>
                <a:cs typeface="Open Sans" panose="020B0606030504020204" pitchFamily="34" charset="0"/>
              </a:rPr>
              <a:t> or </a:t>
            </a:r>
            <a:r>
              <a:rPr lang="da-DK" sz="1000" i="0" dirty="0" err="1">
                <a:latin typeface="Open Sans" panose="020B0606030504020204" pitchFamily="34" charset="0"/>
                <a:ea typeface="Open Sans" panose="020B0606030504020204" pitchFamily="34" charset="0"/>
                <a:cs typeface="Open Sans" panose="020B0606030504020204" pitchFamily="34" charset="0"/>
              </a:rPr>
              <a:t>refuses</a:t>
            </a:r>
            <a:r>
              <a:rPr lang="da-DK" sz="1000" i="0" dirty="0">
                <a:latin typeface="Open Sans" panose="020B0606030504020204" pitchFamily="34" charset="0"/>
                <a:ea typeface="Open Sans" panose="020B0606030504020204" pitchFamily="34" charset="0"/>
                <a:cs typeface="Open Sans" panose="020B0606030504020204" pitchFamily="34" charset="0"/>
              </a:rPr>
              <a:t> vaccination. </a:t>
            </a:r>
          </a:p>
          <a:p>
            <a:endParaRPr lang="da-DK" sz="1000" i="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summary, the behavioural research identities three categories of drivers of vaccine uptake which are always present and overlap and interact in different ways depending on the context. These are: 1) social influences including what people think and feel; 2) individual motivation; and 3) an enabling environment. The interaction of the three drivers is why information about vaccines </a:t>
            </a:r>
            <a:r>
              <a:rPr lang="en-AU" sz="1000" i="0"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 its own </a:t>
            </a:r>
            <a:r>
              <a:rPr lang="en-AU"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is not sufficient to promote strong vaccine uptake. </a:t>
            </a:r>
          </a:p>
          <a:p>
            <a:endParaRPr lang="da-DK" sz="100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9</a:t>
            </a:fld>
            <a:endParaRPr lang="en-US" altLang="ru-RU"/>
          </a:p>
        </p:txBody>
      </p:sp>
    </p:spTree>
    <p:extLst>
      <p:ext uri="{BB962C8B-B14F-4D97-AF65-F5344CB8AC3E}">
        <p14:creationId xmlns:p14="http://schemas.microsoft.com/office/powerpoint/2010/main" val="166225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9847173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05067771"/>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13028756"/>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Logo IFRC Reference Centre for Psychosocial Support">
            <a:extLst>
              <a:ext uri="{FF2B5EF4-FFF2-40B4-BE49-F238E27FC236}">
                <a16:creationId xmlns:a16="http://schemas.microsoft.com/office/drawing/2014/main" id="{622ECD20-7607-4529-9385-4D545A3291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8" name="Subtitle 2">
            <a:extLst>
              <a:ext uri="{FF2B5EF4-FFF2-40B4-BE49-F238E27FC236}">
                <a16:creationId xmlns:a16="http://schemas.microsoft.com/office/drawing/2014/main" id="{A2E83B05-B9A0-412E-B16A-917181CDCC8B}"/>
              </a:ext>
            </a:extLst>
          </p:cNvPr>
          <p:cNvSpPr>
            <a:spLocks noGrp="1"/>
          </p:cNvSpPr>
          <p:nvPr>
            <p:ph type="subTitle" idx="1"/>
          </p:nvPr>
        </p:nvSpPr>
        <p:spPr>
          <a:xfrm>
            <a:off x="2065283" y="5083997"/>
            <a:ext cx="14157434" cy="2846058"/>
          </a:xfrm>
          <a:prstGeom prst="rect">
            <a:avLst/>
          </a:prstGeom>
        </p:spPr>
        <p:txBody>
          <a:bodyPr>
            <a:normAutofit/>
          </a:bodyPr>
          <a:lstStyle>
            <a:lvl1pPr marL="0" indent="0" algn="ctr" rtl="0">
              <a:buNone/>
              <a:defRPr sz="24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9" name="Title 1">
            <a:extLst>
              <a:ext uri="{FF2B5EF4-FFF2-40B4-BE49-F238E27FC236}">
                <a16:creationId xmlns:a16="http://schemas.microsoft.com/office/drawing/2014/main" id="{40A64D87-1843-401C-9297-F9066B421437}"/>
              </a:ext>
            </a:extLst>
          </p:cNvPr>
          <p:cNvSpPr>
            <a:spLocks noGrp="1"/>
          </p:cNvSpPr>
          <p:nvPr>
            <p:ph type="ctrTitle" hasCustomPrompt="1"/>
          </p:nvPr>
        </p:nvSpPr>
        <p:spPr>
          <a:xfrm>
            <a:off x="2065283" y="2145864"/>
            <a:ext cx="14157434" cy="2846058"/>
          </a:xfrm>
          <a:prstGeom prst="rect">
            <a:avLst/>
          </a:prstGeom>
        </p:spPr>
        <p:txBody>
          <a:bodyPr anchor="b">
            <a:normAutofit/>
          </a:bodyPr>
          <a:lstStyle>
            <a:lvl1pPr algn="ctr" rtl="0">
              <a:defRPr sz="4000" b="1">
                <a:solidFill>
                  <a:srgbClr val="323232"/>
                </a:solidFill>
                <a:latin typeface="Montserrat" panose="00000500000000000000" pitchFamily="2" charset="0"/>
                <a:ea typeface="Open Sans" panose="020B0606030504020204" pitchFamily="34" charset="0"/>
                <a:cs typeface="Open Sans" panose="020B0606030504020204" pitchFamily="34" charset="0"/>
              </a:defRPr>
            </a:lvl1pPr>
          </a:lstStyle>
          <a:p>
            <a:r>
              <a:rPr lang="en-US" dirty="0"/>
              <a:t>CLICK TO EDIT MASTER TITLE STYLE</a:t>
            </a:r>
            <a:endParaRPr lang="da-DK" dirty="0"/>
          </a:p>
        </p:txBody>
      </p:sp>
    </p:spTree>
    <p:extLst>
      <p:ext uri="{BB962C8B-B14F-4D97-AF65-F5344CB8AC3E}">
        <p14:creationId xmlns:p14="http://schemas.microsoft.com/office/powerpoint/2010/main" val="201273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44370565"/>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04374326"/>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3394728"/>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8193"/>
            <a:ext cx="7736681" cy="5527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8193"/>
            <a:ext cx="7774782" cy="5527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6350581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606226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1503788"/>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8266675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4854728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smtClean="0"/>
              <a:t>9/6/2021</a:t>
            </a:fld>
            <a:endParaRPr lang="en-US" dirty="0"/>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540826"/>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8" r:id="rId12"/>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21A9E7-B601-4007-AED0-BCB955731E80}"/>
              </a:ext>
            </a:extLst>
          </p:cNvPr>
          <p:cNvSpPr txBox="1"/>
          <p:nvPr/>
        </p:nvSpPr>
        <p:spPr>
          <a:xfrm>
            <a:off x="340658" y="1684939"/>
            <a:ext cx="6221506" cy="7109639"/>
          </a:xfrm>
          <a:prstGeom prst="rect">
            <a:avLst/>
          </a:prstGeom>
          <a:noFill/>
        </p:spPr>
        <p:txBody>
          <a:bodyPr wrap="square" rtlCol="0" anchor="ctr">
            <a:spAutoFit/>
          </a:bodyPr>
          <a:lstStyle/>
          <a:p>
            <a:r>
              <a:rPr lang="en-US" sz="4800" b="1" dirty="0">
                <a:solidFill>
                  <a:schemeClr val="bg2"/>
                </a:solidFill>
                <a:latin typeface="Montserrat" pitchFamily="2" charset="77"/>
                <a:ea typeface="Roboto Black" panose="02000000000000000000" pitchFamily="2" charset="0"/>
                <a:cs typeface="Open Sans Light" panose="020B0306030504020204" pitchFamily="34" charset="0"/>
              </a:rPr>
              <a:t>PSYCHOLOGICAL</a:t>
            </a:r>
            <a:br>
              <a:rPr lang="en-US" sz="48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4800" b="1" dirty="0">
                <a:solidFill>
                  <a:schemeClr val="bg2"/>
                </a:solidFill>
                <a:latin typeface="Montserrat" pitchFamily="2" charset="77"/>
                <a:ea typeface="Roboto Black" panose="02000000000000000000" pitchFamily="2" charset="0"/>
                <a:cs typeface="Open Sans Light" panose="020B0306030504020204" pitchFamily="34" charset="0"/>
              </a:rPr>
              <a:t>FIRST AID</a:t>
            </a:r>
          </a:p>
          <a:p>
            <a:endParaRPr lang="en-US" sz="4800" b="1" dirty="0">
              <a:solidFill>
                <a:schemeClr val="bg2"/>
              </a:solidFill>
              <a:latin typeface="Montserrat" pitchFamily="2" charset="77"/>
              <a:ea typeface="Roboto Black" panose="02000000000000000000" pitchFamily="2" charset="0"/>
              <a:cs typeface="Open Sans Light" panose="020B0306030504020204" pitchFamily="34" charset="0"/>
            </a:endParaRPr>
          </a:p>
          <a:p>
            <a:r>
              <a:rPr lang="da-DK" sz="4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p>
          <a:p>
            <a:endParaRPr lang="da-DK" sz="4800" b="1" dirty="0">
              <a:solidFill>
                <a:schemeClr val="bg2"/>
              </a:solidFill>
              <a:latin typeface="Montserrat" pitchFamily="2" charset="77"/>
              <a:ea typeface="Roboto Black" panose="02000000000000000000" pitchFamily="2" charset="0"/>
              <a:cs typeface="Open Sans Light" panose="020B0306030504020204" pitchFamily="34" charset="0"/>
            </a:endParaRPr>
          </a:p>
          <a:p>
            <a:r>
              <a:rPr lang="en-US" sz="4000" b="1" dirty="0">
                <a:solidFill>
                  <a:schemeClr val="bg2"/>
                </a:solidFill>
                <a:latin typeface="Montserrat" pitchFamily="2" charset="77"/>
                <a:ea typeface="Roboto Black" panose="02000000000000000000" pitchFamily="2" charset="0"/>
                <a:cs typeface="Open Sans Light" panose="020B0306030504020204" pitchFamily="34" charset="0"/>
              </a:rPr>
              <a:t>IN THE COVID-19 OUTBREAK RESPONSE</a:t>
            </a:r>
            <a:endParaRPr lang="da-DK" sz="4000" b="1" dirty="0">
              <a:solidFill>
                <a:schemeClr val="bg2"/>
              </a:solidFill>
              <a:latin typeface="Montserrat" pitchFamily="2" charset="77"/>
              <a:ea typeface="Roboto Black" panose="02000000000000000000" pitchFamily="2" charset="0"/>
              <a:cs typeface="Open Sans Light" panose="020B0306030504020204" pitchFamily="34" charset="0"/>
            </a:endParaRPr>
          </a:p>
          <a:p>
            <a:endParaRPr lang="ru-RU" sz="48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pic>
        <p:nvPicPr>
          <p:cNvPr id="5" name="Picture 4">
            <a:extLst>
              <a:ext uri="{FF2B5EF4-FFF2-40B4-BE49-F238E27FC236}">
                <a16:creationId xmlns:a16="http://schemas.microsoft.com/office/drawing/2014/main" id="{B492A69B-3453-40C0-96F6-E387011BBE80}"/>
              </a:ext>
            </a:extLst>
          </p:cNvPr>
          <p:cNvPicPr>
            <a:picLocks noChangeAspect="1"/>
          </p:cNvPicPr>
          <p:nvPr/>
        </p:nvPicPr>
        <p:blipFill>
          <a:blip r:embed="rId5"/>
          <a:stretch>
            <a:fillRect/>
          </a:stretch>
        </p:blipFill>
        <p:spPr>
          <a:xfrm>
            <a:off x="8850773" y="1494010"/>
            <a:ext cx="6754168" cy="7725853"/>
          </a:xfrm>
          <a:prstGeom prst="rect">
            <a:avLst/>
          </a:prstGeom>
        </p:spPr>
      </p:pic>
    </p:spTree>
    <p:extLst>
      <p:ext uri="{BB962C8B-B14F-4D97-AF65-F5344CB8AC3E}">
        <p14:creationId xmlns:p14="http://schemas.microsoft.com/office/powerpoint/2010/main" val="127984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3329020" y="3282907"/>
            <a:ext cx="11629960" cy="5478423"/>
          </a:xfrm>
          <a:prstGeom prst="rect">
            <a:avLst/>
          </a:prstGeom>
          <a:noFill/>
        </p:spPr>
        <p:txBody>
          <a:bodyPr wrap="square" rtlCol="0" anchor="ctr" anchorCtr="0">
            <a:spAutoFit/>
          </a:bodyPr>
          <a:lstStyle/>
          <a:p>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Activity 1</a:t>
            </a:r>
          </a:p>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Discuss in groups one factor of the model: </a:t>
            </a:r>
          </a:p>
          <a:p>
            <a:pPr marL="1430567" lvl="1" indent="-742950">
              <a:buFont typeface="+mj-lt"/>
              <a:buAutoNum type="arabicPeriod"/>
            </a:pPr>
            <a:r>
              <a:rPr lang="en-US"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What people think and feel</a:t>
            </a:r>
          </a:p>
          <a:p>
            <a:pPr marL="1430567" lvl="1" indent="-742950">
              <a:buFont typeface="+mj-lt"/>
              <a:buAutoNum type="arabicPeriod"/>
            </a:pPr>
            <a:r>
              <a:rPr lang="en-US"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Social processes </a:t>
            </a:r>
          </a:p>
          <a:p>
            <a:pPr marL="1430567" lvl="1" indent="-742950">
              <a:buFont typeface="+mj-lt"/>
              <a:buAutoNum type="arabicPeriod"/>
            </a:pPr>
            <a:r>
              <a:rPr lang="en-US"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Motivation </a:t>
            </a:r>
          </a:p>
          <a:p>
            <a:pPr marL="1430567" lvl="1" indent="-742950">
              <a:buFont typeface="+mj-lt"/>
              <a:buAutoNum type="arabicPeriod"/>
            </a:pPr>
            <a:r>
              <a:rPr lang="en-US"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Practical issues </a:t>
            </a:r>
          </a:p>
          <a:p>
            <a:pPr>
              <a:spcBef>
                <a:spcPts val="2400"/>
              </a:spcBef>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How may this factor lead to someone being vaccine hesitant?</a:t>
            </a:r>
          </a:p>
        </p:txBody>
      </p:sp>
    </p:spTree>
    <p:extLst>
      <p:ext uri="{BB962C8B-B14F-4D97-AF65-F5344CB8AC3E}">
        <p14:creationId xmlns:p14="http://schemas.microsoft.com/office/powerpoint/2010/main" val="123864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grpSp>
        <p:nvGrpSpPr>
          <p:cNvPr id="2" name="Group 1">
            <a:extLst>
              <a:ext uri="{FF2B5EF4-FFF2-40B4-BE49-F238E27FC236}">
                <a16:creationId xmlns:a16="http://schemas.microsoft.com/office/drawing/2014/main" id="{07D8DAAA-4540-496D-A42D-A48C1F9A432F}"/>
              </a:ext>
            </a:extLst>
          </p:cNvPr>
          <p:cNvGrpSpPr/>
          <p:nvPr/>
        </p:nvGrpSpPr>
        <p:grpSpPr>
          <a:xfrm>
            <a:off x="3329020" y="2494505"/>
            <a:ext cx="11629960" cy="6264807"/>
            <a:chOff x="3329020" y="2494505"/>
            <a:chExt cx="11629960" cy="6264807"/>
          </a:xfrm>
        </p:grpSpPr>
        <p:sp>
          <p:nvSpPr>
            <p:cNvPr id="17" name="TextBox 16">
              <a:extLst>
                <a:ext uri="{FF2B5EF4-FFF2-40B4-BE49-F238E27FC236}">
                  <a16:creationId xmlns:a16="http://schemas.microsoft.com/office/drawing/2014/main" id="{F82A7E7C-560D-43C5-8CAC-BC2260EA79A4}"/>
                </a:ext>
              </a:extLst>
            </p:cNvPr>
            <p:cNvSpPr txBox="1"/>
            <p:nvPr/>
          </p:nvSpPr>
          <p:spPr>
            <a:xfrm>
              <a:off x="3329020" y="5589213"/>
              <a:ext cx="11629960" cy="3170099"/>
            </a:xfrm>
            <a:prstGeom prst="rect">
              <a:avLst/>
            </a:prstGeom>
            <a:noFill/>
          </p:spPr>
          <p:txBody>
            <a:bodyPr wrap="square" rtlCol="0" anchor="ctr" anchorCtr="0">
              <a:spAutoFit/>
            </a:bodyPr>
            <a:lstStyle/>
            <a:p>
              <a:r>
                <a:rPr lang="en-US" sz="4000" b="1" dirty="0">
                  <a:solidFill>
                    <a:srgbClr val="011E41"/>
                  </a:solidFill>
                  <a:latin typeface="Open Sans" panose="020B0606030504020204" pitchFamily="34" charset="0"/>
                  <a:ea typeface="Open Sans" panose="020B0606030504020204" pitchFamily="34" charset="0"/>
                  <a:cs typeface="Open Sans" panose="020B0606030504020204" pitchFamily="34" charset="0"/>
                </a:rPr>
                <a:t>Activity 3</a:t>
              </a:r>
            </a:p>
            <a:p>
              <a:r>
                <a:rPr lang="en-US" sz="4000" dirty="0">
                  <a:solidFill>
                    <a:srgbClr val="011E41"/>
                  </a:solidFill>
                  <a:latin typeface="Open Sans" panose="020B0606030504020204" pitchFamily="34" charset="0"/>
                  <a:ea typeface="Open Sans" panose="020B0606030504020204" pitchFamily="34" charset="0"/>
                  <a:cs typeface="Open Sans" panose="020B0606030504020204" pitchFamily="34" charset="0"/>
                </a:rPr>
                <a:t>Answer “</a:t>
              </a:r>
              <a:r>
                <a:rPr lang="en-US" sz="4000" dirty="0">
                  <a:solidFill>
                    <a:srgbClr val="F5333F"/>
                  </a:solidFill>
                  <a:latin typeface="Open Sans" panose="020B0606030504020204" pitchFamily="34" charset="0"/>
                  <a:ea typeface="Open Sans" panose="020B0606030504020204" pitchFamily="34" charset="0"/>
                  <a:cs typeface="Open Sans" panose="020B0606030504020204" pitchFamily="34" charset="0"/>
                </a:rPr>
                <a:t>Do</a:t>
              </a:r>
              <a:r>
                <a:rPr lang="en-US" sz="4000" dirty="0">
                  <a:solidFill>
                    <a:srgbClr val="011E41"/>
                  </a:solidFill>
                  <a:latin typeface="Open Sans" panose="020B0606030504020204" pitchFamily="34" charset="0"/>
                  <a:ea typeface="Open Sans" panose="020B0606030504020204" pitchFamily="34" charset="0"/>
                  <a:cs typeface="Open Sans" panose="020B0606030504020204" pitchFamily="34" charset="0"/>
                </a:rPr>
                <a:t>” if this is something we should do, or “</a:t>
              </a:r>
              <a:r>
                <a:rPr lang="en-US" sz="4000" dirty="0">
                  <a:solidFill>
                    <a:srgbClr val="F5333F"/>
                  </a:solidFill>
                  <a:latin typeface="Open Sans" panose="020B0606030504020204" pitchFamily="34" charset="0"/>
                  <a:ea typeface="Open Sans" panose="020B0606030504020204" pitchFamily="34" charset="0"/>
                  <a:cs typeface="Open Sans" panose="020B0606030504020204" pitchFamily="34" charset="0"/>
                </a:rPr>
                <a:t>Don’t</a:t>
              </a:r>
              <a:r>
                <a:rPr lang="en-US" sz="4000" dirty="0">
                  <a:solidFill>
                    <a:srgbClr val="011E41"/>
                  </a:solidFill>
                  <a:latin typeface="Open Sans" panose="020B0606030504020204" pitchFamily="34" charset="0"/>
                  <a:ea typeface="Open Sans" panose="020B0606030504020204" pitchFamily="34" charset="0"/>
                  <a:cs typeface="Open Sans" panose="020B0606030504020204" pitchFamily="34" charset="0"/>
                </a:rPr>
                <a:t>” if we should avoid this when supporting people who are vaccine hesitant</a:t>
              </a:r>
            </a:p>
            <a:p>
              <a:endParaRPr lang="en-US" sz="4000" b="1"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37383FF1-13BA-4E33-9578-C37A5F6ED31B}"/>
                </a:ext>
              </a:extLst>
            </p:cNvPr>
            <p:cNvSpPr txBox="1"/>
            <p:nvPr/>
          </p:nvSpPr>
          <p:spPr>
            <a:xfrm>
              <a:off x="3329020" y="2494505"/>
              <a:ext cx="11064240" cy="2308324"/>
            </a:xfrm>
            <a:prstGeom prst="rect">
              <a:avLst/>
            </a:prstGeom>
            <a:noFill/>
          </p:spPr>
          <p:txBody>
            <a:bodyPr wrap="square" rtlCol="0">
              <a:spAutoFit/>
            </a:bodyPr>
            <a:lstStyle/>
            <a:p>
              <a:r>
                <a:rPr lang="en-US" sz="4800" b="1" dirty="0">
                  <a:latin typeface="Montserrat" pitchFamily="2" charset="77"/>
                  <a:ea typeface="Roboto Black" panose="02000000000000000000" pitchFamily="2" charset="0"/>
                  <a:cs typeface="Open Sans Light" panose="020B0306030504020204" pitchFamily="34" charset="0"/>
                </a:rPr>
                <a:t>GENERAL PFA </a:t>
              </a: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DO’S</a:t>
              </a:r>
              <a:r>
                <a:rPr lang="en-US" sz="4800" b="1" dirty="0">
                  <a:latin typeface="Montserrat" pitchFamily="2" charset="77"/>
                  <a:ea typeface="Roboto Black" panose="02000000000000000000" pitchFamily="2" charset="0"/>
                  <a:cs typeface="Open Sans Light" panose="020B0306030504020204" pitchFamily="34" charset="0"/>
                </a:rPr>
                <a:t> AND</a:t>
              </a: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 DONTS </a:t>
              </a:r>
              <a:r>
                <a:rPr lang="en-US" sz="4800" b="1" dirty="0">
                  <a:latin typeface="Montserrat" pitchFamily="2" charset="77"/>
                  <a:ea typeface="Roboto Black" panose="02000000000000000000" pitchFamily="2" charset="0"/>
                  <a:cs typeface="Open Sans Light" panose="020B0306030504020204" pitchFamily="34" charset="0"/>
                </a:rPr>
                <a:t>OF SUPPORTING PEOPLE WHO ARE VACCINE HESITANT</a:t>
              </a:r>
              <a:endParaRPr lang="ru-RU" sz="4800" b="1" dirty="0">
                <a:latin typeface="Montserrat" pitchFamily="2" charset="77"/>
                <a:ea typeface="Roboto Black" panose="02000000000000000000" pitchFamily="2" charset="0"/>
                <a:cs typeface="Open Sans Light" panose="020B0306030504020204" pitchFamily="34" charset="0"/>
              </a:endParaRPr>
            </a:p>
          </p:txBody>
        </p:sp>
      </p:grpSp>
    </p:spTree>
    <p:extLst>
      <p:ext uri="{BB962C8B-B14F-4D97-AF65-F5344CB8AC3E}">
        <p14:creationId xmlns:p14="http://schemas.microsoft.com/office/powerpoint/2010/main" val="255943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graphicFrame>
        <p:nvGraphicFramePr>
          <p:cNvPr id="7" name="Table 4">
            <a:extLst>
              <a:ext uri="{FF2B5EF4-FFF2-40B4-BE49-F238E27FC236}">
                <a16:creationId xmlns:a16="http://schemas.microsoft.com/office/drawing/2014/main" id="{F34B9991-F5A0-4383-9F22-9090C9C53A11}"/>
              </a:ext>
            </a:extLst>
          </p:cNvPr>
          <p:cNvGraphicFramePr>
            <a:graphicFrameLocks noGrp="1"/>
          </p:cNvGraphicFramePr>
          <p:nvPr>
            <p:extLst>
              <p:ext uri="{D42A27DB-BD31-4B8C-83A1-F6EECF244321}">
                <p14:modId xmlns:p14="http://schemas.microsoft.com/office/powerpoint/2010/main" val="4261032872"/>
              </p:ext>
            </p:extLst>
          </p:nvPr>
        </p:nvGraphicFramePr>
        <p:xfrm>
          <a:off x="2249010" y="2415666"/>
          <a:ext cx="13149486" cy="6454014"/>
        </p:xfrm>
        <a:graphic>
          <a:graphicData uri="http://schemas.openxmlformats.org/drawingml/2006/table">
            <a:tbl>
              <a:tblPr bandRow="1">
                <a:tableStyleId>{5C22544A-7EE6-4342-B048-85BDC9FD1C3A}</a:tableStyleId>
              </a:tblPr>
              <a:tblGrid>
                <a:gridCol w="6541549">
                  <a:extLst>
                    <a:ext uri="{9D8B030D-6E8A-4147-A177-3AD203B41FA5}">
                      <a16:colId xmlns:a16="http://schemas.microsoft.com/office/drawing/2014/main" val="3355444634"/>
                    </a:ext>
                  </a:extLst>
                </a:gridCol>
                <a:gridCol w="6607937">
                  <a:extLst>
                    <a:ext uri="{9D8B030D-6E8A-4147-A177-3AD203B41FA5}">
                      <a16:colId xmlns:a16="http://schemas.microsoft.com/office/drawing/2014/main" val="2472777689"/>
                    </a:ext>
                  </a:extLst>
                </a:gridCol>
              </a:tblGrid>
              <a:tr h="652585">
                <a:tc>
                  <a:txBody>
                    <a:bodyPr/>
                    <a:lstStyle/>
                    <a:p>
                      <a:pPr marL="576000" algn="ctr" rtl="0">
                        <a:spcBef>
                          <a:spcPts val="1200"/>
                        </a:spcBef>
                        <a:spcAft>
                          <a:spcPts val="1200"/>
                        </a:spcAft>
                      </a:pPr>
                      <a:r>
                        <a:rPr lang="da-DK" sz="2800" dirty="0">
                          <a:solidFill>
                            <a:schemeClr val="bg1"/>
                          </a:solidFill>
                          <a:latin typeface="Montserrat Black" panose="00000A00000000000000" pitchFamily="2" charset="0"/>
                        </a:rPr>
                        <a:t>DO</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5333F"/>
                    </a:solidFill>
                  </a:tcPr>
                </a:tc>
                <a:tc>
                  <a:txBody>
                    <a:bodyPr/>
                    <a:lstStyle/>
                    <a:p>
                      <a:pPr marL="576000" marR="0" lvl="0" indent="0" algn="ctr" defTabSz="1371600" rtl="0" eaLnBrk="1" fontAlgn="auto" latinLnBrk="0" hangingPunct="1">
                        <a:lnSpc>
                          <a:spcPct val="100000"/>
                        </a:lnSpc>
                        <a:spcBef>
                          <a:spcPts val="1200"/>
                        </a:spcBef>
                        <a:spcAft>
                          <a:spcPts val="1200"/>
                        </a:spcAft>
                        <a:buClrTx/>
                        <a:buSzTx/>
                        <a:buFontTx/>
                        <a:buNone/>
                        <a:tabLst/>
                        <a:defRPr/>
                      </a:pPr>
                      <a:r>
                        <a:rPr lang="da-DK" sz="2800" dirty="0">
                          <a:solidFill>
                            <a:schemeClr val="bg1"/>
                          </a:solidFill>
                          <a:latin typeface="Montserrat Black" panose="00000A00000000000000" pitchFamily="2" charset="0"/>
                        </a:rPr>
                        <a:t>DON’T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5333F"/>
                    </a:solidFill>
                  </a:tcPr>
                </a:tc>
                <a:extLst>
                  <a:ext uri="{0D108BD9-81ED-4DB2-BD59-A6C34878D82A}">
                    <a16:rowId xmlns:a16="http://schemas.microsoft.com/office/drawing/2014/main" val="1507760640"/>
                  </a:ext>
                </a:extLst>
              </a:tr>
              <a:tr h="593259">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Find common ground</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Emphasise differences in views</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1831406067"/>
                  </a:ext>
                </a:extLst>
              </a:tr>
              <a:tr h="1067866">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Take time to understand what people are thinking and why</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Assume you know why they are vaccine hesitant </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962981671"/>
                  </a:ext>
                </a:extLst>
              </a:tr>
              <a:tr h="593259">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Be open, polite and respectful</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Attack peoples character or views</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754153700"/>
                  </a:ext>
                </a:extLst>
              </a:tr>
              <a:tr h="625399">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Validate genuine concerns</a:t>
                      </a: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Dismiss genuine concerns</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498997379"/>
                  </a:ext>
                </a:extLst>
              </a:tr>
              <a:tr h="1067866">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Identify misinformation without judgement and supply useful information</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Identify wrong conclusions in a judgemental or condescending way</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865516226"/>
                  </a:ext>
                </a:extLst>
              </a:tr>
              <a:tr h="593259">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Focus on the facts</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Focus on the myth</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919300838"/>
                  </a:ext>
                </a:extLst>
              </a:tr>
              <a:tr h="1260521">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Allow people an ‘out’ that doesn’t cause embarrassment </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50000"/>
                      </a:schemeClr>
                    </a:solidFill>
                  </a:tcPr>
                </a:tc>
                <a:tc>
                  <a:txBody>
                    <a:bodyPr/>
                    <a:lstStyle/>
                    <a:p>
                      <a:pPr marL="576000" marR="0" lvl="0" indent="0" defTabSz="914400" rtl="0" eaLnBrk="1" fontAlgn="auto" latinLnBrk="0" hangingPunct="1">
                        <a:lnSpc>
                          <a:spcPct val="100000"/>
                        </a:lnSpc>
                        <a:spcBef>
                          <a:spcPts val="1200"/>
                        </a:spcBef>
                        <a:spcAft>
                          <a:spcPts val="1200"/>
                        </a:spcAft>
                        <a:buClrTx/>
                        <a:buSzTx/>
                        <a:buFontTx/>
                        <a:buNone/>
                        <a:tabLst/>
                        <a:defRPr/>
                      </a:pPr>
                      <a:r>
                        <a:rPr lang="en-AU" sz="2400" dirty="0">
                          <a:solidFill>
                            <a:schemeClr val="tx1"/>
                          </a:solidFill>
                        </a:rPr>
                        <a:t>Set people up for embarrassment if they change their mind</a:t>
                      </a:r>
                      <a:endParaRPr lang="da-DK" sz="24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3493653079"/>
                  </a:ext>
                </a:extLst>
              </a:tr>
            </a:tbl>
          </a:graphicData>
        </a:graphic>
      </p:graphicFrame>
    </p:spTree>
    <p:extLst>
      <p:ext uri="{BB962C8B-B14F-4D97-AF65-F5344CB8AC3E}">
        <p14:creationId xmlns:p14="http://schemas.microsoft.com/office/powerpoint/2010/main" val="56229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6D75771-BCE7-4E7C-B34E-88C35A51385A}"/>
              </a:ext>
            </a:extLst>
          </p:cNvPr>
          <p:cNvSpPr/>
          <p:nvPr/>
        </p:nvSpPr>
        <p:spPr>
          <a:xfrm>
            <a:off x="4498848" y="3493009"/>
            <a:ext cx="9290304" cy="574243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grpSp>
        <p:nvGrpSpPr>
          <p:cNvPr id="19" name="Group 18">
            <a:extLst>
              <a:ext uri="{FF2B5EF4-FFF2-40B4-BE49-F238E27FC236}">
                <a16:creationId xmlns:a16="http://schemas.microsoft.com/office/drawing/2014/main" id="{6D59076F-959E-44EC-B23E-6DD00D2D024C}"/>
              </a:ext>
            </a:extLst>
          </p:cNvPr>
          <p:cNvGrpSpPr/>
          <p:nvPr/>
        </p:nvGrpSpPr>
        <p:grpSpPr>
          <a:xfrm>
            <a:off x="5885688" y="3257444"/>
            <a:ext cx="6516624" cy="2286000"/>
            <a:chOff x="5885688" y="2489348"/>
            <a:chExt cx="6516624" cy="2286000"/>
          </a:xfrm>
        </p:grpSpPr>
        <p:sp>
          <p:nvSpPr>
            <p:cNvPr id="5" name="TextBox 4">
              <a:extLst>
                <a:ext uri="{FF2B5EF4-FFF2-40B4-BE49-F238E27FC236}">
                  <a16:creationId xmlns:a16="http://schemas.microsoft.com/office/drawing/2014/main" id="{1B1E0A10-8A1A-4984-B06A-E0EE0E1A95AF}"/>
                </a:ext>
              </a:extLst>
            </p:cNvPr>
            <p:cNvSpPr txBox="1"/>
            <p:nvPr/>
          </p:nvSpPr>
          <p:spPr>
            <a:xfrm>
              <a:off x="9808808" y="3216850"/>
              <a:ext cx="2593504" cy="830997"/>
            </a:xfrm>
            <a:prstGeom prst="rect">
              <a:avLst/>
            </a:prstGeom>
            <a:noFill/>
            <a:ln>
              <a:noFill/>
            </a:ln>
          </p:spPr>
          <p:txBody>
            <a:bodyPr wrap="square" rtlCol="0" anchor="ctr" anchorCtr="0">
              <a:spAutoFit/>
            </a:bodyPr>
            <a:lstStyle/>
            <a:p>
              <a:r>
                <a:rPr lang="en-US" sz="4800" b="1" dirty="0">
                  <a:latin typeface="Open Sans" panose="020B0606030504020204" pitchFamily="34" charset="0"/>
                  <a:ea typeface="Open Sans" panose="020B0606030504020204" pitchFamily="34" charset="0"/>
                  <a:cs typeface="Open Sans" panose="020B0606030504020204" pitchFamily="34" charset="0"/>
                </a:rPr>
                <a:t>LOOK</a:t>
              </a:r>
            </a:p>
          </p:txBody>
        </p:sp>
        <p:pic>
          <p:nvPicPr>
            <p:cNvPr id="3" name="Picture 2">
              <a:extLst>
                <a:ext uri="{FF2B5EF4-FFF2-40B4-BE49-F238E27FC236}">
                  <a16:creationId xmlns:a16="http://schemas.microsoft.com/office/drawing/2014/main" id="{F8D53632-A6E5-4113-98B5-EE7777D87B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85688" y="2489348"/>
              <a:ext cx="2286000" cy="2286000"/>
            </a:xfrm>
            <a:prstGeom prst="rect">
              <a:avLst/>
            </a:prstGeom>
            <a:ln>
              <a:noFill/>
            </a:ln>
          </p:spPr>
        </p:pic>
      </p:grpSp>
      <p:grpSp>
        <p:nvGrpSpPr>
          <p:cNvPr id="17" name="Group 16">
            <a:extLst>
              <a:ext uri="{FF2B5EF4-FFF2-40B4-BE49-F238E27FC236}">
                <a16:creationId xmlns:a16="http://schemas.microsoft.com/office/drawing/2014/main" id="{D786421E-19EA-4D22-8A37-F9473484D12C}"/>
              </a:ext>
            </a:extLst>
          </p:cNvPr>
          <p:cNvGrpSpPr/>
          <p:nvPr/>
        </p:nvGrpSpPr>
        <p:grpSpPr>
          <a:xfrm>
            <a:off x="5885688" y="5208302"/>
            <a:ext cx="6516624" cy="2286000"/>
            <a:chOff x="5885688" y="4824254"/>
            <a:chExt cx="6516624" cy="2286000"/>
          </a:xfrm>
        </p:grpSpPr>
        <p:sp>
          <p:nvSpPr>
            <p:cNvPr id="6" name="TextBox 5">
              <a:extLst>
                <a:ext uri="{FF2B5EF4-FFF2-40B4-BE49-F238E27FC236}">
                  <a16:creationId xmlns:a16="http://schemas.microsoft.com/office/drawing/2014/main" id="{80DB6E62-651B-416E-BC74-6066884CDAE5}"/>
                </a:ext>
              </a:extLst>
            </p:cNvPr>
            <p:cNvSpPr txBox="1"/>
            <p:nvPr/>
          </p:nvSpPr>
          <p:spPr>
            <a:xfrm>
              <a:off x="9808808" y="5551757"/>
              <a:ext cx="2593504" cy="830997"/>
            </a:xfrm>
            <a:prstGeom prst="rect">
              <a:avLst/>
            </a:prstGeom>
            <a:noFill/>
            <a:ln>
              <a:noFill/>
            </a:ln>
          </p:spPr>
          <p:txBody>
            <a:bodyPr wrap="square" rtlCol="0" anchor="ctr" anchorCtr="0">
              <a:spAutoFit/>
            </a:bodyPr>
            <a:lstStyle/>
            <a:p>
              <a:r>
                <a:rPr lang="en-US" sz="4800" b="1" dirty="0">
                  <a:latin typeface="Open Sans" panose="020B0606030504020204" pitchFamily="34" charset="0"/>
                  <a:ea typeface="Open Sans" panose="020B0606030504020204" pitchFamily="34" charset="0"/>
                  <a:cs typeface="Open Sans" panose="020B0606030504020204" pitchFamily="34" charset="0"/>
                </a:rPr>
                <a:t>LISTEN</a:t>
              </a:r>
            </a:p>
          </p:txBody>
        </p:sp>
        <p:pic>
          <p:nvPicPr>
            <p:cNvPr id="15" name="Picture 14">
              <a:extLst>
                <a:ext uri="{FF2B5EF4-FFF2-40B4-BE49-F238E27FC236}">
                  <a16:creationId xmlns:a16="http://schemas.microsoft.com/office/drawing/2014/main" id="{C75DF292-8DE1-4481-9D0E-A3759861741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85688" y="4824254"/>
              <a:ext cx="2286000" cy="2286000"/>
            </a:xfrm>
            <a:prstGeom prst="rect">
              <a:avLst/>
            </a:prstGeom>
            <a:ln>
              <a:noFill/>
            </a:ln>
          </p:spPr>
        </p:pic>
      </p:grpSp>
      <p:grpSp>
        <p:nvGrpSpPr>
          <p:cNvPr id="20" name="Group 19">
            <a:extLst>
              <a:ext uri="{FF2B5EF4-FFF2-40B4-BE49-F238E27FC236}">
                <a16:creationId xmlns:a16="http://schemas.microsoft.com/office/drawing/2014/main" id="{4639346A-D055-49BC-985E-809DCB9BB0F8}"/>
              </a:ext>
            </a:extLst>
          </p:cNvPr>
          <p:cNvGrpSpPr/>
          <p:nvPr/>
        </p:nvGrpSpPr>
        <p:grpSpPr>
          <a:xfrm>
            <a:off x="5885688" y="7159161"/>
            <a:ext cx="6516623" cy="2286000"/>
            <a:chOff x="5885688" y="7159161"/>
            <a:chExt cx="6516623" cy="2286000"/>
          </a:xfrm>
        </p:grpSpPr>
        <p:sp>
          <p:nvSpPr>
            <p:cNvPr id="8" name="TextBox 7">
              <a:extLst>
                <a:ext uri="{FF2B5EF4-FFF2-40B4-BE49-F238E27FC236}">
                  <a16:creationId xmlns:a16="http://schemas.microsoft.com/office/drawing/2014/main" id="{2665AC25-99B5-4DF7-B47B-95035148A50F}"/>
                </a:ext>
              </a:extLst>
            </p:cNvPr>
            <p:cNvSpPr txBox="1"/>
            <p:nvPr/>
          </p:nvSpPr>
          <p:spPr>
            <a:xfrm>
              <a:off x="9808807" y="7886663"/>
              <a:ext cx="2593504" cy="830997"/>
            </a:xfrm>
            <a:prstGeom prst="rect">
              <a:avLst/>
            </a:prstGeom>
            <a:noFill/>
            <a:ln>
              <a:noFill/>
            </a:ln>
          </p:spPr>
          <p:txBody>
            <a:bodyPr wrap="square" rtlCol="0" anchor="ctr" anchorCtr="0">
              <a:spAutoFit/>
            </a:bodyPr>
            <a:lstStyle/>
            <a:p>
              <a:r>
                <a:rPr lang="en-US" sz="4800" b="1" dirty="0">
                  <a:latin typeface="Open Sans" panose="020B0606030504020204" pitchFamily="34" charset="0"/>
                  <a:ea typeface="Open Sans" panose="020B0606030504020204" pitchFamily="34" charset="0"/>
                  <a:cs typeface="Open Sans" panose="020B0606030504020204" pitchFamily="34" charset="0"/>
                </a:rPr>
                <a:t>LINK</a:t>
              </a:r>
            </a:p>
          </p:txBody>
        </p:sp>
        <p:pic>
          <p:nvPicPr>
            <p:cNvPr id="16" name="Picture 15">
              <a:extLst>
                <a:ext uri="{FF2B5EF4-FFF2-40B4-BE49-F238E27FC236}">
                  <a16:creationId xmlns:a16="http://schemas.microsoft.com/office/drawing/2014/main" id="{E0E33E60-304F-4D2C-BD48-C28BBEEE23E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85688" y="7159161"/>
              <a:ext cx="2286000" cy="2286000"/>
            </a:xfrm>
            <a:prstGeom prst="rect">
              <a:avLst/>
            </a:prstGeom>
            <a:ln>
              <a:noFill/>
            </a:ln>
          </p:spPr>
        </p:pic>
      </p:grpSp>
      <p:sp>
        <p:nvSpPr>
          <p:cNvPr id="22" name="TextBox 21">
            <a:extLst>
              <a:ext uri="{FF2B5EF4-FFF2-40B4-BE49-F238E27FC236}">
                <a16:creationId xmlns:a16="http://schemas.microsoft.com/office/drawing/2014/main" id="{1536021F-E3E1-433D-9735-9B946F477555}"/>
              </a:ext>
            </a:extLst>
          </p:cNvPr>
          <p:cNvSpPr txBox="1"/>
          <p:nvPr/>
        </p:nvSpPr>
        <p:spPr>
          <a:xfrm>
            <a:off x="3896552" y="2629204"/>
            <a:ext cx="10494896" cy="830997"/>
          </a:xfrm>
          <a:prstGeom prst="rect">
            <a:avLst/>
          </a:prstGeom>
          <a:noFill/>
        </p:spPr>
        <p:txBody>
          <a:bodyPr wrap="square"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ACTION PRINCIPLES OF PFA</a:t>
            </a:r>
          </a:p>
        </p:txBody>
      </p:sp>
      <p:cxnSp>
        <p:nvCxnSpPr>
          <p:cNvPr id="26" name="Straight Connector 25">
            <a:extLst>
              <a:ext uri="{FF2B5EF4-FFF2-40B4-BE49-F238E27FC236}">
                <a16:creationId xmlns:a16="http://schemas.microsoft.com/office/drawing/2014/main" id="{69281ED8-5826-4F7F-A05D-6D2B5DA22F93}"/>
              </a:ext>
            </a:extLst>
          </p:cNvPr>
          <p:cNvCxnSpPr>
            <a:cxnSpLocks/>
          </p:cNvCxnSpPr>
          <p:nvPr/>
        </p:nvCxnSpPr>
        <p:spPr>
          <a:xfrm>
            <a:off x="5470901" y="5375873"/>
            <a:ext cx="7184395" cy="0"/>
          </a:xfrm>
          <a:prstGeom prst="line">
            <a:avLst/>
          </a:prstGeom>
          <a:ln w="12700">
            <a:solidFill>
              <a:srgbClr val="F5333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25CCF-2E4C-437F-8408-A03F59D57C3C}"/>
              </a:ext>
            </a:extLst>
          </p:cNvPr>
          <p:cNvCxnSpPr>
            <a:cxnSpLocks/>
          </p:cNvCxnSpPr>
          <p:nvPr/>
        </p:nvCxnSpPr>
        <p:spPr>
          <a:xfrm>
            <a:off x="5623301" y="7326731"/>
            <a:ext cx="7184395" cy="0"/>
          </a:xfrm>
          <a:prstGeom prst="line">
            <a:avLst/>
          </a:prstGeom>
          <a:ln w="12700">
            <a:solidFill>
              <a:srgbClr val="F53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80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LOOK FOR</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557016" y="3488213"/>
            <a:ext cx="12006072" cy="3706912"/>
          </a:xfrm>
          <a:prstGeom prst="rect">
            <a:avLst/>
          </a:prstGeom>
          <a:noFill/>
        </p:spPr>
        <p:txBody>
          <a:bodyPr wrap="square" rtlCol="0" anchor="ctr" anchorCtr="0">
            <a:spAutoFit/>
          </a:bodyPr>
          <a:lstStyle/>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Information on what has happened and is happening</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Safety, protection and security risks</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Physical injuries</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Immediate basic and practical needs</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Emotional reactions</a:t>
            </a: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115543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ALSO LOOK FOR</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557016" y="3488213"/>
            <a:ext cx="12006072" cy="3706912"/>
          </a:xfrm>
          <a:prstGeom prst="rect">
            <a:avLst/>
          </a:prstGeom>
          <a:noFill/>
        </p:spPr>
        <p:txBody>
          <a:bodyPr wrap="square" rtlCol="0" anchor="ctr" anchorCtr="0">
            <a:spAutoFit/>
          </a:bodyPr>
          <a:lstStyle/>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Your own biases or views </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Know your own limits as a helper</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Strong reactions from vaccine hesitant people</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Look for (and be prepared to respond helpfully and respectfully to) vaccine hesitancy myths or concerns</a:t>
            </a: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377626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LOOK </a:t>
            </a:r>
            <a:r>
              <a:rPr kumimoji="0" lang="en-US" sz="4800" b="1" u="sng"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AT</a:t>
            </a: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 YOURSELF</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6">
            <a:extLst>
              <a:ext uri="{FF2B5EF4-FFF2-40B4-BE49-F238E27FC236}">
                <a16:creationId xmlns:a16="http://schemas.microsoft.com/office/drawing/2014/main" id="{38ABB0D4-67D0-4986-8845-6F61538CC04F}"/>
              </a:ext>
            </a:extLst>
          </p:cNvPr>
          <p:cNvSpPr txBox="1"/>
          <p:nvPr/>
        </p:nvSpPr>
        <p:spPr>
          <a:xfrm>
            <a:off x="3602736" y="3790077"/>
            <a:ext cx="11629960" cy="2708434"/>
          </a:xfrm>
          <a:prstGeom prst="rect">
            <a:avLst/>
          </a:prstGeom>
          <a:noFill/>
        </p:spPr>
        <p:txBody>
          <a:bodyPr wrap="square" rtlCol="0" anchor="ctr" anchorCtr="0">
            <a:spAutoFit/>
          </a:bodyPr>
          <a:lstStyle/>
          <a:p>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Activity 4</a:t>
            </a:r>
          </a:p>
          <a:p>
            <a:pPr>
              <a:spcBef>
                <a:spcPts val="1200"/>
              </a:spcBef>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Write down your own personal views and feelings towards people who are COVID-19 vaccine hesitant. </a:t>
            </a:r>
          </a:p>
        </p:txBody>
      </p:sp>
    </p:spTree>
    <p:extLst>
      <p:ext uri="{BB962C8B-B14F-4D97-AF65-F5344CB8AC3E}">
        <p14:creationId xmlns:p14="http://schemas.microsoft.com/office/powerpoint/2010/main" val="322773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MANAGING YOURSELF</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6">
            <a:extLst>
              <a:ext uri="{FF2B5EF4-FFF2-40B4-BE49-F238E27FC236}">
                <a16:creationId xmlns:a16="http://schemas.microsoft.com/office/drawing/2014/main" id="{38ABB0D4-67D0-4986-8845-6F61538CC04F}"/>
              </a:ext>
            </a:extLst>
          </p:cNvPr>
          <p:cNvSpPr txBox="1"/>
          <p:nvPr/>
        </p:nvSpPr>
        <p:spPr>
          <a:xfrm>
            <a:off x="3602736" y="3790077"/>
            <a:ext cx="11629960" cy="2708434"/>
          </a:xfrm>
          <a:prstGeom prst="rect">
            <a:avLst/>
          </a:prstGeom>
          <a:noFill/>
        </p:spPr>
        <p:txBody>
          <a:bodyPr wrap="square" rtlCol="0" anchor="ctr" anchorCtr="0">
            <a:spAutoFit/>
          </a:bodyPr>
          <a:lstStyle/>
          <a:p>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Activity 5</a:t>
            </a:r>
          </a:p>
          <a:p>
            <a:pPr>
              <a:spcBef>
                <a:spcPts val="1200"/>
              </a:spcBef>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What could you do to manage your views and feelings to ensure you are best supporting the person in front of you?</a:t>
            </a:r>
          </a:p>
        </p:txBody>
      </p:sp>
    </p:spTree>
    <p:extLst>
      <p:ext uri="{BB962C8B-B14F-4D97-AF65-F5344CB8AC3E}">
        <p14:creationId xmlns:p14="http://schemas.microsoft.com/office/powerpoint/2010/main" val="37695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508B0-2D50-4D85-945C-FD9A0F7138D3}"/>
              </a:ext>
            </a:extLst>
          </p:cNvPr>
          <p:cNvPicPr>
            <a:picLocks noChangeAspect="1"/>
          </p:cNvPicPr>
          <p:nvPr/>
        </p:nvPicPr>
        <p:blipFill>
          <a:blip r:embed="rId4"/>
          <a:stretch>
            <a:fillRect/>
          </a:stretch>
        </p:blipFill>
        <p:spPr>
          <a:xfrm>
            <a:off x="11960821" y="2916692"/>
            <a:ext cx="4801270" cy="6382641"/>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1569660"/>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COMMON EXPRESSIONS OF</a:t>
            </a:r>
          </a:p>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VACCINE HESITANCY </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6">
            <a:extLst>
              <a:ext uri="{FF2B5EF4-FFF2-40B4-BE49-F238E27FC236}">
                <a16:creationId xmlns:a16="http://schemas.microsoft.com/office/drawing/2014/main" id="{38ABB0D4-67D0-4986-8845-6F61538CC04F}"/>
              </a:ext>
            </a:extLst>
          </p:cNvPr>
          <p:cNvSpPr txBox="1"/>
          <p:nvPr/>
        </p:nvSpPr>
        <p:spPr>
          <a:xfrm>
            <a:off x="3602736" y="4317309"/>
            <a:ext cx="11629960" cy="2092881"/>
          </a:xfrm>
          <a:prstGeom prst="rect">
            <a:avLst/>
          </a:prstGeom>
          <a:noFill/>
        </p:spPr>
        <p:txBody>
          <a:bodyPr wrap="square" rtlCol="0" anchor="ctr" anchorCtr="0">
            <a:spAutoFit/>
          </a:bodyPr>
          <a:lstStyle/>
          <a:p>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Activity 6</a:t>
            </a:r>
          </a:p>
          <a:p>
            <a:pPr>
              <a:spcBef>
                <a:spcPts val="1200"/>
              </a:spcBef>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Strike a pose! </a:t>
            </a:r>
          </a:p>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I’m vaccine hesitant!</a:t>
            </a:r>
          </a:p>
        </p:txBody>
      </p:sp>
    </p:spTree>
    <p:extLst>
      <p:ext uri="{BB962C8B-B14F-4D97-AF65-F5344CB8AC3E}">
        <p14:creationId xmlns:p14="http://schemas.microsoft.com/office/powerpoint/2010/main" val="104880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3EC1F-E295-41CC-BFF0-CFEF7AC6F3AD}"/>
              </a:ext>
            </a:extLst>
          </p:cNvPr>
          <p:cNvPicPr>
            <a:picLocks noChangeAspect="1"/>
          </p:cNvPicPr>
          <p:nvPr/>
        </p:nvPicPr>
        <p:blipFill>
          <a:blip r:embed="rId4"/>
          <a:stretch>
            <a:fillRect/>
          </a:stretch>
        </p:blipFill>
        <p:spPr>
          <a:xfrm>
            <a:off x="10895834" y="2013838"/>
            <a:ext cx="6751948" cy="7058444"/>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1612575" y="2610916"/>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STRONG NEGATIVE REACTIONS </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1612575" y="4006278"/>
            <a:ext cx="9283259" cy="3754874"/>
          </a:xfrm>
          <a:prstGeom prst="rect">
            <a:avLst/>
          </a:prstGeom>
          <a:noFill/>
        </p:spPr>
        <p:txBody>
          <a:bodyPr wrap="square" rtlCol="0" anchor="ctr" anchorCtr="0">
            <a:spAutoFit/>
          </a:bodyPr>
          <a:lstStyle/>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Activity 7</a:t>
            </a:r>
          </a:p>
          <a:p>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What strong negative reactions</a:t>
            </a:r>
          </a:p>
          <a:p>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do you think you could or might encounter?</a:t>
            </a:r>
          </a:p>
          <a:p>
            <a:pPr>
              <a:spcBef>
                <a:spcPts val="1200"/>
              </a:spcBef>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Write in the chat. </a:t>
            </a:r>
          </a:p>
          <a:p>
            <a:pPr>
              <a:spcAft>
                <a:spcPts val="1200"/>
              </a:spcAft>
            </a:pPr>
            <a:endParaRPr lang="en-US" dirty="0"/>
          </a:p>
        </p:txBody>
      </p:sp>
    </p:spTree>
    <p:extLst>
      <p:ext uri="{BB962C8B-B14F-4D97-AF65-F5344CB8AC3E}">
        <p14:creationId xmlns:p14="http://schemas.microsoft.com/office/powerpoint/2010/main" val="261997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4" name="TextBox 3">
            <a:extLst>
              <a:ext uri="{FF2B5EF4-FFF2-40B4-BE49-F238E27FC236}">
                <a16:creationId xmlns:a16="http://schemas.microsoft.com/office/drawing/2014/main" id="{7A430AF3-67CA-447C-BA5B-59219FF08BA0}"/>
              </a:ext>
            </a:extLst>
          </p:cNvPr>
          <p:cNvSpPr txBox="1"/>
          <p:nvPr/>
        </p:nvSpPr>
        <p:spPr>
          <a:xfrm>
            <a:off x="702734" y="4728796"/>
            <a:ext cx="7863750" cy="830997"/>
          </a:xfrm>
          <a:prstGeom prst="rect">
            <a:avLst/>
          </a:prstGeom>
          <a:noFill/>
        </p:spPr>
        <p:txBody>
          <a:bodyPr wrap="square" rtlCol="0">
            <a:spAutoFit/>
          </a:bodyPr>
          <a:lstStyle/>
          <a:p>
            <a:r>
              <a:rPr lang="en-US" sz="4800" b="1" dirty="0">
                <a:solidFill>
                  <a:srgbClr val="011E41"/>
                </a:solidFill>
                <a:latin typeface="Montserrat" pitchFamily="2" charset="77"/>
                <a:ea typeface="Roboto Black" panose="02000000000000000000" pitchFamily="2" charset="0"/>
                <a:cs typeface="Open Sans Light" panose="020B0306030504020204" pitchFamily="34" charset="0"/>
              </a:rPr>
              <a:t>AIM OF TRAINING</a:t>
            </a:r>
            <a:endParaRPr lang="ru-RU" sz="4800" b="1" dirty="0">
              <a:solidFill>
                <a:srgbClr val="011E41"/>
              </a:solidFill>
              <a:latin typeface="Montserrat" pitchFamily="2" charset="77"/>
              <a:ea typeface="Roboto Black" panose="02000000000000000000" pitchFamily="2" charset="0"/>
              <a:cs typeface="Open Sans Light" panose="020B0306030504020204" pitchFamily="34" charset="0"/>
            </a:endParaRPr>
          </a:p>
        </p:txBody>
      </p:sp>
      <p:grpSp>
        <p:nvGrpSpPr>
          <p:cNvPr id="5" name="Group 4">
            <a:extLst>
              <a:ext uri="{FF2B5EF4-FFF2-40B4-BE49-F238E27FC236}">
                <a16:creationId xmlns:a16="http://schemas.microsoft.com/office/drawing/2014/main" id="{2762FCCE-6244-4D88-9FC1-E83DC0A731DD}"/>
              </a:ext>
            </a:extLst>
          </p:cNvPr>
          <p:cNvGrpSpPr/>
          <p:nvPr/>
        </p:nvGrpSpPr>
        <p:grpSpPr>
          <a:xfrm>
            <a:off x="7469169" y="2526545"/>
            <a:ext cx="7827658" cy="2062103"/>
            <a:chOff x="7469169" y="4894174"/>
            <a:chExt cx="7827658" cy="2062103"/>
          </a:xfrm>
        </p:grpSpPr>
        <p:sp>
          <p:nvSpPr>
            <p:cNvPr id="6" name="TextBox 5">
              <a:extLst>
                <a:ext uri="{FF2B5EF4-FFF2-40B4-BE49-F238E27FC236}">
                  <a16:creationId xmlns:a16="http://schemas.microsoft.com/office/drawing/2014/main" id="{07FD1F66-4D57-420A-9766-85DF5E60B9E7}"/>
                </a:ext>
              </a:extLst>
            </p:cNvPr>
            <p:cNvSpPr txBox="1"/>
            <p:nvPr/>
          </p:nvSpPr>
          <p:spPr>
            <a:xfrm>
              <a:off x="8193054" y="4894174"/>
              <a:ext cx="7103773" cy="2062103"/>
            </a:xfrm>
            <a:prstGeom prst="rect">
              <a:avLst/>
            </a:prstGeom>
            <a:noFill/>
          </p:spPr>
          <p:txBody>
            <a:bodyPr wrap="square" rtlCol="0" anchor="ctr" anchorCtr="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Learn or deepen PFA skills to supportively respond to people who are vaccine hesitant to the COVID-19 vaccine.</a:t>
              </a:r>
              <a:endParaRPr lang="da-DK"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Shape 110">
              <a:extLst>
                <a:ext uri="{FF2B5EF4-FFF2-40B4-BE49-F238E27FC236}">
                  <a16:creationId xmlns:a16="http://schemas.microsoft.com/office/drawing/2014/main" id="{63C65BC3-D400-411E-8284-BCEBE694FADC}"/>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grpSp>
        <p:nvGrpSpPr>
          <p:cNvPr id="13" name="Group 12">
            <a:extLst>
              <a:ext uri="{FF2B5EF4-FFF2-40B4-BE49-F238E27FC236}">
                <a16:creationId xmlns:a16="http://schemas.microsoft.com/office/drawing/2014/main" id="{F35639FA-6E16-4561-A5FF-0278B53F50B4}"/>
              </a:ext>
            </a:extLst>
          </p:cNvPr>
          <p:cNvGrpSpPr/>
          <p:nvPr/>
        </p:nvGrpSpPr>
        <p:grpSpPr>
          <a:xfrm>
            <a:off x="7469169" y="5207498"/>
            <a:ext cx="7827658" cy="2554545"/>
            <a:chOff x="7469169" y="5207498"/>
            <a:chExt cx="7827658" cy="2554545"/>
          </a:xfrm>
        </p:grpSpPr>
        <p:sp>
          <p:nvSpPr>
            <p:cNvPr id="9" name="TextBox 8">
              <a:extLst>
                <a:ext uri="{FF2B5EF4-FFF2-40B4-BE49-F238E27FC236}">
                  <a16:creationId xmlns:a16="http://schemas.microsoft.com/office/drawing/2014/main" id="{8AC9ED0D-4C53-4855-8B0B-1E3DEAF5D6E7}"/>
                </a:ext>
              </a:extLst>
            </p:cNvPr>
            <p:cNvSpPr txBox="1"/>
            <p:nvPr/>
          </p:nvSpPr>
          <p:spPr>
            <a:xfrm>
              <a:off x="8193054" y="5207498"/>
              <a:ext cx="7103773" cy="2554545"/>
            </a:xfrm>
            <a:prstGeom prst="rect">
              <a:avLst/>
            </a:prstGeom>
            <a:noFill/>
          </p:spPr>
          <p:txBody>
            <a:bodyPr wrap="square" rtlCol="0" anchor="ctr" anchorCtr="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Build or deepen skills in demonstrating empathy and understanding, especially with others who may have different viewpoints or values.</a:t>
              </a:r>
            </a:p>
          </p:txBody>
        </p:sp>
        <p:sp>
          <p:nvSpPr>
            <p:cNvPr id="10" name="Freeform: Shape 110">
              <a:extLst>
                <a:ext uri="{FF2B5EF4-FFF2-40B4-BE49-F238E27FC236}">
                  <a16:creationId xmlns:a16="http://schemas.microsoft.com/office/drawing/2014/main" id="{644DA596-BFFC-46FB-AC1A-6FEC9E1CFC2B}"/>
                </a:ext>
              </a:extLst>
            </p:cNvPr>
            <p:cNvSpPr/>
            <p:nvPr/>
          </p:nvSpPr>
          <p:spPr>
            <a:xfrm rot="10800000">
              <a:off x="7469169" y="6369700"/>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765622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1569660"/>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EXAMPLES OF STRONG NEGATIVE REACTIONS</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557016" y="4394270"/>
            <a:ext cx="12006072" cy="4691797"/>
          </a:xfrm>
          <a:prstGeom prst="rect">
            <a:avLst/>
          </a:prstGeom>
          <a:noFill/>
        </p:spPr>
        <p:txBody>
          <a:bodyPr wrap="square" rtlCol="0" anchor="ctr" anchorCtr="0">
            <a:spAutoFit/>
          </a:bodyPr>
          <a:lstStyle/>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Menacing or hostile facial expression</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Aggressive or threatening body language </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Agitated, constantly moving</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Raised voice or shouting</a:t>
            </a:r>
          </a:p>
          <a:p>
            <a:pPr marL="342900" indent="-342900">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Showing strong feelings of superiority or contempt for people with other views</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Hostile or overly combative verbal expression</a:t>
            </a: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240832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896112" y="2117140"/>
            <a:ext cx="16495776" cy="830997"/>
          </a:xfrm>
          <a:prstGeom prst="rect">
            <a:avLst/>
          </a:prstGeom>
          <a:noFill/>
        </p:spPr>
        <p:txBody>
          <a:bodyPr wrap="square"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LISTEN</a:t>
            </a:r>
            <a:r>
              <a:rPr kumimoji="0" lang="en-US" sz="44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 </a:t>
            </a:r>
            <a:r>
              <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rPr>
              <a:t>REFERS TO HOW THE HELPER</a:t>
            </a:r>
          </a:p>
        </p:txBody>
      </p:sp>
      <p:sp>
        <p:nvSpPr>
          <p:cNvPr id="18" name="TextBox 17">
            <a:extLst>
              <a:ext uri="{FF2B5EF4-FFF2-40B4-BE49-F238E27FC236}">
                <a16:creationId xmlns:a16="http://schemas.microsoft.com/office/drawing/2014/main" id="{0E356264-8FE8-4412-A11D-A4EE36B24821}"/>
              </a:ext>
            </a:extLst>
          </p:cNvPr>
          <p:cNvSpPr txBox="1"/>
          <p:nvPr/>
        </p:nvSpPr>
        <p:spPr>
          <a:xfrm>
            <a:off x="3602736" y="3130026"/>
            <a:ext cx="11173968" cy="5922903"/>
          </a:xfrm>
          <a:prstGeom prst="rect">
            <a:avLst/>
          </a:prstGeom>
          <a:noFill/>
        </p:spPr>
        <p:txBody>
          <a:bodyPr wrap="square" rtlCol="0" anchor="ctr" anchorCtr="0">
            <a:spAutoFit/>
          </a:bodyPr>
          <a:lstStyle/>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Initiates contact and introduces themselves</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Pays attention and listens actively</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Accepts and validates the persons reactions and feelings</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Calms the person in distress</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Asks about needs and concerns</a:t>
            </a:r>
          </a:p>
          <a:p>
            <a:pPr marL="342900" indent="-342900">
              <a:lnSpc>
                <a:spcPct val="15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Helps the person find solutions to their immediate needs and problems</a:t>
            </a: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2773517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F99F34-C890-4AEA-A83F-90D5180A654D}"/>
              </a:ext>
            </a:extLst>
          </p:cNvPr>
          <p:cNvPicPr>
            <a:picLocks noChangeAspect="1"/>
          </p:cNvPicPr>
          <p:nvPr/>
        </p:nvPicPr>
        <p:blipFill>
          <a:blip r:embed="rId4"/>
          <a:stretch>
            <a:fillRect/>
          </a:stretch>
        </p:blipFill>
        <p:spPr>
          <a:xfrm>
            <a:off x="13764798" y="3595203"/>
            <a:ext cx="4164621" cy="5672244"/>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2212848" y="2117140"/>
            <a:ext cx="15179040" cy="830997"/>
          </a:xfrm>
          <a:prstGeom prst="rect">
            <a:avLst/>
          </a:prstGeom>
          <a:noFill/>
        </p:spPr>
        <p:txBody>
          <a:bodyPr wrap="square"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rPr>
              <a:t>SPECIAL CONSIDERATIONS FOR </a:t>
            </a: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LISTEN</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602736" y="3035008"/>
            <a:ext cx="11173968" cy="6478697"/>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Stay in your role as a supportive listener </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Be prepared to listen open and actively – a lot</a:t>
            </a:r>
          </a:p>
          <a:p>
            <a:pPr marL="342900" indent="-342900">
              <a:spcBef>
                <a:spcPts val="18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Maintain a supportive and helpful dialogue</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Foster trust and respect</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Find common ground</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Validate their genuine concerns</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Take time to understand what people are thinking</a:t>
            </a:r>
          </a:p>
          <a:p>
            <a:pPr marL="1371600" lvl="2" indent="-457200">
              <a:spcBef>
                <a:spcPts val="1200"/>
              </a:spcBef>
              <a:buFont typeface="Courier New" panose="02070309020205020404" pitchFamily="49" charset="0"/>
              <a:buChar char="o"/>
            </a:pPr>
            <a:r>
              <a:rPr lang="en-US" sz="3200" dirty="0">
                <a:latin typeface="Open Sans" panose="020B0606030504020204" pitchFamily="34" charset="0"/>
                <a:ea typeface="Open Sans" panose="020B0606030504020204" pitchFamily="34" charset="0"/>
                <a:cs typeface="Open Sans" panose="020B0606030504020204" pitchFamily="34" charset="0"/>
              </a:rPr>
              <a:t>Listen</a:t>
            </a:r>
          </a:p>
          <a:p>
            <a:pPr marL="1371600" lvl="2" indent="-457200">
              <a:spcBef>
                <a:spcPts val="1200"/>
              </a:spcBef>
              <a:buFont typeface="Courier New" panose="02070309020205020404" pitchFamily="49" charset="0"/>
              <a:buChar char="o"/>
            </a:pPr>
            <a:r>
              <a:rPr lang="en-US" sz="3200" dirty="0">
                <a:latin typeface="Open Sans" panose="020B0606030504020204" pitchFamily="34" charset="0"/>
                <a:ea typeface="Open Sans" panose="020B0606030504020204" pitchFamily="34" charset="0"/>
                <a:cs typeface="Open Sans" panose="020B0606030504020204" pitchFamily="34" charset="0"/>
              </a:rPr>
              <a:t>Ask </a:t>
            </a:r>
            <a:r>
              <a:rPr lang="en-US" sz="3200" dirty="0" err="1">
                <a:latin typeface="Open Sans" panose="020B0606030504020204" pitchFamily="34" charset="0"/>
                <a:ea typeface="Open Sans" panose="020B0606030504020204" pitchFamily="34" charset="0"/>
                <a:cs typeface="Open Sans" panose="020B0606030504020204" pitchFamily="34" charset="0"/>
              </a:rPr>
              <a:t>non-judgemental</a:t>
            </a:r>
            <a:r>
              <a:rPr lang="en-US" sz="3200" dirty="0">
                <a:latin typeface="Open Sans" panose="020B0606030504020204" pitchFamily="34" charset="0"/>
                <a:ea typeface="Open Sans" panose="020B0606030504020204" pitchFamily="34" charset="0"/>
                <a:cs typeface="Open Sans" panose="020B0606030504020204" pitchFamily="34" charset="0"/>
              </a:rPr>
              <a:t> questions </a:t>
            </a:r>
          </a:p>
          <a:p>
            <a:pPr marL="1371600" lvl="2" indent="-457200">
              <a:spcBef>
                <a:spcPts val="1200"/>
              </a:spcBef>
              <a:buFont typeface="Courier New" panose="02070309020205020404" pitchFamily="49" charset="0"/>
              <a:buChar char="o"/>
            </a:pPr>
            <a:r>
              <a:rPr lang="en-US" sz="3200" dirty="0">
                <a:latin typeface="Open Sans" panose="020B0606030504020204" pitchFamily="34" charset="0"/>
                <a:ea typeface="Open Sans" panose="020B0606030504020204" pitchFamily="34" charset="0"/>
                <a:cs typeface="Open Sans" panose="020B0606030504020204" pitchFamily="34" charset="0"/>
              </a:rPr>
              <a:t>Find out gaps in understanding </a:t>
            </a: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411356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2212848" y="2117140"/>
            <a:ext cx="15179040" cy="830997"/>
          </a:xfrm>
          <a:prstGeom prst="rect">
            <a:avLst/>
          </a:prstGeom>
          <a:noFill/>
        </p:spPr>
        <p:txBody>
          <a:bodyPr wrap="square"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rPr>
              <a:t>SPECIAL CONSIDERATIONS FOR </a:t>
            </a: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LISTEN</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9" name="TextBox 8">
            <a:extLst>
              <a:ext uri="{FF2B5EF4-FFF2-40B4-BE49-F238E27FC236}">
                <a16:creationId xmlns:a16="http://schemas.microsoft.com/office/drawing/2014/main" id="{AAC181FB-1EAF-48E4-8C96-0A62FB78A9B5}"/>
              </a:ext>
            </a:extLst>
          </p:cNvPr>
          <p:cNvSpPr txBox="1"/>
          <p:nvPr/>
        </p:nvSpPr>
        <p:spPr>
          <a:xfrm>
            <a:off x="3602736" y="3188898"/>
            <a:ext cx="11173968" cy="6170920"/>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Provide ‘useful’ information</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Relevant information they are missing</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Factual information </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Information which highlights misinformation or wrong conclusions </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Plausible alternative explanations for errors or myths</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8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Provide perspective and encourage an open mind</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Be open yourself</a:t>
            </a:r>
          </a:p>
          <a:p>
            <a:pPr marL="914400" lvl="1" indent="-457200">
              <a:spcBef>
                <a:spcPts val="1200"/>
              </a:spcBef>
              <a:buFont typeface="Wingdings" panose="05000000000000000000" pitchFamily="2" charset="2"/>
              <a:buChar char="§"/>
            </a:pPr>
            <a:r>
              <a:rPr lang="en-US" sz="3200" dirty="0">
                <a:latin typeface="Open Sans" panose="020B0606030504020204" pitchFamily="34" charset="0"/>
                <a:ea typeface="Open Sans" panose="020B0606030504020204" pitchFamily="34" charset="0"/>
                <a:cs typeface="Open Sans" panose="020B0606030504020204" pitchFamily="34" charset="0"/>
              </a:rPr>
              <a:t>Ask perspective gaining questions </a:t>
            </a:r>
          </a:p>
        </p:txBody>
      </p:sp>
    </p:spTree>
    <p:extLst>
      <p:ext uri="{BB962C8B-B14F-4D97-AF65-F5344CB8AC3E}">
        <p14:creationId xmlns:p14="http://schemas.microsoft.com/office/powerpoint/2010/main" val="1337772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F10493-B26D-4279-9EB9-1D188CE0CDD1}"/>
              </a:ext>
            </a:extLst>
          </p:cNvPr>
          <p:cNvPicPr>
            <a:picLocks noChangeAspect="1"/>
          </p:cNvPicPr>
          <p:nvPr/>
        </p:nvPicPr>
        <p:blipFill>
          <a:blip r:embed="rId4"/>
          <a:stretch>
            <a:fillRect/>
          </a:stretch>
        </p:blipFill>
        <p:spPr>
          <a:xfrm>
            <a:off x="12192002" y="3456737"/>
            <a:ext cx="4813106" cy="5705191"/>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1326776" y="2117140"/>
            <a:ext cx="1606511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rPr>
              <a:t>WORKING RESPECTFULLY WITH MISINFORMATION</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9" name="TextBox 8">
            <a:extLst>
              <a:ext uri="{FF2B5EF4-FFF2-40B4-BE49-F238E27FC236}">
                <a16:creationId xmlns:a16="http://schemas.microsoft.com/office/drawing/2014/main" id="{AAC181FB-1EAF-48E4-8C96-0A62FB78A9B5}"/>
              </a:ext>
            </a:extLst>
          </p:cNvPr>
          <p:cNvSpPr txBox="1"/>
          <p:nvPr/>
        </p:nvSpPr>
        <p:spPr>
          <a:xfrm>
            <a:off x="2491118" y="3410660"/>
            <a:ext cx="10113258" cy="3970318"/>
          </a:xfrm>
          <a:prstGeom prst="rect">
            <a:avLst/>
          </a:prstGeom>
          <a:noFill/>
        </p:spPr>
        <p:txBody>
          <a:bodyPr wrap="square" rtlCol="0" anchor="ctr" anchorCtr="0">
            <a:spAutoFit/>
          </a:bodyPr>
          <a:lstStyle/>
          <a:p>
            <a:pPr>
              <a:spcBef>
                <a:spcPts val="1200"/>
              </a:spcBef>
            </a:pPr>
            <a:r>
              <a:rPr lang="en-US" sz="3200" b="1" dirty="0">
                <a:latin typeface="Open Sans" panose="020B0606030504020204" pitchFamily="34" charset="0"/>
                <a:ea typeface="Open Sans" panose="020B0606030504020204" pitchFamily="34" charset="0"/>
                <a:cs typeface="Open Sans" panose="020B0606030504020204" pitchFamily="34" charset="0"/>
              </a:rPr>
              <a:t>A simple four step process:</a:t>
            </a:r>
          </a:p>
          <a:p>
            <a:pPr marL="514350" indent="-514350">
              <a:spcBef>
                <a:spcPts val="1800"/>
              </a:spcBef>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Start with the fact. </a:t>
            </a:r>
          </a:p>
          <a:p>
            <a:pPr marL="514350" indent="-514350">
              <a:spcBef>
                <a:spcPts val="1800"/>
              </a:spcBef>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Warn about the myth. Mention it only ONCE. </a:t>
            </a:r>
          </a:p>
          <a:p>
            <a:pPr marL="514350" indent="-514350">
              <a:spcBef>
                <a:spcPts val="1800"/>
              </a:spcBef>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Explain the misbelief or misconception. </a:t>
            </a:r>
          </a:p>
          <a:p>
            <a:pPr marL="514350" indent="-514350">
              <a:spcBef>
                <a:spcPts val="1800"/>
              </a:spcBef>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Finish with the fact. Say it multiple times if possible / as appropriate.</a:t>
            </a:r>
          </a:p>
        </p:txBody>
      </p:sp>
    </p:spTree>
    <p:extLst>
      <p:ext uri="{BB962C8B-B14F-4D97-AF65-F5344CB8AC3E}">
        <p14:creationId xmlns:p14="http://schemas.microsoft.com/office/powerpoint/2010/main" val="1129409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037174"/>
            <a:ext cx="13789152" cy="1569660"/>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4 STEPS TO WORKING </a:t>
            </a:r>
            <a:b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b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WITH MISINFORMATION</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3602736" y="3986892"/>
            <a:ext cx="11629960" cy="5909310"/>
          </a:xfrm>
          <a:prstGeom prst="rect">
            <a:avLst/>
          </a:prstGeom>
          <a:noFill/>
        </p:spPr>
        <p:txBody>
          <a:bodyPr wrap="square" rtlCol="0" anchor="ctr" anchorCtr="0">
            <a:spAutoFit/>
          </a:bodyPr>
          <a:lstStyle/>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Activity 8</a:t>
            </a:r>
          </a:p>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Use the 4-step method to tackle one of these myths. Everyone has a turn. </a:t>
            </a:r>
          </a:p>
          <a:p>
            <a:pPr marL="571500" indent="-571500">
              <a:spcAft>
                <a:spcPts val="600"/>
              </a:spcAft>
              <a:buFont typeface="Arial" panose="020B0604020202020204" pitchFamily="34" charset="0"/>
              <a:buChar char="•"/>
            </a:pPr>
            <a:r>
              <a:rPr lang="en-US"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COVID-19 vaccine development was rushed and unsafe</a:t>
            </a:r>
          </a:p>
          <a:p>
            <a:pPr marL="571500" indent="-571500">
              <a:spcAft>
                <a:spcPts val="600"/>
              </a:spcAft>
              <a:buFont typeface="Arial" panose="020B0604020202020204" pitchFamily="34" charset="0"/>
              <a:buChar char="•"/>
            </a:pPr>
            <a:r>
              <a:rPr lang="en-US"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COVID-19 vaccines cause sterilization</a:t>
            </a:r>
          </a:p>
          <a:p>
            <a:pPr marL="571500" indent="-571500">
              <a:spcAft>
                <a:spcPts val="600"/>
              </a:spcAft>
              <a:buFont typeface="Arial" panose="020B0604020202020204" pitchFamily="34" charset="0"/>
              <a:buChar char="•"/>
            </a:pPr>
            <a:r>
              <a:rPr lang="en-US"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COVID vaccines change or interact with DNA</a:t>
            </a:r>
          </a:p>
          <a:p>
            <a:pPr marL="571500" indent="-571500">
              <a:spcAft>
                <a:spcPts val="600"/>
              </a:spcAft>
              <a:buFont typeface="Arial" panose="020B0604020202020204" pitchFamily="34" charset="0"/>
              <a:buChar char="•"/>
            </a:pPr>
            <a:r>
              <a:rPr lang="en-US"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COVID-19 vaccines are safe for everybody</a:t>
            </a:r>
          </a:p>
          <a:p>
            <a:pPr>
              <a:spcAft>
                <a:spcPts val="1200"/>
              </a:spcAft>
            </a:pPr>
            <a:endParaRPr lang="en-US" dirty="0"/>
          </a:p>
        </p:txBody>
      </p:sp>
    </p:spTree>
    <p:extLst>
      <p:ext uri="{BB962C8B-B14F-4D97-AF65-F5344CB8AC3E}">
        <p14:creationId xmlns:p14="http://schemas.microsoft.com/office/powerpoint/2010/main" val="138294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117140"/>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LINK</a:t>
            </a:r>
            <a:r>
              <a:rPr kumimoji="0" lang="en-US" sz="48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rPr>
              <a:t> IS TO</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9" name="TextBox 8">
            <a:extLst>
              <a:ext uri="{FF2B5EF4-FFF2-40B4-BE49-F238E27FC236}">
                <a16:creationId xmlns:a16="http://schemas.microsoft.com/office/drawing/2014/main" id="{AAC181FB-1EAF-48E4-8C96-0A62FB78A9B5}"/>
              </a:ext>
            </a:extLst>
          </p:cNvPr>
          <p:cNvSpPr txBox="1"/>
          <p:nvPr/>
        </p:nvSpPr>
        <p:spPr>
          <a:xfrm>
            <a:off x="3602736" y="3030732"/>
            <a:ext cx="11173968" cy="2523768"/>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Assess information</a:t>
            </a:r>
          </a:p>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Connect with loved ones, and social support</a:t>
            </a:r>
          </a:p>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Tackle practical problems</a:t>
            </a:r>
          </a:p>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Access services and other help</a:t>
            </a:r>
          </a:p>
        </p:txBody>
      </p:sp>
      <p:sp>
        <p:nvSpPr>
          <p:cNvPr id="8" name="TextBox 7">
            <a:extLst>
              <a:ext uri="{FF2B5EF4-FFF2-40B4-BE49-F238E27FC236}">
                <a16:creationId xmlns:a16="http://schemas.microsoft.com/office/drawing/2014/main" id="{BF1B82E7-FF3F-4566-869F-C50F04ACEA1C}"/>
              </a:ext>
            </a:extLst>
          </p:cNvPr>
          <p:cNvSpPr txBox="1"/>
          <p:nvPr/>
        </p:nvSpPr>
        <p:spPr>
          <a:xfrm>
            <a:off x="3602736" y="6067391"/>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rPr>
              <a:t>ADDITIONAL CONSIDERATIONS INCLUDE</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10" name="TextBox 9">
            <a:extLst>
              <a:ext uri="{FF2B5EF4-FFF2-40B4-BE49-F238E27FC236}">
                <a16:creationId xmlns:a16="http://schemas.microsoft.com/office/drawing/2014/main" id="{61859A99-2C71-4176-84B6-B5BEDD7EBD09}"/>
              </a:ext>
            </a:extLst>
          </p:cNvPr>
          <p:cNvSpPr txBox="1"/>
          <p:nvPr/>
        </p:nvSpPr>
        <p:spPr>
          <a:xfrm>
            <a:off x="3602736" y="6980982"/>
            <a:ext cx="10176017" cy="2369880"/>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Address unreliable sources of information </a:t>
            </a:r>
          </a:p>
          <a:p>
            <a:pPr marL="342900" indent="-342900">
              <a:spcBef>
                <a:spcPts val="1200"/>
              </a:spcBef>
              <a:buFont typeface="Arial" panose="020B0604020202020204" pitchFamily="34" charset="0"/>
              <a:buChar char="•"/>
            </a:pPr>
            <a:r>
              <a:rPr lang="en-US" sz="3200" b="1" dirty="0" err="1">
                <a:latin typeface="Open Sans" panose="020B0606030504020204" pitchFamily="34" charset="0"/>
                <a:ea typeface="Open Sans" panose="020B0606030504020204" pitchFamily="34" charset="0"/>
                <a:cs typeface="Open Sans" panose="020B0606030504020204" pitchFamily="34" charset="0"/>
              </a:rPr>
              <a:t>Recognise</a:t>
            </a:r>
            <a:r>
              <a:rPr lang="en-US" sz="3200" b="1" dirty="0">
                <a:latin typeface="Open Sans" panose="020B0606030504020204" pitchFamily="34" charset="0"/>
                <a:ea typeface="Open Sans" panose="020B0606030504020204" pitchFamily="34" charset="0"/>
                <a:cs typeface="Open Sans" panose="020B0606030504020204" pitchFamily="34" charset="0"/>
              </a:rPr>
              <a:t> that  loved ones and community may be rejecting  this person </a:t>
            </a:r>
          </a:p>
          <a:p>
            <a:pPr>
              <a:spcBef>
                <a:spcPts val="1200"/>
              </a:spcBef>
            </a:pP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8820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3238439"/>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dirty="0">
                <a:ln>
                  <a:noFill/>
                </a:ln>
                <a:solidFill>
                  <a:srgbClr val="231F20"/>
                </a:solidFill>
                <a:effectLst/>
                <a:uLnTx/>
                <a:uFillTx/>
                <a:latin typeface="Montserrat Bold" panose="00000800000000000000" pitchFamily="2" charset="0"/>
                <a:ea typeface="+mj-ea"/>
                <a:cs typeface="Calibri"/>
              </a:rPr>
              <a:t>PUTTING IT ALL TOGETHER</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3602736" y="4518749"/>
            <a:ext cx="11629960" cy="3447098"/>
          </a:xfrm>
          <a:prstGeom prst="rect">
            <a:avLst/>
          </a:prstGeom>
          <a:noFill/>
        </p:spPr>
        <p:txBody>
          <a:bodyPr wrap="square" rtlCol="0" anchor="ctr" anchorCtr="0">
            <a:spAutoFit/>
          </a:bodyPr>
          <a:lstStyle/>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Activity 9</a:t>
            </a:r>
          </a:p>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Listen to the role play</a:t>
            </a:r>
          </a:p>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What things did the helper do well?</a:t>
            </a:r>
          </a:p>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What advice could you give the helper?</a:t>
            </a:r>
          </a:p>
          <a:p>
            <a:pPr>
              <a:spcAft>
                <a:spcPts val="1200"/>
              </a:spcAft>
            </a:pPr>
            <a:endParaRPr lang="en-US" dirty="0"/>
          </a:p>
        </p:txBody>
      </p:sp>
    </p:spTree>
    <p:extLst>
      <p:ext uri="{BB962C8B-B14F-4D97-AF65-F5344CB8AC3E}">
        <p14:creationId xmlns:p14="http://schemas.microsoft.com/office/powerpoint/2010/main" val="3656728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3238439"/>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US" sz="4800" b="1" kern="0" spc="-5" dirty="0">
                <a:solidFill>
                  <a:srgbClr val="231F20"/>
                </a:solidFill>
                <a:latin typeface="Montserrat Bold" panose="00000800000000000000" pitchFamily="2" charset="0"/>
                <a:ea typeface="+mj-ea"/>
                <a:cs typeface="Calibri"/>
              </a:rPr>
              <a:t>CREATING A SAFE SPACE</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3602736" y="4888080"/>
            <a:ext cx="12623382" cy="2708434"/>
          </a:xfrm>
          <a:prstGeom prst="rect">
            <a:avLst/>
          </a:prstGeom>
          <a:noFill/>
        </p:spPr>
        <p:txBody>
          <a:bodyPr wrap="square" rtlCol="0" anchor="ctr" anchorCtr="0">
            <a:spAutoFit/>
          </a:bodyPr>
          <a:lstStyle/>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Activity 10</a:t>
            </a:r>
          </a:p>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What things can the PFA helper do to create a safe space? A space that promotes safety, calming, self-efficacy and social connectedness.</a:t>
            </a:r>
          </a:p>
        </p:txBody>
      </p:sp>
    </p:spTree>
    <p:extLst>
      <p:ext uri="{BB962C8B-B14F-4D97-AF65-F5344CB8AC3E}">
        <p14:creationId xmlns:p14="http://schemas.microsoft.com/office/powerpoint/2010/main" val="4130461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5EB8B-B539-4222-9EA0-3DE561C9D168}"/>
              </a:ext>
            </a:extLst>
          </p:cNvPr>
          <p:cNvPicPr>
            <a:picLocks noChangeAspect="1"/>
          </p:cNvPicPr>
          <p:nvPr/>
        </p:nvPicPr>
        <p:blipFill>
          <a:blip r:embed="rId4"/>
          <a:stretch>
            <a:fillRect/>
          </a:stretch>
        </p:blipFill>
        <p:spPr>
          <a:xfrm>
            <a:off x="10685929" y="2938657"/>
            <a:ext cx="7118268" cy="5554655"/>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1738082" y="3238439"/>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US" sz="4800" b="1" kern="0" spc="-5" dirty="0">
                <a:solidFill>
                  <a:srgbClr val="231F20"/>
                </a:solidFill>
                <a:latin typeface="Montserrat Bold" panose="00000800000000000000" pitchFamily="2" charset="0"/>
                <a:ea typeface="+mj-ea"/>
                <a:cs typeface="Calibri"/>
              </a:rPr>
              <a:t>CREATE A SAFE SPACE</a:t>
            </a:r>
            <a:endParaRPr kumimoji="0" lang="en-US" sz="4400" b="1" i="0" u="none" strike="noStrike" kern="0" cap="none" spc="-5" normalizeH="0" baseline="0" noProof="0" dirty="0">
              <a:ln>
                <a:noFill/>
              </a:ln>
              <a:solidFill>
                <a:srgbClr val="231F20"/>
              </a:solidFill>
              <a:effectLst/>
              <a:uLnTx/>
              <a:uFillTx/>
              <a:latin typeface="Montserrat Medium" panose="00000600000000000000" pitchFamily="2" charset="0"/>
              <a:ea typeface="+mj-ea"/>
              <a:cs typeface="Calibri"/>
            </a:endParaRPr>
          </a:p>
        </p:txBody>
      </p:sp>
      <p:sp>
        <p:nvSpPr>
          <p:cNvPr id="6" name="TextBox 5">
            <a:extLst>
              <a:ext uri="{FF2B5EF4-FFF2-40B4-BE49-F238E27FC236}">
                <a16:creationId xmlns:a16="http://schemas.microsoft.com/office/drawing/2014/main" id="{462EDB3F-A6E5-49D9-A792-2A62CFA8D8D3}"/>
              </a:ext>
            </a:extLst>
          </p:cNvPr>
          <p:cNvSpPr txBox="1"/>
          <p:nvPr/>
        </p:nvSpPr>
        <p:spPr>
          <a:xfrm>
            <a:off x="1738082" y="4252648"/>
            <a:ext cx="11173968" cy="4308872"/>
          </a:xfrm>
          <a:prstGeom prst="rect">
            <a:avLst/>
          </a:prstGeom>
          <a:noFill/>
        </p:spPr>
        <p:txBody>
          <a:bodyPr wrap="square" rtlCol="0" anchor="ctr" anchorCtr="0">
            <a:spAutoFit/>
          </a:bodyPr>
          <a:lstStyle/>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Be fully present </a:t>
            </a:r>
          </a:p>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Show acceptance, empathy and compassion</a:t>
            </a:r>
          </a:p>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Be open and allow for diversity of opinions</a:t>
            </a:r>
          </a:p>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Respond to needs, questions and concerns</a:t>
            </a:r>
          </a:p>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Clearly explain and provide only accurate information</a:t>
            </a:r>
          </a:p>
          <a:p>
            <a:pPr marL="342900" indent="-342900">
              <a:spcBef>
                <a:spcPts val="1200"/>
              </a:spcBef>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Ensure confidentiality </a:t>
            </a:r>
          </a:p>
        </p:txBody>
      </p:sp>
    </p:spTree>
    <p:extLst>
      <p:ext uri="{BB962C8B-B14F-4D97-AF65-F5344CB8AC3E}">
        <p14:creationId xmlns:p14="http://schemas.microsoft.com/office/powerpoint/2010/main" val="110224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4" name="TextBox 3">
            <a:extLst>
              <a:ext uri="{FF2B5EF4-FFF2-40B4-BE49-F238E27FC236}">
                <a16:creationId xmlns:a16="http://schemas.microsoft.com/office/drawing/2014/main" id="{7A430AF3-67CA-447C-BA5B-59219FF08BA0}"/>
              </a:ext>
            </a:extLst>
          </p:cNvPr>
          <p:cNvSpPr txBox="1"/>
          <p:nvPr/>
        </p:nvSpPr>
        <p:spPr>
          <a:xfrm>
            <a:off x="702734" y="4728796"/>
            <a:ext cx="7863750" cy="830997"/>
          </a:xfrm>
          <a:prstGeom prst="rect">
            <a:avLst/>
          </a:prstGeom>
          <a:noFill/>
        </p:spPr>
        <p:txBody>
          <a:bodyPr wrap="square" rtlCol="0">
            <a:spAutoFit/>
          </a:bodyPr>
          <a:lstStyle/>
          <a:p>
            <a:r>
              <a:rPr lang="en-US" sz="4800" b="1" dirty="0">
                <a:solidFill>
                  <a:srgbClr val="011E41"/>
                </a:solidFill>
                <a:latin typeface="Montserrat" pitchFamily="2" charset="77"/>
                <a:ea typeface="Roboto Black" panose="02000000000000000000" pitchFamily="2" charset="0"/>
                <a:cs typeface="Open Sans Light" panose="020B0306030504020204" pitchFamily="34" charset="0"/>
              </a:rPr>
              <a:t>TRAINING CONTENT</a:t>
            </a:r>
            <a:endParaRPr lang="ru-RU" sz="4800" b="1" dirty="0">
              <a:solidFill>
                <a:srgbClr val="011E41"/>
              </a:solidFill>
              <a:latin typeface="Montserrat" pitchFamily="2" charset="77"/>
              <a:ea typeface="Roboto Black" panose="02000000000000000000" pitchFamily="2" charset="0"/>
              <a:cs typeface="Open Sans Light" panose="020B0306030504020204" pitchFamily="34" charset="0"/>
            </a:endParaRPr>
          </a:p>
        </p:txBody>
      </p:sp>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grpSp>
        <p:nvGrpSpPr>
          <p:cNvPr id="5" name="Group 4">
            <a:extLst>
              <a:ext uri="{FF2B5EF4-FFF2-40B4-BE49-F238E27FC236}">
                <a16:creationId xmlns:a16="http://schemas.microsoft.com/office/drawing/2014/main" id="{2762FCCE-6244-4D88-9FC1-E83DC0A731DD}"/>
              </a:ext>
            </a:extLst>
          </p:cNvPr>
          <p:cNvGrpSpPr/>
          <p:nvPr/>
        </p:nvGrpSpPr>
        <p:grpSpPr>
          <a:xfrm>
            <a:off x="8024980" y="3126640"/>
            <a:ext cx="7827658" cy="1077218"/>
            <a:chOff x="7469169" y="5386617"/>
            <a:chExt cx="7827658" cy="1077218"/>
          </a:xfrm>
        </p:grpSpPr>
        <p:sp>
          <p:nvSpPr>
            <p:cNvPr id="6" name="TextBox 5">
              <a:extLst>
                <a:ext uri="{FF2B5EF4-FFF2-40B4-BE49-F238E27FC236}">
                  <a16:creationId xmlns:a16="http://schemas.microsoft.com/office/drawing/2014/main" id="{07FD1F66-4D57-420A-9766-85DF5E60B9E7}"/>
                </a:ext>
              </a:extLst>
            </p:cNvPr>
            <p:cNvSpPr txBox="1"/>
            <p:nvPr/>
          </p:nvSpPr>
          <p:spPr>
            <a:xfrm>
              <a:off x="8193054" y="5386617"/>
              <a:ext cx="7103773" cy="1077218"/>
            </a:xfrm>
            <a:prstGeom prst="rect">
              <a:avLst/>
            </a:prstGeom>
            <a:noFill/>
          </p:spPr>
          <p:txBody>
            <a:bodyPr wrap="square" rtlCol="0" anchor="ctr" anchorCtr="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Factors that influence peoples’ reactions to vaccines</a:t>
              </a:r>
              <a:endParaRPr lang="da-DK"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Shape 110">
              <a:extLst>
                <a:ext uri="{FF2B5EF4-FFF2-40B4-BE49-F238E27FC236}">
                  <a16:creationId xmlns:a16="http://schemas.microsoft.com/office/drawing/2014/main" id="{63C65BC3-D400-411E-8284-BCEBE694FADC}"/>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grpSp>
        <p:nvGrpSpPr>
          <p:cNvPr id="8" name="Group 7">
            <a:extLst>
              <a:ext uri="{FF2B5EF4-FFF2-40B4-BE49-F238E27FC236}">
                <a16:creationId xmlns:a16="http://schemas.microsoft.com/office/drawing/2014/main" id="{1769A3D2-80A7-4E35-9C33-DCFBDF783C76}"/>
              </a:ext>
            </a:extLst>
          </p:cNvPr>
          <p:cNvGrpSpPr/>
          <p:nvPr/>
        </p:nvGrpSpPr>
        <p:grpSpPr>
          <a:xfrm>
            <a:off x="8024980" y="4605686"/>
            <a:ext cx="7827658" cy="1077218"/>
            <a:chOff x="7469169" y="5386617"/>
            <a:chExt cx="7827658" cy="1077218"/>
          </a:xfrm>
        </p:grpSpPr>
        <p:sp>
          <p:nvSpPr>
            <p:cNvPr id="9" name="TextBox 8">
              <a:extLst>
                <a:ext uri="{FF2B5EF4-FFF2-40B4-BE49-F238E27FC236}">
                  <a16:creationId xmlns:a16="http://schemas.microsoft.com/office/drawing/2014/main" id="{8AC9ED0D-4C53-4855-8B0B-1E3DEAF5D6E7}"/>
                </a:ext>
              </a:extLst>
            </p:cNvPr>
            <p:cNvSpPr txBox="1"/>
            <p:nvPr/>
          </p:nvSpPr>
          <p:spPr>
            <a:xfrm>
              <a:off x="8193054" y="5386617"/>
              <a:ext cx="7103773" cy="1077218"/>
            </a:xfrm>
            <a:prstGeom prst="rect">
              <a:avLst/>
            </a:prstGeom>
            <a:noFill/>
          </p:spPr>
          <p:txBody>
            <a:bodyPr wrap="square" rtlCol="0" anchor="ctr" anchorCtr="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PFA for vaccine hesitancy: Look, Listen and Link</a:t>
              </a:r>
            </a:p>
          </p:txBody>
        </p:sp>
        <p:sp>
          <p:nvSpPr>
            <p:cNvPr id="10" name="Freeform: Shape 110">
              <a:extLst>
                <a:ext uri="{FF2B5EF4-FFF2-40B4-BE49-F238E27FC236}">
                  <a16:creationId xmlns:a16="http://schemas.microsoft.com/office/drawing/2014/main" id="{644DA596-BFFC-46FB-AC1A-6FEC9E1CFC2B}"/>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13" name="Group 12">
            <a:extLst>
              <a:ext uri="{FF2B5EF4-FFF2-40B4-BE49-F238E27FC236}">
                <a16:creationId xmlns:a16="http://schemas.microsoft.com/office/drawing/2014/main" id="{947084D5-7534-4CA1-9908-C9A55E9FCCC6}"/>
              </a:ext>
            </a:extLst>
          </p:cNvPr>
          <p:cNvGrpSpPr/>
          <p:nvPr/>
        </p:nvGrpSpPr>
        <p:grpSpPr>
          <a:xfrm>
            <a:off x="8024980" y="6084732"/>
            <a:ext cx="7827658" cy="1077218"/>
            <a:chOff x="7469169" y="5386617"/>
            <a:chExt cx="7827658" cy="1077218"/>
          </a:xfrm>
        </p:grpSpPr>
        <p:sp>
          <p:nvSpPr>
            <p:cNvPr id="14" name="TextBox 13">
              <a:extLst>
                <a:ext uri="{FF2B5EF4-FFF2-40B4-BE49-F238E27FC236}">
                  <a16:creationId xmlns:a16="http://schemas.microsoft.com/office/drawing/2014/main" id="{E2CCD024-8DAC-4F5F-BE07-4E198C707B09}"/>
                </a:ext>
              </a:extLst>
            </p:cNvPr>
            <p:cNvSpPr txBox="1"/>
            <p:nvPr/>
          </p:nvSpPr>
          <p:spPr>
            <a:xfrm>
              <a:off x="8193054" y="5386617"/>
              <a:ext cx="7103773" cy="1077218"/>
            </a:xfrm>
            <a:prstGeom prst="rect">
              <a:avLst/>
            </a:prstGeom>
            <a:noFill/>
          </p:spPr>
          <p:txBody>
            <a:bodyPr wrap="square" rtlCol="0" anchor="ctr" anchorCtr="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Promoting safety, calming, self-efficacy and connectedness</a:t>
              </a:r>
            </a:p>
          </p:txBody>
        </p:sp>
        <p:sp>
          <p:nvSpPr>
            <p:cNvPr id="15" name="Freeform: Shape 110">
              <a:extLst>
                <a:ext uri="{FF2B5EF4-FFF2-40B4-BE49-F238E27FC236}">
                  <a16:creationId xmlns:a16="http://schemas.microsoft.com/office/drawing/2014/main" id="{894EDED2-8DE6-4F1D-8C2F-65567935443D}"/>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spTree>
    <p:extLst>
      <p:ext uri="{BB962C8B-B14F-4D97-AF65-F5344CB8AC3E}">
        <p14:creationId xmlns:p14="http://schemas.microsoft.com/office/powerpoint/2010/main" val="2672376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7" name="TextBox 6">
            <a:extLst>
              <a:ext uri="{FF2B5EF4-FFF2-40B4-BE49-F238E27FC236}">
                <a16:creationId xmlns:a16="http://schemas.microsoft.com/office/drawing/2014/main" id="{5C31677A-1811-4B21-833D-1864EF79C96F}"/>
              </a:ext>
            </a:extLst>
          </p:cNvPr>
          <p:cNvSpPr txBox="1"/>
          <p:nvPr/>
        </p:nvSpPr>
        <p:spPr>
          <a:xfrm>
            <a:off x="3329020" y="2646618"/>
            <a:ext cx="11629960" cy="3139321"/>
          </a:xfrm>
          <a:prstGeom prst="rect">
            <a:avLst/>
          </a:prstGeom>
          <a:noFill/>
        </p:spPr>
        <p:txBody>
          <a:bodyPr wrap="square" rtlCol="0" anchor="ctr" anchorCtr="0">
            <a:spAutoFit/>
          </a:bodyPr>
          <a:lstStyle/>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Final activity</a:t>
            </a:r>
          </a:p>
          <a:p>
            <a:pPr>
              <a:spcAft>
                <a:spcPts val="1200"/>
              </a:spcAft>
            </a:pPr>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What are your most important learning points that you are taking away with you today? </a:t>
            </a:r>
          </a:p>
          <a:p>
            <a:pPr>
              <a:spcAft>
                <a:spcPts val="1200"/>
              </a:spcAft>
            </a:pPr>
            <a:endParaRPr lang="en-US" dirty="0"/>
          </a:p>
        </p:txBody>
      </p:sp>
      <p:sp>
        <p:nvSpPr>
          <p:cNvPr id="8" name="TextBox 7">
            <a:extLst>
              <a:ext uri="{FF2B5EF4-FFF2-40B4-BE49-F238E27FC236}">
                <a16:creationId xmlns:a16="http://schemas.microsoft.com/office/drawing/2014/main" id="{04FC9AA8-EC11-4F12-A298-29574C2E710E}"/>
              </a:ext>
            </a:extLst>
          </p:cNvPr>
          <p:cNvSpPr txBox="1"/>
          <p:nvPr/>
        </p:nvSpPr>
        <p:spPr>
          <a:xfrm>
            <a:off x="6296159" y="6207545"/>
            <a:ext cx="5695683" cy="1569660"/>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THANK YOU AND </a:t>
            </a:r>
          </a:p>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GOODBYE!!</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89771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6" name="TextBox 5">
            <a:extLst>
              <a:ext uri="{FF2B5EF4-FFF2-40B4-BE49-F238E27FC236}">
                <a16:creationId xmlns:a16="http://schemas.microsoft.com/office/drawing/2014/main" id="{4B038411-54A8-4B50-AB79-1D5D7F3F8BF3}"/>
              </a:ext>
            </a:extLst>
          </p:cNvPr>
          <p:cNvSpPr txBox="1"/>
          <p:nvPr/>
        </p:nvSpPr>
        <p:spPr>
          <a:xfrm>
            <a:off x="6238900" y="4780266"/>
            <a:ext cx="5810200" cy="1231106"/>
          </a:xfrm>
          <a:prstGeom prst="rect">
            <a:avLst/>
          </a:prstGeom>
          <a:noFill/>
        </p:spPr>
        <p:txBody>
          <a:bodyPr wrap="square" rtlCol="0" anchor="ctr" anchorCtr="0">
            <a:spAutoFit/>
          </a:bodyPr>
          <a:lstStyle/>
          <a:p>
            <a:pPr>
              <a:spcBef>
                <a:spcPts val="1200"/>
              </a:spcBef>
            </a:pPr>
            <a:r>
              <a:rPr lang="en-US" sz="3200" b="1" dirty="0">
                <a:latin typeface="Open Sans" panose="020B0606030504020204" pitchFamily="34" charset="0"/>
                <a:ea typeface="Open Sans" panose="020B0606030504020204" pitchFamily="34" charset="0"/>
                <a:cs typeface="Open Sans" panose="020B0606030504020204" pitchFamily="34" charset="0"/>
              </a:rPr>
              <a:t>Author: </a:t>
            </a:r>
            <a:r>
              <a:rPr lang="en-US" sz="3200" dirty="0">
                <a:latin typeface="Open Sans" panose="020B0606030504020204" pitchFamily="34" charset="0"/>
                <a:ea typeface="Open Sans" panose="020B0606030504020204" pitchFamily="34" charset="0"/>
                <a:cs typeface="Open Sans" panose="020B0606030504020204" pitchFamily="34" charset="0"/>
              </a:rPr>
              <a:t>Melanie Powel</a:t>
            </a:r>
          </a:p>
          <a:p>
            <a:pPr>
              <a:spcBef>
                <a:spcPts val="1200"/>
              </a:spcBef>
            </a:pPr>
            <a:r>
              <a:rPr lang="en-US" sz="3200" b="1" dirty="0">
                <a:latin typeface="Open Sans" panose="020B0606030504020204" pitchFamily="34" charset="0"/>
                <a:ea typeface="Open Sans" panose="020B0606030504020204" pitchFamily="34" charset="0"/>
                <a:cs typeface="Open Sans" panose="020B0606030504020204" pitchFamily="34" charset="0"/>
              </a:rPr>
              <a:t>Illustrations: </a:t>
            </a:r>
            <a:r>
              <a:rPr lang="en-US" sz="3200" dirty="0">
                <a:latin typeface="Open Sans" panose="020B0606030504020204" pitchFamily="34" charset="0"/>
                <a:ea typeface="Open Sans" panose="020B0606030504020204" pitchFamily="34" charset="0"/>
                <a:cs typeface="Open Sans" panose="020B0606030504020204" pitchFamily="34" charset="0"/>
              </a:rPr>
              <a:t>Carole Howes </a:t>
            </a:r>
          </a:p>
        </p:txBody>
      </p:sp>
    </p:spTree>
    <p:extLst>
      <p:ext uri="{BB962C8B-B14F-4D97-AF65-F5344CB8AC3E}">
        <p14:creationId xmlns:p14="http://schemas.microsoft.com/office/powerpoint/2010/main" val="381842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37218-C170-4577-BF61-DB1E94AB5B26}"/>
              </a:ext>
            </a:extLst>
          </p:cNvPr>
          <p:cNvPicPr>
            <a:picLocks noChangeAspect="1"/>
          </p:cNvPicPr>
          <p:nvPr/>
        </p:nvPicPr>
        <p:blipFill>
          <a:blip r:embed="rId4"/>
          <a:stretch>
            <a:fillRect/>
          </a:stretch>
        </p:blipFill>
        <p:spPr>
          <a:xfrm>
            <a:off x="10416992" y="2731041"/>
            <a:ext cx="6738146" cy="6392132"/>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1727097" y="3159556"/>
            <a:ext cx="10494896" cy="830997"/>
          </a:xfrm>
          <a:prstGeom prst="rect">
            <a:avLst/>
          </a:prstGeom>
          <a:noFill/>
        </p:spPr>
        <p:txBody>
          <a:bodyPr wrap="square" rtlCol="0">
            <a:spAutoFit/>
          </a:bodyPr>
          <a:lstStyle/>
          <a:p>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WHAT IS VACCINE HESITANCY?</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1727098" y="4539436"/>
            <a:ext cx="10494896" cy="4031873"/>
          </a:xfrm>
          <a:prstGeom prst="rect">
            <a:avLst/>
          </a:prstGeom>
          <a:noFill/>
        </p:spPr>
        <p:txBody>
          <a:bodyPr wrap="square" rtlCol="0" anchor="ctr" anchorCtr="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WHO defines vaccine hesitancy as “A motivational state of being conflicted about, or opposed to, getting vaccinated.” </a:t>
            </a:r>
          </a:p>
          <a:p>
            <a:endParaRPr lang="en-US" sz="3200" b="1" dirty="0">
              <a:latin typeface="Open Sans" panose="020B0606030504020204" pitchFamily="34" charset="0"/>
              <a:ea typeface="Open Sans" panose="020B0606030504020204" pitchFamily="34" charset="0"/>
              <a:cs typeface="Open Sans" panose="020B0606030504020204" pitchFamily="34" charset="0"/>
            </a:endParaRPr>
          </a:p>
          <a:p>
            <a:r>
              <a:rPr lang="en-US" sz="3200" b="1" dirty="0">
                <a:latin typeface="Open Sans" panose="020B0606030504020204" pitchFamily="34" charset="0"/>
                <a:ea typeface="Open Sans" panose="020B0606030504020204" pitchFamily="34" charset="0"/>
                <a:cs typeface="Open Sans" panose="020B0606030504020204" pitchFamily="34" charset="0"/>
              </a:rPr>
              <a:t>Vaccine hesitancy can result in “a delay in acceptance or refusal of vaccines despite availability of vaccination services.”</a:t>
            </a:r>
          </a:p>
          <a:p>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339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51B160-280E-49A3-9FC3-B2F5B1B69BCA}"/>
              </a:ext>
            </a:extLst>
          </p:cNvPr>
          <p:cNvPicPr>
            <a:picLocks noChangeAspect="1"/>
          </p:cNvPicPr>
          <p:nvPr/>
        </p:nvPicPr>
        <p:blipFill>
          <a:blip r:embed="rId4"/>
          <a:stretch>
            <a:fillRect/>
          </a:stretch>
        </p:blipFill>
        <p:spPr>
          <a:xfrm>
            <a:off x="13070587" y="2945544"/>
            <a:ext cx="2754817" cy="5592279"/>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3896552" y="3159556"/>
            <a:ext cx="12311636" cy="2308324"/>
          </a:xfrm>
          <a:prstGeom prst="rect">
            <a:avLst/>
          </a:prstGeom>
          <a:noFill/>
        </p:spPr>
        <p:txBody>
          <a:bodyPr wrap="square" rtlCol="0">
            <a:spAutoFit/>
          </a:bodyPr>
          <a:lstStyle/>
          <a:p>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WHAT ARE SOME FEARS SPECIFICALLY ABOUT THE </a:t>
            </a:r>
            <a:b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b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COVID-19 VACCINE?</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3896553" y="6159613"/>
            <a:ext cx="7847212" cy="1938992"/>
          </a:xfrm>
          <a:prstGeom prst="rect">
            <a:avLst/>
          </a:prstGeom>
          <a:noFill/>
        </p:spPr>
        <p:txBody>
          <a:bodyPr wrap="square" rtlCol="0" anchor="ctr" anchorCtr="0">
            <a:spAutoFit/>
          </a:bodyPr>
          <a:lstStyle/>
          <a:p>
            <a:r>
              <a:rPr lang="en-US" sz="4000" b="1" dirty="0">
                <a:solidFill>
                  <a:srgbClr val="18355E"/>
                </a:solidFill>
                <a:latin typeface="Open Sans" panose="020B0606030504020204" pitchFamily="34" charset="0"/>
                <a:ea typeface="Open Sans" panose="020B0606030504020204" pitchFamily="34" charset="0"/>
                <a:cs typeface="Open Sans" panose="020B0606030504020204" pitchFamily="34" charset="0"/>
              </a:rPr>
              <a:t>Activity 1</a:t>
            </a:r>
          </a:p>
          <a:p>
            <a:r>
              <a:rPr lang="en-US" sz="4000" dirty="0">
                <a:solidFill>
                  <a:srgbClr val="18355E"/>
                </a:solidFill>
                <a:latin typeface="Open Sans" panose="020B0606030504020204" pitchFamily="34" charset="0"/>
                <a:ea typeface="Open Sans" panose="020B0606030504020204" pitchFamily="34" charset="0"/>
                <a:cs typeface="Open Sans" panose="020B0606030504020204" pitchFamily="34" charset="0"/>
              </a:rPr>
              <a:t>List some of the fears around the COVID-19 vaccine.</a:t>
            </a:r>
          </a:p>
        </p:txBody>
      </p:sp>
    </p:spTree>
    <p:extLst>
      <p:ext uri="{BB962C8B-B14F-4D97-AF65-F5344CB8AC3E}">
        <p14:creationId xmlns:p14="http://schemas.microsoft.com/office/powerpoint/2010/main" val="192980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1192306" y="2424451"/>
            <a:ext cx="15903388" cy="830997"/>
          </a:xfrm>
          <a:prstGeom prst="rect">
            <a:avLst/>
          </a:prstGeom>
          <a:noFill/>
        </p:spPr>
        <p:txBody>
          <a:bodyPr wrap="square" rtlCol="0">
            <a:spAutoFit/>
          </a:bodyPr>
          <a:lstStyle/>
          <a:p>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COMMON FEARS ABOUT THE COVID-19 VACCINE</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6" name="TextBox 5">
            <a:extLst>
              <a:ext uri="{FF2B5EF4-FFF2-40B4-BE49-F238E27FC236}">
                <a16:creationId xmlns:a16="http://schemas.microsoft.com/office/drawing/2014/main" id="{99F5032C-D5FA-4C6A-9704-776CDD63E302}"/>
              </a:ext>
            </a:extLst>
          </p:cNvPr>
          <p:cNvSpPr txBox="1"/>
          <p:nvPr/>
        </p:nvSpPr>
        <p:spPr>
          <a:xfrm>
            <a:off x="1192306" y="3215667"/>
            <a:ext cx="13617388" cy="5861348"/>
          </a:xfrm>
          <a:prstGeom prst="rect">
            <a:avLst/>
          </a:prstGeom>
          <a:noFill/>
        </p:spPr>
        <p:txBody>
          <a:bodyPr wrap="square" rtlCol="0" anchor="ctr" anchorCtr="0">
            <a:spAutoFit/>
          </a:bodyPr>
          <a:lstStyle/>
          <a:p>
            <a:pPr marL="342900" indent="-342900">
              <a:lnSpc>
                <a:spcPct val="20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The speed of vaccine development makes them unsafe</a:t>
            </a:r>
          </a:p>
          <a:p>
            <a:pPr marL="342900" indent="-342900">
              <a:lnSpc>
                <a:spcPct val="20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Some vaccines use new technology, making them unsafe</a:t>
            </a:r>
          </a:p>
          <a:p>
            <a:pPr marL="342900" indent="-342900">
              <a:lnSpc>
                <a:spcPct val="20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They are not well tested on minority groups</a:t>
            </a:r>
          </a:p>
          <a:p>
            <a:pPr marL="342900" indent="-342900">
              <a:lnSpc>
                <a:spcPct val="20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The vaccine side effects are really bad</a:t>
            </a:r>
          </a:p>
          <a:p>
            <a:pPr marL="342900" indent="-342900">
              <a:lnSpc>
                <a:spcPct val="20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It is unknown if the vaccines will protect against all variants</a:t>
            </a:r>
          </a:p>
          <a:p>
            <a:pPr marL="342900" indent="-342900">
              <a:lnSpc>
                <a:spcPct val="200000"/>
              </a:lnSpc>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Officials promoting the vaccines can not be trusted</a:t>
            </a:r>
          </a:p>
        </p:txBody>
      </p:sp>
    </p:spTree>
    <p:extLst>
      <p:ext uri="{BB962C8B-B14F-4D97-AF65-F5344CB8AC3E}">
        <p14:creationId xmlns:p14="http://schemas.microsoft.com/office/powerpoint/2010/main" val="107246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grpSp>
        <p:nvGrpSpPr>
          <p:cNvPr id="25" name="Group 24">
            <a:extLst>
              <a:ext uri="{FF2B5EF4-FFF2-40B4-BE49-F238E27FC236}">
                <a16:creationId xmlns:a16="http://schemas.microsoft.com/office/drawing/2014/main" id="{82FC182D-1F55-48A5-9577-1719DFA332A4}"/>
              </a:ext>
            </a:extLst>
          </p:cNvPr>
          <p:cNvGrpSpPr/>
          <p:nvPr/>
        </p:nvGrpSpPr>
        <p:grpSpPr>
          <a:xfrm>
            <a:off x="571863" y="687646"/>
            <a:ext cx="17115494" cy="8761007"/>
            <a:chOff x="571863" y="687646"/>
            <a:chExt cx="17115494" cy="8761007"/>
          </a:xfrm>
        </p:grpSpPr>
        <p:sp>
          <p:nvSpPr>
            <p:cNvPr id="7" name="TextBox 6">
              <a:extLst>
                <a:ext uri="{FF2B5EF4-FFF2-40B4-BE49-F238E27FC236}">
                  <a16:creationId xmlns:a16="http://schemas.microsoft.com/office/drawing/2014/main" id="{BABB4DEB-049E-406C-AC25-0D3985806F18}"/>
                </a:ext>
              </a:extLst>
            </p:cNvPr>
            <p:cNvSpPr txBox="1">
              <a:spLocks noChangeAspect="1"/>
            </p:cNvSpPr>
            <p:nvPr/>
          </p:nvSpPr>
          <p:spPr>
            <a:xfrm>
              <a:off x="598754" y="5591484"/>
              <a:ext cx="3614663" cy="3857169"/>
            </a:xfrm>
            <a:prstGeom prst="rect">
              <a:avLst/>
            </a:prstGeom>
            <a:solidFill>
              <a:srgbClr val="FFFF00">
                <a:alpha val="29804"/>
              </a:srgbClr>
            </a:solidFill>
            <a:ln w="19050">
              <a:noFill/>
            </a:ln>
            <a:effectLst>
              <a:outerShdw algn="l" rotWithShape="0">
                <a:prstClr val="black">
                  <a:alpha val="40000"/>
                </a:prstClr>
              </a:outerShdw>
            </a:effectLst>
          </p:spPr>
          <p:txBody>
            <a:bodyPr wrap="square" tIns="468000" bIns="360000" rtlCol="0" anchor="ctr" anchorCtr="0">
              <a:spAutoFit/>
            </a:bodyPr>
            <a:lstStyle/>
            <a:p>
              <a:pPr algn="ctr" defTabSz="360000">
                <a:spcAft>
                  <a:spcPts val="1800"/>
                </a:spcAft>
              </a:pPr>
              <a: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SOCIAL PROCESSES</a:t>
              </a:r>
            </a:p>
            <a:p>
              <a:pPr marL="342900"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Provider recommendation</a:t>
              </a:r>
            </a:p>
            <a:p>
              <a:pPr marL="342900" indent="-342900" defTabSz="360000">
                <a:lnSpc>
                  <a:spcPts val="1880"/>
                </a:lnSpc>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Social norms</a:t>
              </a:r>
            </a:p>
            <a:p>
              <a:pPr marL="342900" indent="-342900" defTabSz="360000">
                <a:lnSpc>
                  <a:spcPts val="1880"/>
                </a:lnSpc>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Gender norms and equity</a:t>
              </a:r>
            </a:p>
            <a:p>
              <a:pPr marL="342900" indent="-342900" defTabSz="360000">
                <a:lnSpc>
                  <a:spcPts val="1880"/>
                </a:lnSpc>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Sharing info, rumors</a:t>
              </a:r>
            </a:p>
          </p:txBody>
        </p:sp>
        <p:sp>
          <p:nvSpPr>
            <p:cNvPr id="8" name="TextBox 7">
              <a:extLst>
                <a:ext uri="{FF2B5EF4-FFF2-40B4-BE49-F238E27FC236}">
                  <a16:creationId xmlns:a16="http://schemas.microsoft.com/office/drawing/2014/main" id="{8DE26B97-C750-47B1-9054-665898791603}"/>
                </a:ext>
              </a:extLst>
            </p:cNvPr>
            <p:cNvSpPr txBox="1">
              <a:spLocks noChangeAspect="1"/>
            </p:cNvSpPr>
            <p:nvPr/>
          </p:nvSpPr>
          <p:spPr>
            <a:xfrm>
              <a:off x="571863" y="2266059"/>
              <a:ext cx="3614664" cy="3139024"/>
            </a:xfrm>
            <a:prstGeom prst="rect">
              <a:avLst/>
            </a:prstGeom>
            <a:solidFill>
              <a:srgbClr val="FFFF00">
                <a:alpha val="29804"/>
              </a:srgbClr>
            </a:solidFill>
            <a:ln w="19050">
              <a:noFill/>
            </a:ln>
            <a:effectLst>
              <a:outerShdw algn="l" rotWithShape="0">
                <a:prstClr val="black">
                  <a:alpha val="40000"/>
                </a:prstClr>
              </a:outerShdw>
            </a:effectLst>
          </p:spPr>
          <p:txBody>
            <a:bodyPr wrap="square" tIns="468000" bIns="360000" rtlCol="0" anchor="ctr" anchorCtr="0">
              <a:spAutoFit/>
            </a:bodyPr>
            <a:lstStyle/>
            <a:p>
              <a:pPr algn="ctr" defTabSz="360000">
                <a:spcAft>
                  <a:spcPts val="1800"/>
                </a:spcAft>
              </a:pPr>
              <a: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WHAT PEOPLE </a:t>
              </a:r>
              <a:b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br>
              <a: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THINK AND FEEL</a:t>
              </a:r>
            </a:p>
            <a:p>
              <a:pPr marL="342900"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Perceived risk, worry</a:t>
              </a:r>
            </a:p>
            <a:p>
              <a:pPr marL="342900" indent="-342900" defTabSz="360000">
                <a:lnSpc>
                  <a:spcPts val="1880"/>
                </a:lnSpc>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Confidence, trust</a:t>
              </a:r>
            </a:p>
            <a:p>
              <a:pPr marL="342900" indent="-342900" defTabSz="360000">
                <a:lnSpc>
                  <a:spcPts val="1880"/>
                </a:lnSpc>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Safety concerns</a:t>
              </a:r>
            </a:p>
          </p:txBody>
        </p:sp>
        <p:sp>
          <p:nvSpPr>
            <p:cNvPr id="9" name="TextBox 8">
              <a:extLst>
                <a:ext uri="{FF2B5EF4-FFF2-40B4-BE49-F238E27FC236}">
                  <a16:creationId xmlns:a16="http://schemas.microsoft.com/office/drawing/2014/main" id="{461CDBCF-EF82-40FF-B375-64467C414342}"/>
                </a:ext>
              </a:extLst>
            </p:cNvPr>
            <p:cNvSpPr txBox="1">
              <a:spLocks noChangeAspect="1"/>
            </p:cNvSpPr>
            <p:nvPr/>
          </p:nvSpPr>
          <p:spPr>
            <a:xfrm>
              <a:off x="5090067" y="3726860"/>
              <a:ext cx="3614663" cy="3606075"/>
            </a:xfrm>
            <a:prstGeom prst="rect">
              <a:avLst/>
            </a:prstGeom>
            <a:solidFill>
              <a:srgbClr val="FFCC66">
                <a:alpha val="30000"/>
              </a:srgbClr>
            </a:solidFill>
            <a:ln w="19050">
              <a:noFill/>
            </a:ln>
            <a:effectLst>
              <a:outerShdw algn="l" rotWithShape="0">
                <a:prstClr val="black">
                  <a:alpha val="40000"/>
                </a:prstClr>
              </a:outerShdw>
            </a:effectLst>
          </p:spPr>
          <p:txBody>
            <a:bodyPr wrap="square" tIns="468000" bIns="360000" rtlCol="0" anchor="ctr" anchorCtr="0">
              <a:spAutoFit/>
            </a:bodyPr>
            <a:lstStyle/>
            <a:p>
              <a:pPr algn="ctr" defTabSz="360000">
                <a:spcAft>
                  <a:spcPts val="1800"/>
                </a:spcAft>
              </a:pPr>
              <a: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MOTIVATION</a:t>
              </a:r>
            </a:p>
            <a:p>
              <a:pPr marL="1030517" lvl="1"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Readiness</a:t>
              </a:r>
            </a:p>
            <a:p>
              <a:pPr marL="1030517" lvl="1"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Willingness</a:t>
              </a:r>
            </a:p>
            <a:p>
              <a:pPr marL="1030517" lvl="1"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Intention</a:t>
              </a:r>
            </a:p>
            <a:p>
              <a:pPr marL="1030517" lvl="1"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Hesitancy</a:t>
              </a:r>
            </a:p>
          </p:txBody>
        </p:sp>
        <p:sp>
          <p:nvSpPr>
            <p:cNvPr id="10" name="TextBox 9">
              <a:extLst>
                <a:ext uri="{FF2B5EF4-FFF2-40B4-BE49-F238E27FC236}">
                  <a16:creationId xmlns:a16="http://schemas.microsoft.com/office/drawing/2014/main" id="{CA644E27-E4C0-4081-A887-F496D2335944}"/>
                </a:ext>
              </a:extLst>
            </p:cNvPr>
            <p:cNvSpPr txBox="1">
              <a:spLocks noChangeAspect="1"/>
            </p:cNvSpPr>
            <p:nvPr/>
          </p:nvSpPr>
          <p:spPr>
            <a:xfrm>
              <a:off x="9581380" y="687646"/>
              <a:ext cx="3614663" cy="4717437"/>
            </a:xfrm>
            <a:prstGeom prst="rect">
              <a:avLst/>
            </a:prstGeom>
            <a:solidFill>
              <a:srgbClr val="99FF99">
                <a:alpha val="30000"/>
              </a:srgbClr>
            </a:solidFill>
            <a:ln w="19050">
              <a:noFill/>
            </a:ln>
            <a:effectLst>
              <a:outerShdw algn="l" rotWithShape="0">
                <a:prstClr val="black">
                  <a:alpha val="40000"/>
                </a:prstClr>
              </a:outerShdw>
            </a:effectLst>
          </p:spPr>
          <p:txBody>
            <a:bodyPr wrap="square" tIns="468000" bIns="360000" rtlCol="0" anchor="ctr" anchorCtr="0">
              <a:noAutofit/>
            </a:bodyPr>
            <a:lstStyle/>
            <a:p>
              <a:pPr algn="ctr" defTabSz="360000">
                <a:spcAft>
                  <a:spcPts val="1800"/>
                </a:spcAft>
              </a:pPr>
              <a: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PRACTICAL ISSUES</a:t>
              </a:r>
            </a:p>
            <a:p>
              <a:pPr marL="342900"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Vaccine availability</a:t>
              </a:r>
            </a:p>
            <a:p>
              <a:pPr marL="342900"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Convenience, costs</a:t>
              </a:r>
            </a:p>
            <a:p>
              <a:pPr marL="342900"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Service quality and satisfaction</a:t>
              </a:r>
            </a:p>
            <a:p>
              <a:pPr marL="342900"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Requirements, incentives</a:t>
              </a:r>
            </a:p>
            <a:p>
              <a:pPr marL="342900"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Intervention fatigue</a:t>
              </a:r>
            </a:p>
          </p:txBody>
        </p:sp>
        <p:sp>
          <p:nvSpPr>
            <p:cNvPr id="11" name="TextBox 10">
              <a:extLst>
                <a:ext uri="{FF2B5EF4-FFF2-40B4-BE49-F238E27FC236}">
                  <a16:creationId xmlns:a16="http://schemas.microsoft.com/office/drawing/2014/main" id="{09D43858-B355-4C4F-8F0E-D2A603C7A594}"/>
                </a:ext>
              </a:extLst>
            </p:cNvPr>
            <p:cNvSpPr txBox="1">
              <a:spLocks noChangeAspect="1"/>
            </p:cNvSpPr>
            <p:nvPr/>
          </p:nvSpPr>
          <p:spPr>
            <a:xfrm>
              <a:off x="14072694" y="3453674"/>
              <a:ext cx="3614663" cy="4206239"/>
            </a:xfrm>
            <a:prstGeom prst="rect">
              <a:avLst/>
            </a:prstGeom>
            <a:solidFill>
              <a:srgbClr val="99CCFF">
                <a:alpha val="30000"/>
              </a:srgbClr>
            </a:solidFill>
            <a:ln w="19050">
              <a:noFill/>
            </a:ln>
            <a:effectLst>
              <a:outerShdw algn="l" rotWithShape="0">
                <a:prstClr val="black">
                  <a:alpha val="40000"/>
                </a:prstClr>
              </a:outerShdw>
            </a:effectLst>
          </p:spPr>
          <p:txBody>
            <a:bodyPr wrap="square" tIns="468000" bIns="360000" rtlCol="0" anchor="ctr" anchorCtr="0">
              <a:spAutoFit/>
            </a:bodyPr>
            <a:lstStyle/>
            <a:p>
              <a:pPr algn="ctr" defTabSz="360000">
                <a:spcAft>
                  <a:spcPts val="1800"/>
                </a:spcAft>
              </a:pPr>
              <a:r>
                <a:rPr lang="en-US" sz="2400" b="1" dirty="0">
                  <a:solidFill>
                    <a:srgbClr val="011E41"/>
                  </a:solidFill>
                  <a:latin typeface="Montserrat Black" panose="00000A00000000000000" pitchFamily="2" charset="0"/>
                  <a:ea typeface="Open Sans" panose="020B0606030504020204" pitchFamily="34" charset="0"/>
                  <a:cs typeface="Open Sans" panose="020B0606030504020204" pitchFamily="34" charset="0"/>
                </a:rPr>
                <a:t>VACCINATION</a:t>
              </a:r>
            </a:p>
            <a:p>
              <a:pPr marL="1030517" lvl="1"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Schedule appt</a:t>
              </a:r>
            </a:p>
            <a:p>
              <a:pPr marL="1030517" lvl="1"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Consent </a:t>
              </a:r>
            </a:p>
            <a:p>
              <a:pPr marL="1030517" lvl="1"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Accept vaccine</a:t>
              </a:r>
            </a:p>
            <a:p>
              <a:pPr marL="1030517" lvl="1"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Delay</a:t>
              </a:r>
            </a:p>
            <a:p>
              <a:pPr marL="1030517" lvl="1" indent="-342900" defTabSz="360000">
                <a:spcAft>
                  <a:spcPts val="1800"/>
                </a:spcAft>
                <a:buFont typeface="Arial" panose="020B0604020202020204" pitchFamily="34" charset="0"/>
                <a:buChar char="•"/>
              </a:pPr>
              <a:r>
                <a:rPr lang="en-US" sz="2400" dirty="0">
                  <a:solidFill>
                    <a:srgbClr val="011E41"/>
                  </a:solidFill>
                  <a:latin typeface="Open Sans" panose="020B0606030504020204" pitchFamily="34" charset="0"/>
                  <a:ea typeface="Open Sans" panose="020B0606030504020204" pitchFamily="34" charset="0"/>
                  <a:cs typeface="Open Sans" panose="020B0606030504020204" pitchFamily="34" charset="0"/>
                </a:rPr>
                <a:t>Refusal</a:t>
              </a:r>
            </a:p>
          </p:txBody>
        </p:sp>
        <p:cxnSp>
          <p:nvCxnSpPr>
            <p:cNvPr id="4" name="Straight Arrow Connector 3">
              <a:extLst>
                <a:ext uri="{FF2B5EF4-FFF2-40B4-BE49-F238E27FC236}">
                  <a16:creationId xmlns:a16="http://schemas.microsoft.com/office/drawing/2014/main" id="{8C2C9BAB-3ED0-42E1-A820-9FA771EBC1D2}"/>
                </a:ext>
              </a:extLst>
            </p:cNvPr>
            <p:cNvCxnSpPr>
              <a:cxnSpLocks/>
            </p:cNvCxnSpPr>
            <p:nvPr/>
          </p:nvCxnSpPr>
          <p:spPr>
            <a:xfrm>
              <a:off x="4249271" y="3828493"/>
              <a:ext cx="794692" cy="16648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B65BAC-8AAE-4363-9ABF-A6BE6F5E2E1D}"/>
                </a:ext>
              </a:extLst>
            </p:cNvPr>
            <p:cNvCxnSpPr>
              <a:cxnSpLocks/>
            </p:cNvCxnSpPr>
            <p:nvPr/>
          </p:nvCxnSpPr>
          <p:spPr>
            <a:xfrm flipV="1">
              <a:off x="4259521" y="5566473"/>
              <a:ext cx="784442" cy="19894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80F8EA-EDC4-4930-A083-BF32CCEF9F9B}"/>
                </a:ext>
              </a:extLst>
            </p:cNvPr>
            <p:cNvCxnSpPr>
              <a:cxnSpLocks/>
            </p:cNvCxnSpPr>
            <p:nvPr/>
          </p:nvCxnSpPr>
          <p:spPr>
            <a:xfrm flipV="1">
              <a:off x="8787476" y="6581070"/>
              <a:ext cx="5202472"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5DBF5F9-253F-406B-8642-3A1E232C3C33}"/>
                </a:ext>
              </a:extLst>
            </p:cNvPr>
            <p:cNvCxnSpPr>
              <a:cxnSpLocks/>
            </p:cNvCxnSpPr>
            <p:nvPr/>
          </p:nvCxnSpPr>
          <p:spPr>
            <a:xfrm>
              <a:off x="11388711" y="5475749"/>
              <a:ext cx="0" cy="10854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0A388D3D-DF20-44E7-B9E8-5A9EAFF428AF}"/>
              </a:ext>
            </a:extLst>
          </p:cNvPr>
          <p:cNvSpPr txBox="1"/>
          <p:nvPr/>
        </p:nvSpPr>
        <p:spPr>
          <a:xfrm>
            <a:off x="5090068" y="8111406"/>
            <a:ext cx="11753180" cy="1569660"/>
          </a:xfrm>
          <a:prstGeom prst="rect">
            <a:avLst/>
          </a:prstGeom>
          <a:noFill/>
        </p:spPr>
        <p:txBody>
          <a:bodyPr wrap="square" rtlCol="0" anchor="ctr" anchorCtr="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Source: </a:t>
            </a:r>
            <a:r>
              <a:rPr lang="en-US" sz="2400" dirty="0">
                <a:latin typeface="Open Sans" panose="020B0606030504020204" pitchFamily="34" charset="0"/>
                <a:ea typeface="Open Sans" panose="020B0606030504020204" pitchFamily="34" charset="0"/>
                <a:cs typeface="Open Sans" panose="020B0606030504020204" pitchFamily="34" charset="0"/>
              </a:rPr>
              <a:t>The </a:t>
            </a:r>
            <a:r>
              <a:rPr lang="en-US" sz="2400" dirty="0" err="1">
                <a:latin typeface="Open Sans" panose="020B0606030504020204" pitchFamily="34" charset="0"/>
                <a:ea typeface="Open Sans" panose="020B0606030504020204" pitchFamily="34" charset="0"/>
                <a:cs typeface="Open Sans" panose="020B0606030504020204" pitchFamily="34" charset="0"/>
              </a:rPr>
              <a:t>BeSD</a:t>
            </a:r>
            <a:r>
              <a:rPr lang="en-US" sz="2400" dirty="0">
                <a:latin typeface="Open Sans" panose="020B0606030504020204" pitchFamily="34" charset="0"/>
                <a:ea typeface="Open Sans" panose="020B0606030504020204" pitchFamily="34" charset="0"/>
                <a:cs typeface="Open Sans" panose="020B0606030504020204" pitchFamily="34" charset="0"/>
              </a:rPr>
              <a:t> expert working group. Based on: Brewer NT, Chapman GB, Rothman AJ, Leask J, and Kempe A (2017). Increasing vaccination: Putting psychosocial science into action. </a:t>
            </a:r>
            <a:r>
              <a:rPr lang="en-US" sz="2400" i="1" dirty="0">
                <a:latin typeface="Open Sans" panose="020B0606030504020204" pitchFamily="34" charset="0"/>
                <a:ea typeface="Open Sans" panose="020B0606030504020204" pitchFamily="34" charset="0"/>
                <a:cs typeface="Open Sans" panose="020B0606030504020204" pitchFamily="34" charset="0"/>
              </a:rPr>
              <a:t>Psychological Science for the Public Interest</a:t>
            </a:r>
            <a:r>
              <a:rPr lang="en-US" sz="2400" dirty="0">
                <a:latin typeface="Open Sans" panose="020B0606030504020204" pitchFamily="34" charset="0"/>
                <a:ea typeface="Open Sans" panose="020B0606030504020204" pitchFamily="34" charset="0"/>
                <a:cs typeface="Open Sans" panose="020B0606030504020204" pitchFamily="34" charset="0"/>
              </a:rPr>
              <a:t>. 18(3): 149-207</a:t>
            </a:r>
          </a:p>
        </p:txBody>
      </p:sp>
    </p:spTree>
    <p:extLst>
      <p:ext uri="{BB962C8B-B14F-4D97-AF65-F5344CB8AC3E}">
        <p14:creationId xmlns:p14="http://schemas.microsoft.com/office/powerpoint/2010/main" val="210404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pic>
        <p:nvPicPr>
          <p:cNvPr id="3" name="Picture 2">
            <a:extLst>
              <a:ext uri="{FF2B5EF4-FFF2-40B4-BE49-F238E27FC236}">
                <a16:creationId xmlns:a16="http://schemas.microsoft.com/office/drawing/2014/main" id="{15EC2C57-AA7B-4580-8A77-FAA7AFAF9366}"/>
              </a:ext>
            </a:extLst>
          </p:cNvPr>
          <p:cNvPicPr>
            <a:picLocks noChangeAspect="1"/>
          </p:cNvPicPr>
          <p:nvPr/>
        </p:nvPicPr>
        <p:blipFill>
          <a:blip r:embed="rId5"/>
          <a:stretch>
            <a:fillRect/>
          </a:stretch>
        </p:blipFill>
        <p:spPr>
          <a:xfrm>
            <a:off x="5136508" y="490743"/>
            <a:ext cx="4830451" cy="9301611"/>
          </a:xfrm>
          <a:prstGeom prst="rect">
            <a:avLst/>
          </a:prstGeom>
        </p:spPr>
      </p:pic>
      <p:pic>
        <p:nvPicPr>
          <p:cNvPr id="28" name="Picture 27">
            <a:extLst>
              <a:ext uri="{FF2B5EF4-FFF2-40B4-BE49-F238E27FC236}">
                <a16:creationId xmlns:a16="http://schemas.microsoft.com/office/drawing/2014/main" id="{A39F3D5E-7DD1-48DA-AA8E-F6A0B240D701}"/>
              </a:ext>
            </a:extLst>
          </p:cNvPr>
          <p:cNvPicPr>
            <a:picLocks noChangeAspect="1"/>
          </p:cNvPicPr>
          <p:nvPr/>
        </p:nvPicPr>
        <p:blipFill>
          <a:blip r:embed="rId6"/>
          <a:stretch>
            <a:fillRect/>
          </a:stretch>
        </p:blipFill>
        <p:spPr>
          <a:xfrm>
            <a:off x="12719256" y="3069930"/>
            <a:ext cx="4143236" cy="4143236"/>
          </a:xfrm>
          <a:prstGeom prst="rect">
            <a:avLst/>
          </a:prstGeom>
        </p:spPr>
      </p:pic>
      <p:cxnSp>
        <p:nvCxnSpPr>
          <p:cNvPr id="30" name="Straight Arrow Connector 29">
            <a:extLst>
              <a:ext uri="{FF2B5EF4-FFF2-40B4-BE49-F238E27FC236}">
                <a16:creationId xmlns:a16="http://schemas.microsoft.com/office/drawing/2014/main" id="{DA3D568A-D418-4AE3-A68F-241FF5D4F90A}"/>
              </a:ext>
            </a:extLst>
          </p:cNvPr>
          <p:cNvCxnSpPr/>
          <p:nvPr/>
        </p:nvCxnSpPr>
        <p:spPr>
          <a:xfrm>
            <a:off x="10052624" y="2521974"/>
            <a:ext cx="2580967" cy="222700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742ECE1B-73F0-4DAA-8422-8AB449D6B8C3}"/>
              </a:ext>
            </a:extLst>
          </p:cNvPr>
          <p:cNvCxnSpPr/>
          <p:nvPr/>
        </p:nvCxnSpPr>
        <p:spPr>
          <a:xfrm flipV="1">
            <a:off x="10185359" y="5309418"/>
            <a:ext cx="2448232" cy="233024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636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340962" y="347972"/>
            <a:ext cx="5129939" cy="871264"/>
          </a:xfrm>
          <a:prstGeom prst="rect">
            <a:avLst/>
          </a:prstGeom>
          <a:noFill/>
        </p:spPr>
        <p:txBody>
          <a:bodyPr wrap="square" tIns="0" bIns="0" rtlCol="0" anchor="ctr">
            <a:spAutoFit/>
          </a:bodyPr>
          <a:lstStyle/>
          <a:p>
            <a:pPr>
              <a:lnSpc>
                <a:spcPct val="150000"/>
              </a:lnSpc>
            </a:pP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PSYCHOLOGICAL FIRST AID </a:t>
            </a:r>
            <a:b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br>
            <a:r>
              <a:rPr lang="en-US" sz="2000" b="1" dirty="0">
                <a:solidFill>
                  <a:schemeClr val="bg2"/>
                </a:solidFill>
                <a:latin typeface="Montserrat" pitchFamily="2" charset="77"/>
                <a:ea typeface="Roboto Black" panose="02000000000000000000" pitchFamily="2" charset="0"/>
                <a:cs typeface="Open Sans Light" panose="020B0306030504020204" pitchFamily="34" charset="0"/>
              </a:rPr>
              <a:t>FOR VACCINE HESITANCY</a:t>
            </a:r>
            <a:endParaRPr lang="ru-RU" sz="2000" b="1" dirty="0">
              <a:solidFill>
                <a:schemeClr val="bg2"/>
              </a:solidFill>
              <a:latin typeface="Montserrat" pitchFamily="2" charset="77"/>
              <a:ea typeface="Roboto Black" panose="02000000000000000000" pitchFamily="2" charset="0"/>
              <a:cs typeface="Open Sans Light" panose="020B0306030504020204" pitchFamily="34" charset="0"/>
            </a:endParaRPr>
          </a:p>
        </p:txBody>
      </p:sp>
      <p:pic>
        <p:nvPicPr>
          <p:cNvPr id="16" name="Picture 15">
            <a:extLst>
              <a:ext uri="{FF2B5EF4-FFF2-40B4-BE49-F238E27FC236}">
                <a16:creationId xmlns:a16="http://schemas.microsoft.com/office/drawing/2014/main" id="{17314CAB-43AD-4D66-94DD-CC6425F03009}"/>
              </a:ext>
            </a:extLst>
          </p:cNvPr>
          <p:cNvPicPr>
            <a:picLocks noChangeAspect="1"/>
          </p:cNvPicPr>
          <p:nvPr/>
        </p:nvPicPr>
        <p:blipFill>
          <a:blip r:embed="rId5"/>
          <a:stretch>
            <a:fillRect/>
          </a:stretch>
        </p:blipFill>
        <p:spPr>
          <a:xfrm>
            <a:off x="11746887" y="4746559"/>
            <a:ext cx="4663440" cy="5385163"/>
          </a:xfrm>
          <a:prstGeom prst="rect">
            <a:avLst/>
          </a:prstGeom>
        </p:spPr>
      </p:pic>
      <p:pic>
        <p:nvPicPr>
          <p:cNvPr id="19" name="Picture 18">
            <a:extLst>
              <a:ext uri="{FF2B5EF4-FFF2-40B4-BE49-F238E27FC236}">
                <a16:creationId xmlns:a16="http://schemas.microsoft.com/office/drawing/2014/main" id="{27FBDD39-150A-4D98-B63C-9B2637BA558E}"/>
              </a:ext>
            </a:extLst>
          </p:cNvPr>
          <p:cNvPicPr>
            <a:picLocks noChangeAspect="1"/>
          </p:cNvPicPr>
          <p:nvPr/>
        </p:nvPicPr>
        <p:blipFill>
          <a:blip r:embed="rId6"/>
          <a:stretch>
            <a:fillRect/>
          </a:stretch>
        </p:blipFill>
        <p:spPr>
          <a:xfrm>
            <a:off x="5508340" y="1219236"/>
            <a:ext cx="6238547" cy="8165157"/>
          </a:xfrm>
          <a:prstGeom prst="rect">
            <a:avLst/>
          </a:prstGeom>
        </p:spPr>
      </p:pic>
    </p:spTree>
    <p:extLst>
      <p:ext uri="{BB962C8B-B14F-4D97-AF65-F5344CB8AC3E}">
        <p14:creationId xmlns:p14="http://schemas.microsoft.com/office/powerpoint/2010/main" val="39211515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7F4670C301A384A80ACA5B2297B22EC" ma:contentTypeVersion="13" ma:contentTypeDescription="Opret et nyt dokument." ma:contentTypeScope="" ma:versionID="3a49807d4cc135c7b63ae4dc70b03894">
  <xsd:schema xmlns:xsd="http://www.w3.org/2001/XMLSchema" xmlns:xs="http://www.w3.org/2001/XMLSchema" xmlns:p="http://schemas.microsoft.com/office/2006/metadata/properties" xmlns:ns3="cf153c07-fe08-452e-a241-7f7f2beb7f44" xmlns:ns4="cd0483ec-6ac7-4b54-8053-f22cb238b3b2" targetNamespace="http://schemas.microsoft.com/office/2006/metadata/properties" ma:root="true" ma:fieldsID="bbddb4293714ccde88d14d45c3a460a5" ns3:_="" ns4:_="">
    <xsd:import namespace="cf153c07-fe08-452e-a241-7f7f2beb7f44"/>
    <xsd:import namespace="cd0483ec-6ac7-4b54-8053-f22cb238b3b2"/>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53c07-fe08-452e-a241-7f7f2beb7f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0483ec-6ac7-4b54-8053-f22cb238b3b2"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SharingHintHash" ma:index="13"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EBD396-4C28-413D-BCC9-B0F8204F37BC}">
  <ds:schemaRefs>
    <ds:schemaRef ds:uri="http://purl.org/dc/terms/"/>
    <ds:schemaRef ds:uri="http://schemas.openxmlformats.org/package/2006/metadata/core-properties"/>
    <ds:schemaRef ds:uri="http://purl.org/dc/dcmitype/"/>
    <ds:schemaRef ds:uri="http://schemas.microsoft.com/office/infopath/2007/PartnerControls"/>
    <ds:schemaRef ds:uri="cd0483ec-6ac7-4b54-8053-f22cb238b3b2"/>
    <ds:schemaRef ds:uri="cf153c07-fe08-452e-a241-7f7f2beb7f44"/>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13E6F00C-9BFF-4B5C-AC17-950BEE840964}">
  <ds:schemaRefs>
    <ds:schemaRef ds:uri="http://schemas.microsoft.com/sharepoint/v3/contenttype/forms"/>
  </ds:schemaRefs>
</ds:datastoreItem>
</file>

<file path=customXml/itemProps3.xml><?xml version="1.0" encoding="utf-8"?>
<ds:datastoreItem xmlns:ds="http://schemas.openxmlformats.org/officeDocument/2006/customXml" ds:itemID="{E829D16F-EA11-434B-9F4A-ED8A85150F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153c07-fe08-452e-a241-7f7f2beb7f44"/>
    <ds:schemaRef ds:uri="cd0483ec-6ac7-4b54-8053-f22cb238b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4412</TotalTime>
  <Words>9947</Words>
  <Application>Microsoft Office PowerPoint</Application>
  <PresentationFormat>Custom</PresentationFormat>
  <Paragraphs>599</Paragraphs>
  <Slides>31</Slides>
  <Notes>31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Arial</vt:lpstr>
      <vt:lpstr>Montserrat Medium</vt:lpstr>
      <vt:lpstr>Symbol</vt:lpstr>
      <vt:lpstr>Open Sans Light</vt:lpstr>
      <vt:lpstr>Calibri Light</vt:lpstr>
      <vt:lpstr>Montserrat Black</vt:lpstr>
      <vt:lpstr>Open Sans</vt:lpstr>
      <vt:lpstr>Calibri</vt:lpstr>
      <vt:lpstr>Montserrat</vt:lpstr>
      <vt:lpstr>Verdana</vt:lpstr>
      <vt:lpstr>Montserrat Bold</vt:lpstr>
      <vt:lpstr>Courier New</vt:lpstr>
      <vt:lpstr>Wingdings</vt:lpstr>
      <vt:lpstr>Bebas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Melanie Powell</cp:lastModifiedBy>
  <cp:revision>45</cp:revision>
  <dcterms:created xsi:type="dcterms:W3CDTF">2015-02-25T15:20:40Z</dcterms:created>
  <dcterms:modified xsi:type="dcterms:W3CDTF">2021-09-06T14:47:33Z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0x01010057F4670C301A384A80ACA5B2297B22EC</vt:lpwstr>
  </property>
</Properties>
</file>