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62"/>
  </p:notesMasterIdLst>
  <p:sldIdLst>
    <p:sldId id="4014" r:id="rId5"/>
    <p:sldId id="405" r:id="rId6"/>
    <p:sldId id="342" r:id="rId7"/>
    <p:sldId id="381" r:id="rId8"/>
    <p:sldId id="3996" r:id="rId9"/>
    <p:sldId id="4013" r:id="rId10"/>
    <p:sldId id="344" r:id="rId11"/>
    <p:sldId id="350" r:id="rId12"/>
    <p:sldId id="288" r:id="rId13"/>
    <p:sldId id="302" r:id="rId14"/>
    <p:sldId id="404" r:id="rId15"/>
    <p:sldId id="303" r:id="rId16"/>
    <p:sldId id="351" r:id="rId17"/>
    <p:sldId id="3998" r:id="rId18"/>
    <p:sldId id="258" r:id="rId19"/>
    <p:sldId id="260" r:id="rId20"/>
    <p:sldId id="4000" r:id="rId21"/>
    <p:sldId id="4001" r:id="rId22"/>
    <p:sldId id="345" r:id="rId23"/>
    <p:sldId id="262" r:id="rId24"/>
    <p:sldId id="4009" r:id="rId25"/>
    <p:sldId id="280" r:id="rId26"/>
    <p:sldId id="274" r:id="rId27"/>
    <p:sldId id="264" r:id="rId28"/>
    <p:sldId id="4010" r:id="rId29"/>
    <p:sldId id="397" r:id="rId30"/>
    <p:sldId id="4016" r:id="rId31"/>
    <p:sldId id="373" r:id="rId32"/>
    <p:sldId id="4017" r:id="rId33"/>
    <p:sldId id="394" r:id="rId34"/>
    <p:sldId id="4018" r:id="rId35"/>
    <p:sldId id="395" r:id="rId36"/>
    <p:sldId id="4019" r:id="rId37"/>
    <p:sldId id="396" r:id="rId38"/>
    <p:sldId id="4020" r:id="rId39"/>
    <p:sldId id="322" r:id="rId40"/>
    <p:sldId id="323" r:id="rId41"/>
    <p:sldId id="300" r:id="rId42"/>
    <p:sldId id="265" r:id="rId43"/>
    <p:sldId id="320" r:id="rId44"/>
    <p:sldId id="318" r:id="rId45"/>
    <p:sldId id="331" r:id="rId46"/>
    <p:sldId id="4011" r:id="rId47"/>
    <p:sldId id="343" r:id="rId48"/>
    <p:sldId id="4021" r:id="rId49"/>
    <p:sldId id="4005" r:id="rId50"/>
    <p:sldId id="4012" r:id="rId51"/>
    <p:sldId id="299" r:id="rId52"/>
    <p:sldId id="346" r:id="rId53"/>
    <p:sldId id="316" r:id="rId54"/>
    <p:sldId id="317" r:id="rId55"/>
    <p:sldId id="3997" r:id="rId56"/>
    <p:sldId id="310" r:id="rId57"/>
    <p:sldId id="406" r:id="rId58"/>
    <p:sldId id="4015" r:id="rId59"/>
    <p:sldId id="339" r:id="rId60"/>
    <p:sldId id="353" r:id="rId61"/>
  </p:sldIdLst>
  <p:sldSz cx="11518900" cy="6483350"/>
  <p:notesSz cx="11518900" cy="6483350"/>
  <p:defaultTextStyle>
    <a:defPPr>
      <a:defRPr lang="da-DK"/>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34B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2647" autoAdjust="0"/>
  </p:normalViewPr>
  <p:slideViewPr>
    <p:cSldViewPr snapToGrid="0">
      <p:cViewPr>
        <p:scale>
          <a:sx n="50" d="100"/>
          <a:sy n="50" d="100"/>
        </p:scale>
        <p:origin x="2011" y="571"/>
      </p:cViewPr>
      <p:guideLst>
        <p:guide orient="horz" pos="2880"/>
        <p:guide pos="216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tableStyles" Target="tableStyles.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s>
</file>

<file path=ppt/diagrams/colors1.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DB8B8E1-B232-AE4A-A27C-79556FA23D50}" type="doc">
      <dgm:prSet loTypeId="urn:microsoft.com/office/officeart/2005/8/layout/radial1" loCatId="" qsTypeId="urn:microsoft.com/office/officeart/2005/8/quickstyle/simple2" qsCatId="simple" csTypeId="urn:microsoft.com/office/officeart/2005/8/colors/accent2_1" csCatId="accent2" phldr="1"/>
      <dgm:spPr/>
      <dgm:t>
        <a:bodyPr/>
        <a:lstStyle/>
        <a:p>
          <a:endParaRPr lang="en-GB"/>
        </a:p>
      </dgm:t>
    </dgm:pt>
    <dgm:pt modelId="{DFAD0621-EE23-DB41-98E6-529C4B81D6CB}">
      <dgm:prSet phldrT="[Text]" custT="1"/>
      <dgm:spPr>
        <a:solidFill>
          <a:srgbClr val="C00000"/>
        </a:solidFill>
      </dgm:spPr>
      <dgm:t>
        <a:bodyPr/>
        <a:lstStyle/>
        <a:p>
          <a:r>
            <a:rPr lang="ru-RU" sz="2400" b="1" dirty="0">
              <a:solidFill>
                <a:schemeClr val="bg1"/>
              </a:solidFill>
            </a:rPr>
            <a:t>Психосоциальная поддержка</a:t>
          </a:r>
          <a:endParaRPr lang="en-GB" sz="2400" b="1" dirty="0">
            <a:solidFill>
              <a:schemeClr val="bg1"/>
            </a:solidFill>
          </a:endParaRPr>
        </a:p>
      </dgm:t>
    </dgm:pt>
    <dgm:pt modelId="{E7B00931-774E-044A-9340-C031A887672F}" type="parTrans" cxnId="{42B95C75-7101-D141-A3B2-20226236DF64}">
      <dgm:prSet/>
      <dgm:spPr/>
      <dgm:t>
        <a:bodyPr/>
        <a:lstStyle/>
        <a:p>
          <a:endParaRPr lang="en-GB"/>
        </a:p>
      </dgm:t>
    </dgm:pt>
    <dgm:pt modelId="{C18C16A7-BA0E-FC41-B93A-8A0B0F90A0F2}" type="sibTrans" cxnId="{42B95C75-7101-D141-A3B2-20226236DF64}">
      <dgm:prSet/>
      <dgm:spPr/>
      <dgm:t>
        <a:bodyPr/>
        <a:lstStyle/>
        <a:p>
          <a:endParaRPr lang="en-GB"/>
        </a:p>
      </dgm:t>
    </dgm:pt>
    <dgm:pt modelId="{CCD09AFE-2D0E-6545-8264-6343E2832EB7}">
      <dgm:prSet phldrT="[Text]" custT="1"/>
      <dgm:spPr/>
      <dgm:t>
        <a:bodyPr/>
        <a:lstStyle/>
        <a:p>
          <a:r>
            <a:rPr lang="ru-RU" sz="2800" dirty="0"/>
            <a:t>Безопасность</a:t>
          </a:r>
          <a:endParaRPr lang="en-GB" sz="2800" dirty="0"/>
        </a:p>
      </dgm:t>
    </dgm:pt>
    <dgm:pt modelId="{A803D17E-D3DC-D04F-BA5D-5A779E4932A1}" type="parTrans" cxnId="{A614D30F-BB21-A549-A745-D9411F95D833}">
      <dgm:prSet custT="1"/>
      <dgm:spPr/>
      <dgm:t>
        <a:bodyPr/>
        <a:lstStyle/>
        <a:p>
          <a:endParaRPr lang="en-GB" sz="3000"/>
        </a:p>
      </dgm:t>
    </dgm:pt>
    <dgm:pt modelId="{5EE36CA1-4528-6B47-A0D3-780935FAACCA}" type="sibTrans" cxnId="{A614D30F-BB21-A549-A745-D9411F95D833}">
      <dgm:prSet/>
      <dgm:spPr/>
      <dgm:t>
        <a:bodyPr/>
        <a:lstStyle/>
        <a:p>
          <a:endParaRPr lang="en-GB"/>
        </a:p>
      </dgm:t>
    </dgm:pt>
    <dgm:pt modelId="{9718C0C8-798E-7C4D-AF11-8A66786A0008}">
      <dgm:prSet phldrT="[Text]" custT="1"/>
      <dgm:spPr/>
      <dgm:t>
        <a:bodyPr/>
        <a:lstStyle/>
        <a:p>
          <a:r>
            <a:rPr lang="ru-RU" sz="2800" dirty="0"/>
            <a:t>Спокойствие</a:t>
          </a:r>
          <a:endParaRPr lang="en-GB" sz="2800" dirty="0"/>
        </a:p>
      </dgm:t>
    </dgm:pt>
    <dgm:pt modelId="{80BAEA9B-F289-7442-8CD8-DAA44B1E265D}" type="parTrans" cxnId="{29017652-F83F-6F4D-8056-2D1FAC7E30CB}">
      <dgm:prSet custT="1"/>
      <dgm:spPr/>
      <dgm:t>
        <a:bodyPr/>
        <a:lstStyle/>
        <a:p>
          <a:endParaRPr lang="en-GB" sz="3000"/>
        </a:p>
      </dgm:t>
    </dgm:pt>
    <dgm:pt modelId="{20A4EED0-CDB4-F043-9DDB-CCF8E6D5C67F}" type="sibTrans" cxnId="{29017652-F83F-6F4D-8056-2D1FAC7E30CB}">
      <dgm:prSet/>
      <dgm:spPr/>
      <dgm:t>
        <a:bodyPr/>
        <a:lstStyle/>
        <a:p>
          <a:endParaRPr lang="en-GB"/>
        </a:p>
      </dgm:t>
    </dgm:pt>
    <dgm:pt modelId="{3B97E0E3-D9DD-9C48-AAF9-8FA080F831ED}">
      <dgm:prSet phldrT="[Text]" custT="1"/>
      <dgm:spPr/>
      <dgm:t>
        <a:bodyPr/>
        <a:lstStyle/>
        <a:p>
          <a:r>
            <a:rPr lang="ru-RU" sz="2400" dirty="0"/>
            <a:t>Личная и коллективная дееспособность</a:t>
          </a:r>
          <a:endParaRPr lang="en-GB" sz="2400" dirty="0"/>
        </a:p>
      </dgm:t>
    </dgm:pt>
    <dgm:pt modelId="{6151C108-1C07-874D-9EF9-FF41374A7157}" type="parTrans" cxnId="{2B673105-0AD3-2C43-8CDA-3027AF9F09EC}">
      <dgm:prSet custT="1"/>
      <dgm:spPr/>
      <dgm:t>
        <a:bodyPr/>
        <a:lstStyle/>
        <a:p>
          <a:endParaRPr lang="en-GB" sz="3000"/>
        </a:p>
      </dgm:t>
    </dgm:pt>
    <dgm:pt modelId="{AC432DF4-F89C-AD42-A737-FE2E53E52763}" type="sibTrans" cxnId="{2B673105-0AD3-2C43-8CDA-3027AF9F09EC}">
      <dgm:prSet/>
      <dgm:spPr/>
      <dgm:t>
        <a:bodyPr/>
        <a:lstStyle/>
        <a:p>
          <a:endParaRPr lang="en-GB"/>
        </a:p>
      </dgm:t>
    </dgm:pt>
    <dgm:pt modelId="{6713057B-4F7F-8443-910F-3E21B5128852}">
      <dgm:prSet phldrT="[Text]" custT="1"/>
      <dgm:spPr/>
      <dgm:t>
        <a:bodyPr/>
        <a:lstStyle/>
        <a:p>
          <a:r>
            <a:rPr lang="ru-RU" sz="2800" dirty="0"/>
            <a:t>Социальные связи</a:t>
          </a:r>
          <a:endParaRPr lang="en-GB" sz="2800" dirty="0"/>
        </a:p>
      </dgm:t>
    </dgm:pt>
    <dgm:pt modelId="{8C74F9C1-BF98-1A42-9BEB-139F4EAAB211}" type="parTrans" cxnId="{E913A0E7-165C-8649-BBB7-E7ECAF1260AD}">
      <dgm:prSet custT="1"/>
      <dgm:spPr/>
      <dgm:t>
        <a:bodyPr/>
        <a:lstStyle/>
        <a:p>
          <a:endParaRPr lang="en-GB" sz="3000"/>
        </a:p>
      </dgm:t>
    </dgm:pt>
    <dgm:pt modelId="{6E54399A-9453-E046-A93D-9FAB0C0B1DBD}" type="sibTrans" cxnId="{E913A0E7-165C-8649-BBB7-E7ECAF1260AD}">
      <dgm:prSet/>
      <dgm:spPr/>
      <dgm:t>
        <a:bodyPr/>
        <a:lstStyle/>
        <a:p>
          <a:endParaRPr lang="en-GB"/>
        </a:p>
      </dgm:t>
    </dgm:pt>
    <dgm:pt modelId="{79ECC329-EFC2-5E4E-BC12-CF4E44296446}">
      <dgm:prSet phldrT="[Text]" custT="1"/>
      <dgm:spPr/>
      <dgm:t>
        <a:bodyPr/>
        <a:lstStyle/>
        <a:p>
          <a:r>
            <a:rPr lang="ru-RU" sz="2800" dirty="0"/>
            <a:t>Надежда</a:t>
          </a:r>
          <a:endParaRPr lang="en-GB" sz="2800" dirty="0"/>
        </a:p>
      </dgm:t>
    </dgm:pt>
    <dgm:pt modelId="{16F41E67-BDB7-BF4F-A574-51CC1712BBBC}" type="parTrans" cxnId="{B1AA43B3-1EEA-3A42-A91A-3E350473A71B}">
      <dgm:prSet custT="1"/>
      <dgm:spPr/>
      <dgm:t>
        <a:bodyPr/>
        <a:lstStyle/>
        <a:p>
          <a:endParaRPr lang="en-GB" sz="3000"/>
        </a:p>
      </dgm:t>
    </dgm:pt>
    <dgm:pt modelId="{668BC69D-58A0-1C44-8995-F15A97778477}" type="sibTrans" cxnId="{B1AA43B3-1EEA-3A42-A91A-3E350473A71B}">
      <dgm:prSet/>
      <dgm:spPr/>
      <dgm:t>
        <a:bodyPr/>
        <a:lstStyle/>
        <a:p>
          <a:endParaRPr lang="en-GB"/>
        </a:p>
      </dgm:t>
    </dgm:pt>
    <dgm:pt modelId="{40AB0238-488E-D54E-B67C-C44F6FE1CB4E}" type="pres">
      <dgm:prSet presAssocID="{6DB8B8E1-B232-AE4A-A27C-79556FA23D50}" presName="cycle" presStyleCnt="0">
        <dgm:presLayoutVars>
          <dgm:chMax val="1"/>
          <dgm:dir/>
          <dgm:animLvl val="ctr"/>
          <dgm:resizeHandles val="exact"/>
        </dgm:presLayoutVars>
      </dgm:prSet>
      <dgm:spPr/>
    </dgm:pt>
    <dgm:pt modelId="{40D6DEFB-6448-B840-B5B1-FF5AF8F61A7F}" type="pres">
      <dgm:prSet presAssocID="{DFAD0621-EE23-DB41-98E6-529C4B81D6CB}" presName="centerShape" presStyleLbl="node0" presStyleIdx="0" presStyleCnt="1" custScaleX="243555" custScaleY="135534" custLinFactNeighborX="-5820" custLinFactNeighborY="6972"/>
      <dgm:spPr/>
    </dgm:pt>
    <dgm:pt modelId="{E2E32D53-1539-FE4A-B5B0-2FF6E3430FD0}" type="pres">
      <dgm:prSet presAssocID="{A803D17E-D3DC-D04F-BA5D-5A779E4932A1}" presName="Name9" presStyleLbl="parChTrans1D2" presStyleIdx="0" presStyleCnt="5"/>
      <dgm:spPr/>
    </dgm:pt>
    <dgm:pt modelId="{EFB04570-2963-B642-9DF5-5AC5A3CD50ED}" type="pres">
      <dgm:prSet presAssocID="{A803D17E-D3DC-D04F-BA5D-5A779E4932A1}" presName="connTx" presStyleLbl="parChTrans1D2" presStyleIdx="0" presStyleCnt="5"/>
      <dgm:spPr/>
    </dgm:pt>
    <dgm:pt modelId="{826BDE6D-890B-2349-9C9F-FE86096D0AAF}" type="pres">
      <dgm:prSet presAssocID="{CCD09AFE-2D0E-6545-8264-6343E2832EB7}" presName="node" presStyleLbl="node1" presStyleIdx="0" presStyleCnt="5" custScaleX="225801" custScaleY="124022" custRadScaleRad="99004" custRadScaleInc="39804">
        <dgm:presLayoutVars>
          <dgm:bulletEnabled val="1"/>
        </dgm:presLayoutVars>
      </dgm:prSet>
      <dgm:spPr/>
    </dgm:pt>
    <dgm:pt modelId="{B064C7B3-8F0E-3042-B98F-7890DC8EE91E}" type="pres">
      <dgm:prSet presAssocID="{80BAEA9B-F289-7442-8CD8-DAA44B1E265D}" presName="Name9" presStyleLbl="parChTrans1D2" presStyleIdx="1" presStyleCnt="5"/>
      <dgm:spPr/>
    </dgm:pt>
    <dgm:pt modelId="{5E8DCBAE-1D15-E640-B1B7-32BE2AB387A8}" type="pres">
      <dgm:prSet presAssocID="{80BAEA9B-F289-7442-8CD8-DAA44B1E265D}" presName="connTx" presStyleLbl="parChTrans1D2" presStyleIdx="1" presStyleCnt="5"/>
      <dgm:spPr/>
    </dgm:pt>
    <dgm:pt modelId="{9A6189F7-B378-1044-8AA7-F822659CD21B}" type="pres">
      <dgm:prSet presAssocID="{9718C0C8-798E-7C4D-AF11-8A66786A0008}" presName="node" presStyleLbl="node1" presStyleIdx="1" presStyleCnt="5" custScaleX="200466" custScaleY="143593" custRadScaleRad="199006" custRadScaleInc="10112">
        <dgm:presLayoutVars>
          <dgm:bulletEnabled val="1"/>
        </dgm:presLayoutVars>
      </dgm:prSet>
      <dgm:spPr/>
    </dgm:pt>
    <dgm:pt modelId="{CEE0090C-CE8F-C84D-BD2C-4A35606C9939}" type="pres">
      <dgm:prSet presAssocID="{6151C108-1C07-874D-9EF9-FF41374A7157}" presName="Name9" presStyleLbl="parChTrans1D2" presStyleIdx="2" presStyleCnt="5"/>
      <dgm:spPr/>
    </dgm:pt>
    <dgm:pt modelId="{C9101967-8E4D-0144-A58A-8D41E0F290A1}" type="pres">
      <dgm:prSet presAssocID="{6151C108-1C07-874D-9EF9-FF41374A7157}" presName="connTx" presStyleLbl="parChTrans1D2" presStyleIdx="2" presStyleCnt="5"/>
      <dgm:spPr/>
    </dgm:pt>
    <dgm:pt modelId="{33194DC6-0DE5-334B-B184-1F55AD58FE8C}" type="pres">
      <dgm:prSet presAssocID="{3B97E0E3-D9DD-9C48-AAF9-8FA080F831ED}" presName="node" presStyleLbl="node1" presStyleIdx="2" presStyleCnt="5" custScaleX="270587" custScaleY="119100" custRadScaleRad="198544" custRadScaleInc="-94361">
        <dgm:presLayoutVars>
          <dgm:bulletEnabled val="1"/>
        </dgm:presLayoutVars>
      </dgm:prSet>
      <dgm:spPr/>
    </dgm:pt>
    <dgm:pt modelId="{D52C8C29-1369-5544-9D3F-2BEA802FE8EF}" type="pres">
      <dgm:prSet presAssocID="{8C74F9C1-BF98-1A42-9BEB-139F4EAAB211}" presName="Name9" presStyleLbl="parChTrans1D2" presStyleIdx="3" presStyleCnt="5"/>
      <dgm:spPr/>
    </dgm:pt>
    <dgm:pt modelId="{1E1FF9B9-4B64-CB4F-95DE-8A47C1691549}" type="pres">
      <dgm:prSet presAssocID="{8C74F9C1-BF98-1A42-9BEB-139F4EAAB211}" presName="connTx" presStyleLbl="parChTrans1D2" presStyleIdx="3" presStyleCnt="5"/>
      <dgm:spPr/>
    </dgm:pt>
    <dgm:pt modelId="{41CD8E15-3A2E-7C47-8E02-ED7428BEB2F5}" type="pres">
      <dgm:prSet presAssocID="{6713057B-4F7F-8443-910F-3E21B5128852}" presName="node" presStyleLbl="node1" presStyleIdx="3" presStyleCnt="5" custScaleX="244707" custScaleY="123221" custRadScaleRad="213474" custRadScaleInc="107693">
        <dgm:presLayoutVars>
          <dgm:bulletEnabled val="1"/>
        </dgm:presLayoutVars>
      </dgm:prSet>
      <dgm:spPr/>
    </dgm:pt>
    <dgm:pt modelId="{C8DAA448-8959-B542-BACB-CBFE10E5805A}" type="pres">
      <dgm:prSet presAssocID="{16F41E67-BDB7-BF4F-A574-51CC1712BBBC}" presName="Name9" presStyleLbl="parChTrans1D2" presStyleIdx="4" presStyleCnt="5"/>
      <dgm:spPr/>
    </dgm:pt>
    <dgm:pt modelId="{E37709F6-0634-A74A-9819-E061C21094C3}" type="pres">
      <dgm:prSet presAssocID="{16F41E67-BDB7-BF4F-A574-51CC1712BBBC}" presName="connTx" presStyleLbl="parChTrans1D2" presStyleIdx="4" presStyleCnt="5"/>
      <dgm:spPr/>
    </dgm:pt>
    <dgm:pt modelId="{00CD5BC0-E51A-F24A-9D26-0FDCC60829C1}" type="pres">
      <dgm:prSet presAssocID="{79ECC329-EFC2-5E4E-BC12-CF4E44296446}" presName="node" presStyleLbl="node1" presStyleIdx="4" presStyleCnt="5" custScaleX="225219" custScaleY="134460" custRadScaleRad="213768" custRadScaleInc="2518">
        <dgm:presLayoutVars>
          <dgm:bulletEnabled val="1"/>
        </dgm:presLayoutVars>
      </dgm:prSet>
      <dgm:spPr/>
    </dgm:pt>
  </dgm:ptLst>
  <dgm:cxnLst>
    <dgm:cxn modelId="{2B673105-0AD3-2C43-8CDA-3027AF9F09EC}" srcId="{DFAD0621-EE23-DB41-98E6-529C4B81D6CB}" destId="{3B97E0E3-D9DD-9C48-AAF9-8FA080F831ED}" srcOrd="2" destOrd="0" parTransId="{6151C108-1C07-874D-9EF9-FF41374A7157}" sibTransId="{AC432DF4-F89C-AD42-A737-FE2E53E52763}"/>
    <dgm:cxn modelId="{A614D30F-BB21-A549-A745-D9411F95D833}" srcId="{DFAD0621-EE23-DB41-98E6-529C4B81D6CB}" destId="{CCD09AFE-2D0E-6545-8264-6343E2832EB7}" srcOrd="0" destOrd="0" parTransId="{A803D17E-D3DC-D04F-BA5D-5A779E4932A1}" sibTransId="{5EE36CA1-4528-6B47-A0D3-780935FAACCA}"/>
    <dgm:cxn modelId="{9862541E-E7E8-E543-BF16-F7CB92BBB72D}" type="presOf" srcId="{80BAEA9B-F289-7442-8CD8-DAA44B1E265D}" destId="{5E8DCBAE-1D15-E640-B1B7-32BE2AB387A8}" srcOrd="1" destOrd="0" presId="urn:microsoft.com/office/officeart/2005/8/layout/radial1"/>
    <dgm:cxn modelId="{B9361325-4D28-0D45-BDF0-24491BF9168F}" type="presOf" srcId="{80BAEA9B-F289-7442-8CD8-DAA44B1E265D}" destId="{B064C7B3-8F0E-3042-B98F-7890DC8EE91E}" srcOrd="0" destOrd="0" presId="urn:microsoft.com/office/officeart/2005/8/layout/radial1"/>
    <dgm:cxn modelId="{C3A0152C-E08F-8F4A-AE45-807238B6E506}" type="presOf" srcId="{79ECC329-EFC2-5E4E-BC12-CF4E44296446}" destId="{00CD5BC0-E51A-F24A-9D26-0FDCC60829C1}" srcOrd="0" destOrd="0" presId="urn:microsoft.com/office/officeart/2005/8/layout/radial1"/>
    <dgm:cxn modelId="{FF2BB140-2017-F448-BFBF-8307FBFA1C00}" type="presOf" srcId="{6151C108-1C07-874D-9EF9-FF41374A7157}" destId="{CEE0090C-CE8F-C84D-BD2C-4A35606C9939}" srcOrd="0" destOrd="0" presId="urn:microsoft.com/office/officeart/2005/8/layout/radial1"/>
    <dgm:cxn modelId="{F41DFF64-0A36-404A-8D4B-E8BB7E388412}" type="presOf" srcId="{A803D17E-D3DC-D04F-BA5D-5A779E4932A1}" destId="{EFB04570-2963-B642-9DF5-5AC5A3CD50ED}" srcOrd="1" destOrd="0" presId="urn:microsoft.com/office/officeart/2005/8/layout/radial1"/>
    <dgm:cxn modelId="{29017652-F83F-6F4D-8056-2D1FAC7E30CB}" srcId="{DFAD0621-EE23-DB41-98E6-529C4B81D6CB}" destId="{9718C0C8-798E-7C4D-AF11-8A66786A0008}" srcOrd="1" destOrd="0" parTransId="{80BAEA9B-F289-7442-8CD8-DAA44B1E265D}" sibTransId="{20A4EED0-CDB4-F043-9DDB-CCF8E6D5C67F}"/>
    <dgm:cxn modelId="{42B95C75-7101-D141-A3B2-20226236DF64}" srcId="{6DB8B8E1-B232-AE4A-A27C-79556FA23D50}" destId="{DFAD0621-EE23-DB41-98E6-529C4B81D6CB}" srcOrd="0" destOrd="0" parTransId="{E7B00931-774E-044A-9340-C031A887672F}" sibTransId="{C18C16A7-BA0E-FC41-B93A-8A0B0F90A0F2}"/>
    <dgm:cxn modelId="{AEE7B37A-6EFD-E849-A2B1-8DBC6D338D67}" type="presOf" srcId="{6DB8B8E1-B232-AE4A-A27C-79556FA23D50}" destId="{40AB0238-488E-D54E-B67C-C44F6FE1CB4E}" srcOrd="0" destOrd="0" presId="urn:microsoft.com/office/officeart/2005/8/layout/radial1"/>
    <dgm:cxn modelId="{ACA5F181-D25C-A443-9FA3-36D686BB5B46}" type="presOf" srcId="{3B97E0E3-D9DD-9C48-AAF9-8FA080F831ED}" destId="{33194DC6-0DE5-334B-B184-1F55AD58FE8C}" srcOrd="0" destOrd="0" presId="urn:microsoft.com/office/officeart/2005/8/layout/radial1"/>
    <dgm:cxn modelId="{056D6483-DC4E-7943-8E75-84CAAE0A2910}" type="presOf" srcId="{16F41E67-BDB7-BF4F-A574-51CC1712BBBC}" destId="{C8DAA448-8959-B542-BACB-CBFE10E5805A}" srcOrd="0" destOrd="0" presId="urn:microsoft.com/office/officeart/2005/8/layout/radial1"/>
    <dgm:cxn modelId="{8BAEEB8C-8458-B645-90D9-6E4E68187AA8}" type="presOf" srcId="{9718C0C8-798E-7C4D-AF11-8A66786A0008}" destId="{9A6189F7-B378-1044-8AA7-F822659CD21B}" srcOrd="0" destOrd="0" presId="urn:microsoft.com/office/officeart/2005/8/layout/radial1"/>
    <dgm:cxn modelId="{02FA388E-8741-1A41-8003-33D6EF6CC336}" type="presOf" srcId="{CCD09AFE-2D0E-6545-8264-6343E2832EB7}" destId="{826BDE6D-890B-2349-9C9F-FE86096D0AAF}" srcOrd="0" destOrd="0" presId="urn:microsoft.com/office/officeart/2005/8/layout/radial1"/>
    <dgm:cxn modelId="{FBBAA5AC-C200-A347-B574-74EA269428FB}" type="presOf" srcId="{8C74F9C1-BF98-1A42-9BEB-139F4EAAB211}" destId="{D52C8C29-1369-5544-9D3F-2BEA802FE8EF}" srcOrd="0" destOrd="0" presId="urn:microsoft.com/office/officeart/2005/8/layout/radial1"/>
    <dgm:cxn modelId="{B1AA43B3-1EEA-3A42-A91A-3E350473A71B}" srcId="{DFAD0621-EE23-DB41-98E6-529C4B81D6CB}" destId="{79ECC329-EFC2-5E4E-BC12-CF4E44296446}" srcOrd="4" destOrd="0" parTransId="{16F41E67-BDB7-BF4F-A574-51CC1712BBBC}" sibTransId="{668BC69D-58A0-1C44-8995-F15A97778477}"/>
    <dgm:cxn modelId="{D19AEAB3-5639-4A4B-8093-234DA87A2342}" type="presOf" srcId="{6713057B-4F7F-8443-910F-3E21B5128852}" destId="{41CD8E15-3A2E-7C47-8E02-ED7428BEB2F5}" srcOrd="0" destOrd="0" presId="urn:microsoft.com/office/officeart/2005/8/layout/radial1"/>
    <dgm:cxn modelId="{502889BE-F7F4-1A4D-8043-C22DB276DD37}" type="presOf" srcId="{A803D17E-D3DC-D04F-BA5D-5A779E4932A1}" destId="{E2E32D53-1539-FE4A-B5B0-2FF6E3430FD0}" srcOrd="0" destOrd="0" presId="urn:microsoft.com/office/officeart/2005/8/layout/radial1"/>
    <dgm:cxn modelId="{086E0FC3-E125-6847-B400-CF0B4A5738B1}" type="presOf" srcId="{16F41E67-BDB7-BF4F-A574-51CC1712BBBC}" destId="{E37709F6-0634-A74A-9819-E061C21094C3}" srcOrd="1" destOrd="0" presId="urn:microsoft.com/office/officeart/2005/8/layout/radial1"/>
    <dgm:cxn modelId="{B4C5ACD6-5289-114E-B31C-178FA108B1D5}" type="presOf" srcId="{6151C108-1C07-874D-9EF9-FF41374A7157}" destId="{C9101967-8E4D-0144-A58A-8D41E0F290A1}" srcOrd="1" destOrd="0" presId="urn:microsoft.com/office/officeart/2005/8/layout/radial1"/>
    <dgm:cxn modelId="{4E9773E2-7D49-C94B-B480-F2AC65FE4516}" type="presOf" srcId="{DFAD0621-EE23-DB41-98E6-529C4B81D6CB}" destId="{40D6DEFB-6448-B840-B5B1-FF5AF8F61A7F}" srcOrd="0" destOrd="0" presId="urn:microsoft.com/office/officeart/2005/8/layout/radial1"/>
    <dgm:cxn modelId="{E913A0E7-165C-8649-BBB7-E7ECAF1260AD}" srcId="{DFAD0621-EE23-DB41-98E6-529C4B81D6CB}" destId="{6713057B-4F7F-8443-910F-3E21B5128852}" srcOrd="3" destOrd="0" parTransId="{8C74F9C1-BF98-1A42-9BEB-139F4EAAB211}" sibTransId="{6E54399A-9453-E046-A93D-9FAB0C0B1DBD}"/>
    <dgm:cxn modelId="{28FADCEE-3D7A-CF44-A1CF-F3931CF2C0B0}" type="presOf" srcId="{8C74F9C1-BF98-1A42-9BEB-139F4EAAB211}" destId="{1E1FF9B9-4B64-CB4F-95DE-8A47C1691549}" srcOrd="1" destOrd="0" presId="urn:microsoft.com/office/officeart/2005/8/layout/radial1"/>
    <dgm:cxn modelId="{B15C5617-76D5-1048-98E7-A00935AA5372}" type="presParOf" srcId="{40AB0238-488E-D54E-B67C-C44F6FE1CB4E}" destId="{40D6DEFB-6448-B840-B5B1-FF5AF8F61A7F}" srcOrd="0" destOrd="0" presId="urn:microsoft.com/office/officeart/2005/8/layout/radial1"/>
    <dgm:cxn modelId="{A6F20623-811E-ED4B-A88F-162835EFADA3}" type="presParOf" srcId="{40AB0238-488E-D54E-B67C-C44F6FE1CB4E}" destId="{E2E32D53-1539-FE4A-B5B0-2FF6E3430FD0}" srcOrd="1" destOrd="0" presId="urn:microsoft.com/office/officeart/2005/8/layout/radial1"/>
    <dgm:cxn modelId="{8DFA6773-1469-0F4B-812E-59688886D0B2}" type="presParOf" srcId="{E2E32D53-1539-FE4A-B5B0-2FF6E3430FD0}" destId="{EFB04570-2963-B642-9DF5-5AC5A3CD50ED}" srcOrd="0" destOrd="0" presId="urn:microsoft.com/office/officeart/2005/8/layout/radial1"/>
    <dgm:cxn modelId="{FAF297C5-3A78-6543-B86C-D41D7C904B46}" type="presParOf" srcId="{40AB0238-488E-D54E-B67C-C44F6FE1CB4E}" destId="{826BDE6D-890B-2349-9C9F-FE86096D0AAF}" srcOrd="2" destOrd="0" presId="urn:microsoft.com/office/officeart/2005/8/layout/radial1"/>
    <dgm:cxn modelId="{C975E78C-0960-4544-9AE8-78304D31DD94}" type="presParOf" srcId="{40AB0238-488E-D54E-B67C-C44F6FE1CB4E}" destId="{B064C7B3-8F0E-3042-B98F-7890DC8EE91E}" srcOrd="3" destOrd="0" presId="urn:microsoft.com/office/officeart/2005/8/layout/radial1"/>
    <dgm:cxn modelId="{8F527782-4124-884C-A9E9-541B0FD95166}" type="presParOf" srcId="{B064C7B3-8F0E-3042-B98F-7890DC8EE91E}" destId="{5E8DCBAE-1D15-E640-B1B7-32BE2AB387A8}" srcOrd="0" destOrd="0" presId="urn:microsoft.com/office/officeart/2005/8/layout/radial1"/>
    <dgm:cxn modelId="{4B7F76C0-F3DC-9A48-AE6F-276654CBACFD}" type="presParOf" srcId="{40AB0238-488E-D54E-B67C-C44F6FE1CB4E}" destId="{9A6189F7-B378-1044-8AA7-F822659CD21B}" srcOrd="4" destOrd="0" presId="urn:microsoft.com/office/officeart/2005/8/layout/radial1"/>
    <dgm:cxn modelId="{2CE5E443-13A0-EE4F-89A9-1E6524B208EB}" type="presParOf" srcId="{40AB0238-488E-D54E-B67C-C44F6FE1CB4E}" destId="{CEE0090C-CE8F-C84D-BD2C-4A35606C9939}" srcOrd="5" destOrd="0" presId="urn:microsoft.com/office/officeart/2005/8/layout/radial1"/>
    <dgm:cxn modelId="{F36CD662-2D39-0344-BBD8-239E76882EF9}" type="presParOf" srcId="{CEE0090C-CE8F-C84D-BD2C-4A35606C9939}" destId="{C9101967-8E4D-0144-A58A-8D41E0F290A1}" srcOrd="0" destOrd="0" presId="urn:microsoft.com/office/officeart/2005/8/layout/radial1"/>
    <dgm:cxn modelId="{FF483FD2-A23F-A143-A15B-529E7B7361B5}" type="presParOf" srcId="{40AB0238-488E-D54E-B67C-C44F6FE1CB4E}" destId="{33194DC6-0DE5-334B-B184-1F55AD58FE8C}" srcOrd="6" destOrd="0" presId="urn:microsoft.com/office/officeart/2005/8/layout/radial1"/>
    <dgm:cxn modelId="{053D5B87-AFA9-294A-B372-5ACC902DED31}" type="presParOf" srcId="{40AB0238-488E-D54E-B67C-C44F6FE1CB4E}" destId="{D52C8C29-1369-5544-9D3F-2BEA802FE8EF}" srcOrd="7" destOrd="0" presId="urn:microsoft.com/office/officeart/2005/8/layout/radial1"/>
    <dgm:cxn modelId="{4EC7673A-F62C-0145-BEE8-75166E90A9C5}" type="presParOf" srcId="{D52C8C29-1369-5544-9D3F-2BEA802FE8EF}" destId="{1E1FF9B9-4B64-CB4F-95DE-8A47C1691549}" srcOrd="0" destOrd="0" presId="urn:microsoft.com/office/officeart/2005/8/layout/radial1"/>
    <dgm:cxn modelId="{F50A9CF4-3977-3546-AF6A-86C9595CF095}" type="presParOf" srcId="{40AB0238-488E-D54E-B67C-C44F6FE1CB4E}" destId="{41CD8E15-3A2E-7C47-8E02-ED7428BEB2F5}" srcOrd="8" destOrd="0" presId="urn:microsoft.com/office/officeart/2005/8/layout/radial1"/>
    <dgm:cxn modelId="{152D2172-3A33-F745-8B11-09C97B58826A}" type="presParOf" srcId="{40AB0238-488E-D54E-B67C-C44F6FE1CB4E}" destId="{C8DAA448-8959-B542-BACB-CBFE10E5805A}" srcOrd="9" destOrd="0" presId="urn:microsoft.com/office/officeart/2005/8/layout/radial1"/>
    <dgm:cxn modelId="{37DE9671-86AB-5A4F-9E6B-2865AB51A2FF}" type="presParOf" srcId="{C8DAA448-8959-B542-BACB-CBFE10E5805A}" destId="{E37709F6-0634-A74A-9819-E061C21094C3}" srcOrd="0" destOrd="0" presId="urn:microsoft.com/office/officeart/2005/8/layout/radial1"/>
    <dgm:cxn modelId="{969C5E1D-85FB-D34D-8840-0D1DAE61A7D9}" type="presParOf" srcId="{40AB0238-488E-D54E-B67C-C44F6FE1CB4E}" destId="{00CD5BC0-E51A-F24A-9D26-0FDCC60829C1}" srcOrd="10" destOrd="0" presId="urn:microsoft.com/office/officeart/2005/8/layout/radial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0D6DEFB-6448-B840-B5B1-FF5AF8F61A7F}">
      <dsp:nvSpPr>
        <dsp:cNvPr id="0" name=""/>
        <dsp:cNvSpPr/>
      </dsp:nvSpPr>
      <dsp:spPr>
        <a:xfrm>
          <a:off x="3800383" y="1981219"/>
          <a:ext cx="3649355" cy="2030800"/>
        </a:xfrm>
        <a:prstGeom prst="ellipse">
          <a:avLst/>
        </a:prstGeom>
        <a:solidFill>
          <a:srgbClr val="C00000"/>
        </a:solidFill>
        <a:ln w="38100" cap="flat" cmpd="sng" algn="ctr">
          <a:solidFill>
            <a:schemeClr val="accent2">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ru-RU" sz="2400" b="1" kern="1200" dirty="0">
              <a:solidFill>
                <a:schemeClr val="bg1"/>
              </a:solidFill>
            </a:rPr>
            <a:t>Психосоциальная поддержка</a:t>
          </a:r>
          <a:endParaRPr lang="en-GB" sz="2400" b="1" kern="1200" dirty="0">
            <a:solidFill>
              <a:schemeClr val="bg1"/>
            </a:solidFill>
          </a:endParaRPr>
        </a:p>
      </dsp:txBody>
      <dsp:txXfrm>
        <a:off x="4334819" y="2278623"/>
        <a:ext cx="2580483" cy="1435992"/>
      </dsp:txXfrm>
    </dsp:sp>
    <dsp:sp modelId="{E2E32D53-1539-FE4A-B5B0-2FF6E3430FD0}">
      <dsp:nvSpPr>
        <dsp:cNvPr id="0" name=""/>
        <dsp:cNvSpPr/>
      </dsp:nvSpPr>
      <dsp:spPr>
        <a:xfrm rot="17292578">
          <a:off x="5870218" y="1870853"/>
          <a:ext cx="242668" cy="23414"/>
        </a:xfrm>
        <a:custGeom>
          <a:avLst/>
          <a:gdLst/>
          <a:ahLst/>
          <a:cxnLst/>
          <a:rect l="0" t="0" r="0" b="0"/>
          <a:pathLst>
            <a:path>
              <a:moveTo>
                <a:pt x="0" y="11707"/>
              </a:moveTo>
              <a:lnTo>
                <a:pt x="242668" y="11707"/>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1333500">
            <a:lnSpc>
              <a:spcPct val="90000"/>
            </a:lnSpc>
            <a:spcBef>
              <a:spcPct val="0"/>
            </a:spcBef>
            <a:spcAft>
              <a:spcPct val="35000"/>
            </a:spcAft>
            <a:buNone/>
          </a:pPr>
          <a:endParaRPr lang="en-GB" sz="3000" kern="1200"/>
        </a:p>
      </dsp:txBody>
      <dsp:txXfrm>
        <a:off x="5985486" y="1876493"/>
        <a:ext cx="12133" cy="12133"/>
      </dsp:txXfrm>
    </dsp:sp>
    <dsp:sp modelId="{826BDE6D-890B-2349-9C9F-FE86096D0AAF}">
      <dsp:nvSpPr>
        <dsp:cNvPr id="0" name=""/>
        <dsp:cNvSpPr/>
      </dsp:nvSpPr>
      <dsp:spPr>
        <a:xfrm>
          <a:off x="4638594" y="-76199"/>
          <a:ext cx="3383334" cy="1858308"/>
        </a:xfrm>
        <a:prstGeom prst="ellipse">
          <a:avLst/>
        </a:prstGeom>
        <a:solidFill>
          <a:schemeClr val="lt1">
            <a:hueOff val="0"/>
            <a:satOff val="0"/>
            <a:lumOff val="0"/>
            <a:alphaOff val="0"/>
          </a:schemeClr>
        </a:solidFill>
        <a:ln w="38100" cap="flat" cmpd="sng" algn="ctr">
          <a:solidFill>
            <a:schemeClr val="accent2">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ru-RU" sz="2800" kern="1200" dirty="0"/>
            <a:t>Безопасность</a:t>
          </a:r>
          <a:endParaRPr lang="en-GB" sz="2800" kern="1200" dirty="0"/>
        </a:p>
      </dsp:txBody>
      <dsp:txXfrm>
        <a:off x="5134072" y="195944"/>
        <a:ext cx="2392378" cy="1314022"/>
      </dsp:txXfrm>
    </dsp:sp>
    <dsp:sp modelId="{B064C7B3-8F0E-3042-B98F-7890DC8EE91E}">
      <dsp:nvSpPr>
        <dsp:cNvPr id="0" name=""/>
        <dsp:cNvSpPr/>
      </dsp:nvSpPr>
      <dsp:spPr>
        <a:xfrm rot="20567725">
          <a:off x="7195742" y="2333963"/>
          <a:ext cx="1063203" cy="23414"/>
        </a:xfrm>
        <a:custGeom>
          <a:avLst/>
          <a:gdLst/>
          <a:ahLst/>
          <a:cxnLst/>
          <a:rect l="0" t="0" r="0" b="0"/>
          <a:pathLst>
            <a:path>
              <a:moveTo>
                <a:pt x="0" y="11707"/>
              </a:moveTo>
              <a:lnTo>
                <a:pt x="1063203" y="11707"/>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1333500">
            <a:lnSpc>
              <a:spcPct val="90000"/>
            </a:lnSpc>
            <a:spcBef>
              <a:spcPct val="0"/>
            </a:spcBef>
            <a:spcAft>
              <a:spcPct val="35000"/>
            </a:spcAft>
            <a:buNone/>
          </a:pPr>
          <a:endParaRPr lang="en-GB" sz="3000" kern="1200"/>
        </a:p>
      </dsp:txBody>
      <dsp:txXfrm>
        <a:off x="7700764" y="2319090"/>
        <a:ext cx="53160" cy="53160"/>
      </dsp:txXfrm>
    </dsp:sp>
    <dsp:sp modelId="{9A6189F7-B378-1044-8AA7-F822659CD21B}">
      <dsp:nvSpPr>
        <dsp:cNvPr id="0" name=""/>
        <dsp:cNvSpPr/>
      </dsp:nvSpPr>
      <dsp:spPr>
        <a:xfrm>
          <a:off x="8111869" y="685794"/>
          <a:ext cx="3003722" cy="2151554"/>
        </a:xfrm>
        <a:prstGeom prst="ellipse">
          <a:avLst/>
        </a:prstGeom>
        <a:solidFill>
          <a:schemeClr val="lt1">
            <a:hueOff val="0"/>
            <a:satOff val="0"/>
            <a:lumOff val="0"/>
            <a:alphaOff val="0"/>
          </a:schemeClr>
        </a:solidFill>
        <a:ln w="38100" cap="flat" cmpd="sng" algn="ctr">
          <a:solidFill>
            <a:schemeClr val="accent2">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ru-RU" sz="2800" kern="1200" dirty="0"/>
            <a:t>Спокойствие</a:t>
          </a:r>
          <a:endParaRPr lang="en-GB" sz="2800" kern="1200" dirty="0"/>
        </a:p>
      </dsp:txBody>
      <dsp:txXfrm>
        <a:off x="8551754" y="1000882"/>
        <a:ext cx="2123952" cy="1521378"/>
      </dsp:txXfrm>
    </dsp:sp>
    <dsp:sp modelId="{CEE0090C-CE8F-C84D-BD2C-4A35606C9939}">
      <dsp:nvSpPr>
        <dsp:cNvPr id="0" name=""/>
        <dsp:cNvSpPr/>
      </dsp:nvSpPr>
      <dsp:spPr>
        <a:xfrm rot="915506">
          <a:off x="7254244" y="3500750"/>
          <a:ext cx="523580" cy="23414"/>
        </a:xfrm>
        <a:custGeom>
          <a:avLst/>
          <a:gdLst/>
          <a:ahLst/>
          <a:cxnLst/>
          <a:rect l="0" t="0" r="0" b="0"/>
          <a:pathLst>
            <a:path>
              <a:moveTo>
                <a:pt x="0" y="11707"/>
              </a:moveTo>
              <a:lnTo>
                <a:pt x="523580" y="11707"/>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1333500">
            <a:lnSpc>
              <a:spcPct val="90000"/>
            </a:lnSpc>
            <a:spcBef>
              <a:spcPct val="0"/>
            </a:spcBef>
            <a:spcAft>
              <a:spcPct val="35000"/>
            </a:spcAft>
            <a:buNone/>
          </a:pPr>
          <a:endParaRPr lang="en-GB" sz="3000" kern="1200"/>
        </a:p>
      </dsp:txBody>
      <dsp:txXfrm>
        <a:off x="7502944" y="3499367"/>
        <a:ext cx="26179" cy="26179"/>
      </dsp:txXfrm>
    </dsp:sp>
    <dsp:sp modelId="{33194DC6-0DE5-334B-B184-1F55AD58FE8C}">
      <dsp:nvSpPr>
        <dsp:cNvPr id="0" name=""/>
        <dsp:cNvSpPr/>
      </dsp:nvSpPr>
      <dsp:spPr>
        <a:xfrm>
          <a:off x="7464505" y="3159119"/>
          <a:ext cx="4054394" cy="1784558"/>
        </a:xfrm>
        <a:prstGeom prst="ellipse">
          <a:avLst/>
        </a:prstGeom>
        <a:solidFill>
          <a:schemeClr val="lt1">
            <a:hueOff val="0"/>
            <a:satOff val="0"/>
            <a:lumOff val="0"/>
            <a:alphaOff val="0"/>
          </a:schemeClr>
        </a:solidFill>
        <a:ln w="38100" cap="flat" cmpd="sng" algn="ctr">
          <a:solidFill>
            <a:schemeClr val="accent2">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ru-RU" sz="2400" kern="1200" dirty="0"/>
            <a:t>Личная и коллективная дееспособность</a:t>
          </a:r>
          <a:endParaRPr lang="en-GB" sz="2400" kern="1200" dirty="0"/>
        </a:p>
      </dsp:txBody>
      <dsp:txXfrm>
        <a:off x="8058257" y="3420461"/>
        <a:ext cx="2866890" cy="1261874"/>
      </dsp:txXfrm>
    </dsp:sp>
    <dsp:sp modelId="{D52C8C29-1369-5544-9D3F-2BEA802FE8EF}">
      <dsp:nvSpPr>
        <dsp:cNvPr id="0" name=""/>
        <dsp:cNvSpPr/>
      </dsp:nvSpPr>
      <dsp:spPr>
        <a:xfrm rot="10065983">
          <a:off x="3512415" y="3397751"/>
          <a:ext cx="417199" cy="23414"/>
        </a:xfrm>
        <a:custGeom>
          <a:avLst/>
          <a:gdLst/>
          <a:ahLst/>
          <a:cxnLst/>
          <a:rect l="0" t="0" r="0" b="0"/>
          <a:pathLst>
            <a:path>
              <a:moveTo>
                <a:pt x="0" y="11707"/>
              </a:moveTo>
              <a:lnTo>
                <a:pt x="417199" y="11707"/>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1333500">
            <a:lnSpc>
              <a:spcPct val="90000"/>
            </a:lnSpc>
            <a:spcBef>
              <a:spcPct val="0"/>
            </a:spcBef>
            <a:spcAft>
              <a:spcPct val="35000"/>
            </a:spcAft>
            <a:buNone/>
          </a:pPr>
          <a:endParaRPr lang="en-GB" sz="3000" kern="1200"/>
        </a:p>
      </dsp:txBody>
      <dsp:txXfrm rot="10800000">
        <a:off x="3710585" y="3399028"/>
        <a:ext cx="20859" cy="20859"/>
      </dsp:txXfrm>
    </dsp:sp>
    <dsp:sp modelId="{41CD8E15-3A2E-7C47-8E02-ED7428BEB2F5}">
      <dsp:nvSpPr>
        <dsp:cNvPr id="0" name=""/>
        <dsp:cNvSpPr/>
      </dsp:nvSpPr>
      <dsp:spPr>
        <a:xfrm>
          <a:off x="1" y="2895600"/>
          <a:ext cx="3666616" cy="1846306"/>
        </a:xfrm>
        <a:prstGeom prst="ellipse">
          <a:avLst/>
        </a:prstGeom>
        <a:solidFill>
          <a:schemeClr val="lt1">
            <a:hueOff val="0"/>
            <a:satOff val="0"/>
            <a:lumOff val="0"/>
            <a:alphaOff val="0"/>
          </a:schemeClr>
        </a:solidFill>
        <a:ln w="38100" cap="flat" cmpd="sng" algn="ctr">
          <a:solidFill>
            <a:schemeClr val="accent2">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ru-RU" sz="2800" kern="1200" dirty="0"/>
            <a:t>Социальные связи</a:t>
          </a:r>
          <a:endParaRPr lang="en-GB" sz="2800" kern="1200" dirty="0"/>
        </a:p>
      </dsp:txBody>
      <dsp:txXfrm>
        <a:off x="536964" y="3165985"/>
        <a:ext cx="2592690" cy="1305536"/>
      </dsp:txXfrm>
    </dsp:sp>
    <dsp:sp modelId="{C8DAA448-8959-B542-BACB-CBFE10E5805A}">
      <dsp:nvSpPr>
        <dsp:cNvPr id="0" name=""/>
        <dsp:cNvSpPr/>
      </dsp:nvSpPr>
      <dsp:spPr>
        <a:xfrm rot="12215109">
          <a:off x="3226317" y="2157077"/>
          <a:ext cx="1005126" cy="23414"/>
        </a:xfrm>
        <a:custGeom>
          <a:avLst/>
          <a:gdLst/>
          <a:ahLst/>
          <a:cxnLst/>
          <a:rect l="0" t="0" r="0" b="0"/>
          <a:pathLst>
            <a:path>
              <a:moveTo>
                <a:pt x="0" y="11707"/>
              </a:moveTo>
              <a:lnTo>
                <a:pt x="1005126" y="11707"/>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1333500">
            <a:lnSpc>
              <a:spcPct val="90000"/>
            </a:lnSpc>
            <a:spcBef>
              <a:spcPct val="0"/>
            </a:spcBef>
            <a:spcAft>
              <a:spcPct val="35000"/>
            </a:spcAft>
            <a:buNone/>
          </a:pPr>
          <a:endParaRPr lang="en-GB" sz="3000" kern="1200"/>
        </a:p>
      </dsp:txBody>
      <dsp:txXfrm rot="10800000">
        <a:off x="3703752" y="2143656"/>
        <a:ext cx="50256" cy="50256"/>
      </dsp:txXfrm>
    </dsp:sp>
    <dsp:sp modelId="{00CD5BC0-E51A-F24A-9D26-0FDCC60829C1}">
      <dsp:nvSpPr>
        <dsp:cNvPr id="0" name=""/>
        <dsp:cNvSpPr/>
      </dsp:nvSpPr>
      <dsp:spPr>
        <a:xfrm>
          <a:off x="218997" y="365728"/>
          <a:ext cx="3374614" cy="2014708"/>
        </a:xfrm>
        <a:prstGeom prst="ellipse">
          <a:avLst/>
        </a:prstGeom>
        <a:solidFill>
          <a:schemeClr val="lt1">
            <a:hueOff val="0"/>
            <a:satOff val="0"/>
            <a:lumOff val="0"/>
            <a:alphaOff val="0"/>
          </a:schemeClr>
        </a:solidFill>
        <a:ln w="38100" cap="flat" cmpd="sng" algn="ctr">
          <a:solidFill>
            <a:schemeClr val="accent2">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ru-RU" sz="2800" kern="1200" dirty="0"/>
            <a:t>Надежда</a:t>
          </a:r>
          <a:endParaRPr lang="en-GB" sz="2800" kern="1200" dirty="0"/>
        </a:p>
      </dsp:txBody>
      <dsp:txXfrm>
        <a:off x="713198" y="660775"/>
        <a:ext cx="2386212" cy="1424614"/>
      </dsp:txXfrm>
    </dsp:sp>
  </dsp:spTree>
</dsp:drawing>
</file>

<file path=ppt/diagrams/layout1.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991100" cy="32385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6524625" y="0"/>
            <a:ext cx="4991100" cy="323850"/>
          </a:xfrm>
          <a:prstGeom prst="rect">
            <a:avLst/>
          </a:prstGeom>
        </p:spPr>
        <p:txBody>
          <a:bodyPr vert="horz" lIns="91440" tIns="45720" rIns="91440" bIns="45720" rtlCol="0"/>
          <a:lstStyle>
            <a:lvl1pPr algn="r">
              <a:defRPr sz="1200"/>
            </a:lvl1pPr>
          </a:lstStyle>
          <a:p>
            <a:fld id="{D2783931-DBE7-7A4C-B9BB-578E29FC5338}" type="datetimeFigureOut">
              <a:rPr lang="en-US" smtClean="0"/>
              <a:pPr/>
              <a:t>3/11/2022</a:t>
            </a:fld>
            <a:endParaRPr lang="en-US"/>
          </a:p>
        </p:txBody>
      </p:sp>
      <p:sp>
        <p:nvSpPr>
          <p:cNvPr id="4" name="Slide Image Placeholder 3"/>
          <p:cNvSpPr>
            <a:spLocks noGrp="1" noRot="1" noChangeAspect="1"/>
          </p:cNvSpPr>
          <p:nvPr>
            <p:ph type="sldImg" idx="2"/>
          </p:nvPr>
        </p:nvSpPr>
        <p:spPr>
          <a:xfrm>
            <a:off x="3598863" y="485775"/>
            <a:ext cx="4321175" cy="24320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1152525" y="3079750"/>
            <a:ext cx="9213850" cy="2917825"/>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6157913"/>
            <a:ext cx="4991100" cy="32385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6524625" y="6157913"/>
            <a:ext cx="4991100" cy="323850"/>
          </a:xfrm>
          <a:prstGeom prst="rect">
            <a:avLst/>
          </a:prstGeom>
        </p:spPr>
        <p:txBody>
          <a:bodyPr vert="horz" lIns="91440" tIns="45720" rIns="91440" bIns="45720" rtlCol="0" anchor="b"/>
          <a:lstStyle>
            <a:lvl1pPr algn="r">
              <a:defRPr sz="1200"/>
            </a:lvl1pPr>
          </a:lstStyle>
          <a:p>
            <a:fld id="{64774656-4D90-1246-BBAA-922E8D88F56B}"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4774656-4D90-1246-BBAA-922E8D88F56B}" type="slidenum">
              <a:rPr lang="en-US" smtClean="0"/>
              <a:pPr/>
              <a:t>1</a:t>
            </a:fld>
            <a:endParaRPr lang="en-US"/>
          </a:p>
        </p:txBody>
      </p:sp>
    </p:spTree>
    <p:extLst>
      <p:ext uri="{BB962C8B-B14F-4D97-AF65-F5344CB8AC3E}">
        <p14:creationId xmlns:p14="http://schemas.microsoft.com/office/powerpoint/2010/main" val="2008144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ru-RU" sz="1200" kern="1200" dirty="0">
                <a:solidFill>
                  <a:schemeClr val="tx1"/>
                </a:solidFill>
                <a:latin typeface="+mn-lt"/>
                <a:ea typeface="+mn-ea"/>
                <a:cs typeface="+mn-cs"/>
              </a:rPr>
              <a:t>Простое определение ППП следующее: </a:t>
            </a:r>
          </a:p>
          <a:p>
            <a:pPr marL="285750" indent="-285750">
              <a:buFont typeface="Arial" panose="020B0604020202020204" pitchFamily="34" charset="0"/>
              <a:buChar char="•"/>
            </a:pPr>
            <a:r>
              <a:rPr lang="ru-RU" sz="1800" dirty="0">
                <a:effectLst/>
                <a:latin typeface="Calibri" panose="020F0502020204030204" pitchFamily="34" charset="0"/>
                <a:ea typeface="Calibri" panose="020F0502020204030204" pitchFamily="34" charset="0"/>
                <a:cs typeface="Times New Roman" panose="02020603050405020304" pitchFamily="18" charset="0"/>
              </a:rPr>
              <a:t>Набор знаний и навыков, которые могут помочь людям, находящимся в кризисной ситуации </a:t>
            </a:r>
          </a:p>
          <a:p>
            <a:pPr marL="285750" indent="-285750">
              <a:buFont typeface="Arial" panose="020B0604020202020204" pitchFamily="34" charset="0"/>
              <a:buChar char="•"/>
            </a:pPr>
            <a:r>
              <a:rPr lang="ru-RU" sz="1800" dirty="0">
                <a:effectLst/>
                <a:latin typeface="Calibri" panose="020F0502020204030204" pitchFamily="34" charset="0"/>
                <a:ea typeface="Calibri" panose="020F0502020204030204" pitchFamily="34" charset="0"/>
                <a:cs typeface="Times New Roman" panose="02020603050405020304" pitchFamily="18" charset="0"/>
              </a:rPr>
              <a:t>Способ помочь людям успокоиться и быть в состоянии действовать в трудной ситуации. </a:t>
            </a:r>
          </a:p>
          <a:p>
            <a:pPr marL="285750" indent="-285750">
              <a:buFont typeface="Arial" panose="020B0604020202020204" pitchFamily="34" charset="0"/>
              <a:buChar char="•"/>
            </a:pP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Font typeface="Arial" panose="020B0604020202020204" pitchFamily="34" charset="0"/>
              <a:buNone/>
            </a:pPr>
            <a:r>
              <a:rPr lang="ru-RU" sz="1800" dirty="0">
                <a:effectLst/>
                <a:latin typeface="Calibri" panose="020F0502020204030204" pitchFamily="34" charset="0"/>
                <a:ea typeface="Calibri" panose="020F0502020204030204" pitchFamily="34" charset="0"/>
                <a:cs typeface="Times New Roman" panose="02020603050405020304" pitchFamily="18" charset="0"/>
              </a:rPr>
              <a:t>ППП редко бывает изолированной, и как правило, сопровождается другими видами помощи и поддержки. </a:t>
            </a:r>
          </a:p>
          <a:p>
            <a:endParaRPr lang="ru-RU" sz="1200" kern="1200" dirty="0">
              <a:solidFill>
                <a:schemeClr val="tx1"/>
              </a:solidFill>
              <a:latin typeface="+mn-lt"/>
              <a:ea typeface="+mn-ea"/>
              <a:cs typeface="+mn-cs"/>
            </a:endParaRPr>
          </a:p>
          <a:p>
            <a:r>
              <a:rPr lang="en-GB" sz="1200" kern="1200" dirty="0">
                <a:solidFill>
                  <a:schemeClr val="tx1"/>
                </a:solidFill>
                <a:latin typeface="+mn-lt"/>
                <a:ea typeface="+mn-ea"/>
                <a:cs typeface="+mn-cs"/>
              </a:rPr>
              <a:t> </a:t>
            </a:r>
            <a:r>
              <a:rPr lang="ru-RU" sz="1200" kern="1200" dirty="0">
                <a:solidFill>
                  <a:schemeClr val="tx1"/>
                </a:solidFill>
                <a:latin typeface="+mn-lt"/>
                <a:ea typeface="+mn-ea"/>
                <a:cs typeface="+mn-cs"/>
              </a:rPr>
              <a:t>***</a:t>
            </a:r>
          </a:p>
          <a:p>
            <a:pPr marL="0" marR="0" lvl="0" indent="0" algn="l" defTabSz="4572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latin typeface="+mn-lt"/>
                <a:ea typeface="+mn-ea"/>
                <a:cs typeface="+mn-cs"/>
              </a:rPr>
              <a:t>A simple explanation of PFA is that it is  </a:t>
            </a:r>
          </a:p>
          <a:p>
            <a:pPr>
              <a:buFont typeface="Arial"/>
              <a:buChar char="•"/>
            </a:pPr>
            <a:r>
              <a:rPr lang="en-GB" sz="1200" kern="1200" dirty="0">
                <a:solidFill>
                  <a:schemeClr val="tx1"/>
                </a:solidFill>
                <a:latin typeface="+mn-lt"/>
                <a:ea typeface="+mn-ea"/>
                <a:cs typeface="+mn-cs"/>
              </a:rPr>
              <a:t>  a set of skills and knowledge that can be used to help people who are in distress. </a:t>
            </a:r>
          </a:p>
          <a:p>
            <a:pPr>
              <a:buFont typeface="Arial"/>
              <a:buChar char="•"/>
            </a:pPr>
            <a:r>
              <a:rPr lang="en-GB" sz="1200" kern="1200" dirty="0">
                <a:solidFill>
                  <a:schemeClr val="tx1"/>
                </a:solidFill>
                <a:latin typeface="+mn-lt"/>
                <a:ea typeface="+mn-ea"/>
                <a:cs typeface="+mn-cs"/>
              </a:rPr>
              <a:t>  and a way of helping people to feel calm and able to cope in a difficult situation. </a:t>
            </a:r>
          </a:p>
          <a:p>
            <a:endParaRPr lang="en-GB" sz="1200" kern="1200" dirty="0">
              <a:solidFill>
                <a:schemeClr val="tx1"/>
              </a:solidFill>
              <a:latin typeface="+mn-lt"/>
              <a:ea typeface="+mn-ea"/>
              <a:cs typeface="+mn-cs"/>
            </a:endParaRPr>
          </a:p>
          <a:p>
            <a:r>
              <a:rPr lang="en-GB" sz="1200" kern="1200" dirty="0">
                <a:solidFill>
                  <a:schemeClr val="tx1"/>
                </a:solidFill>
                <a:latin typeface="+mn-lt"/>
                <a:ea typeface="+mn-ea"/>
                <a:cs typeface="+mn-cs"/>
              </a:rPr>
              <a:t>PFA rarely</a:t>
            </a:r>
            <a:r>
              <a:rPr lang="en-GB" sz="1200" kern="1200" baseline="0" dirty="0">
                <a:solidFill>
                  <a:schemeClr val="tx1"/>
                </a:solidFill>
                <a:latin typeface="+mn-lt"/>
                <a:ea typeface="+mn-ea"/>
                <a:cs typeface="+mn-cs"/>
              </a:rPr>
              <a:t> stands alone, and is usually accompanied by other support. </a:t>
            </a:r>
            <a:endParaRPr lang="en-GB" sz="1200" kern="1200" dirty="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64774656-4D90-1246-BBAA-922E8D88F56B}" type="slidenum">
              <a:rPr lang="en-US" smtClean="0"/>
              <a:pPr/>
              <a:t>10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r>
              <a:rPr lang="ru-RU" sz="1200" b="0" kern="1200" dirty="0">
                <a:solidFill>
                  <a:schemeClr val="tx1"/>
                </a:solidFill>
                <a:latin typeface="+mn-lt"/>
                <a:ea typeface="+mn-ea"/>
                <a:cs typeface="+mn-cs"/>
              </a:rPr>
              <a:t>Давайте теперь более подробно поговорим о ППП. </a:t>
            </a:r>
          </a:p>
          <a:p>
            <a:r>
              <a:rPr lang="ru-RU" sz="1200" b="0" kern="1200" dirty="0">
                <a:solidFill>
                  <a:schemeClr val="tx1"/>
                </a:solidFill>
                <a:latin typeface="+mn-lt"/>
                <a:ea typeface="+mn-ea"/>
                <a:cs typeface="+mn-cs"/>
              </a:rPr>
              <a:t>У вас есть около минуты, чтобы вспомнить, когда Вы сами были в стрессовой ситуации, и кто-то помогал или пытался Вам помочь. </a:t>
            </a:r>
          </a:p>
          <a:p>
            <a:r>
              <a:rPr lang="ru-RU" sz="1200" b="0" kern="1200" dirty="0">
                <a:solidFill>
                  <a:schemeClr val="tx1"/>
                </a:solidFill>
                <a:latin typeface="+mn-lt"/>
                <a:ea typeface="+mn-ea"/>
                <a:cs typeface="+mn-cs"/>
              </a:rPr>
              <a:t>Сосредоточьтесь не на событии, которое привело к вашим расстроенным чувствам, а на действиях и поведении человека, который пытался Вам помочь. </a:t>
            </a:r>
          </a:p>
          <a:p>
            <a:r>
              <a:rPr lang="ru-RU" sz="1200" b="0" kern="1200" dirty="0">
                <a:solidFill>
                  <a:schemeClr val="tx1"/>
                </a:solidFill>
                <a:latin typeface="+mn-lt"/>
                <a:ea typeface="+mn-ea"/>
                <a:cs typeface="+mn-cs"/>
              </a:rPr>
              <a:t>Что именно было в его поведении и действиях, что Вам помогло? Или наоборот, не помогало...? </a:t>
            </a:r>
          </a:p>
          <a:p>
            <a:r>
              <a:rPr lang="ru-RU" sz="1200" b="0" kern="1200" dirty="0">
                <a:solidFill>
                  <a:schemeClr val="tx1"/>
                </a:solidFill>
                <a:latin typeface="+mn-lt"/>
                <a:ea typeface="+mn-ea"/>
                <a:cs typeface="+mn-cs"/>
              </a:rPr>
              <a:t>Напишите свои ответы в чате, пожалуйста. </a:t>
            </a:r>
          </a:p>
          <a:p>
            <a:endParaRPr lang="ru-RU" sz="1200" b="0" kern="1200" dirty="0">
              <a:solidFill>
                <a:schemeClr val="tx1"/>
              </a:solidFill>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20" normalizeH="0" baseline="0" noProof="0" dirty="0">
                <a:ln>
                  <a:noFill/>
                </a:ln>
                <a:solidFill>
                  <a:schemeClr val="tx1"/>
                </a:solidFill>
                <a:effectLst/>
                <a:uLnTx/>
                <a:uFillTx/>
                <a:latin typeface="+mn-lt"/>
                <a:ea typeface="+mn-ea"/>
                <a:cs typeface="Calibri"/>
              </a:rPr>
              <a:t>(</a:t>
            </a:r>
            <a:r>
              <a:rPr kumimoji="0" lang="ru-RU" sz="1200" b="1" i="0" u="none" strike="noStrike" kern="0" cap="none" spc="-20" normalizeH="0" baseline="0" noProof="0" dirty="0">
                <a:ln>
                  <a:noFill/>
                </a:ln>
                <a:solidFill>
                  <a:schemeClr val="tx1"/>
                </a:solidFill>
                <a:effectLst/>
                <a:uLnTx/>
                <a:uFillTx/>
                <a:latin typeface="+mn-lt"/>
                <a:ea typeface="+mn-ea"/>
                <a:cs typeface="Calibri"/>
              </a:rPr>
              <a:t>Начинайте зачитывать ответы по мере их появления)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ru-RU" sz="1200" b="1" i="0" u="none" strike="noStrike" kern="0" cap="none" spc="-20" normalizeH="0" baseline="0" noProof="0" dirty="0">
              <a:ln>
                <a:noFill/>
              </a:ln>
              <a:solidFill>
                <a:schemeClr val="tx1"/>
              </a:solidFill>
              <a:effectLst/>
              <a:uLnTx/>
              <a:uFillTx/>
              <a:latin typeface="+mn-lt"/>
              <a:ea typeface="+mn-ea"/>
              <a:cs typeface="Calibri"/>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ru-RU" sz="1200" b="1" i="0" u="none" strike="noStrike" kern="0" cap="none" spc="-20" normalizeH="0" baseline="0" noProof="0" dirty="0">
                <a:ln>
                  <a:noFill/>
                </a:ln>
                <a:solidFill>
                  <a:schemeClr val="tx1"/>
                </a:solidFill>
                <a:effectLst/>
                <a:uLnTx/>
                <a:uFillTx/>
                <a:latin typeface="+mn-lt"/>
                <a:ea typeface="+mn-ea"/>
                <a:cs typeface="Calibri"/>
              </a:rPr>
              <a:t>***</a:t>
            </a:r>
            <a:endParaRPr lang="ru-RU" sz="1200" b="0" kern="1200" dirty="0">
              <a:solidFill>
                <a:schemeClr val="tx1"/>
              </a:solidFill>
              <a:latin typeface="+mn-lt"/>
              <a:ea typeface="+mn-ea"/>
              <a:cs typeface="+mn-cs"/>
            </a:endParaRPr>
          </a:p>
          <a:p>
            <a:endParaRPr lang="ru-RU" sz="1200" b="0" kern="1200" dirty="0">
              <a:solidFill>
                <a:schemeClr val="tx1"/>
              </a:solidFill>
              <a:latin typeface="+mn-lt"/>
              <a:ea typeface="+mn-ea"/>
              <a:cs typeface="+mn-cs"/>
            </a:endParaRPr>
          </a:p>
          <a:p>
            <a:r>
              <a:rPr lang="en-GB" sz="1200" b="0" kern="1200" dirty="0">
                <a:solidFill>
                  <a:schemeClr val="tx1"/>
                </a:solidFill>
                <a:latin typeface="+mn-lt"/>
                <a:ea typeface="+mn-ea"/>
                <a:cs typeface="+mn-cs"/>
              </a:rPr>
              <a:t>Now let’s start focusing on PFA. </a:t>
            </a:r>
          </a:p>
          <a:p>
            <a:r>
              <a:rPr lang="en-GB" sz="1200" b="0" kern="1200" dirty="0">
                <a:solidFill>
                  <a:schemeClr val="tx1"/>
                </a:solidFill>
                <a:latin typeface="+mn-lt"/>
                <a:ea typeface="+mn-ea"/>
                <a:cs typeface="+mn-cs"/>
              </a:rPr>
              <a:t>I would like all of you to take a minute or so and remember a time when you were in distress, and someone helped you or tried to help you. I don’t want you to focus on the event that led to your feelings of distress, but instead on the helping behaviour of the person helping you. </a:t>
            </a:r>
          </a:p>
          <a:p>
            <a:pPr marL="12700" marR="0" lvl="0" indent="0" defTabSz="914400" eaLnBrk="1" fontAlgn="auto" latinLnBrk="0" hangingPunct="1">
              <a:lnSpc>
                <a:spcPct val="100000"/>
              </a:lnSpc>
              <a:spcBef>
                <a:spcPts val="100"/>
              </a:spcBef>
              <a:spcAft>
                <a:spcPts val="0"/>
              </a:spcAft>
              <a:buClrTx/>
              <a:buSzTx/>
              <a:buFontTx/>
              <a:buNone/>
              <a:tabLst/>
              <a:defRPr/>
            </a:pPr>
            <a:r>
              <a:rPr kumimoji="0" lang="en-US" sz="1200" b="0" i="0" u="none" strike="noStrike" kern="0" cap="none" spc="-20" normalizeH="0" baseline="0" noProof="0" dirty="0">
                <a:ln>
                  <a:noFill/>
                </a:ln>
                <a:solidFill>
                  <a:schemeClr val="tx1"/>
                </a:solidFill>
                <a:effectLst/>
                <a:uLnTx/>
                <a:uFillTx/>
                <a:latin typeface="+mn-lt"/>
                <a:ea typeface="+mn-ea"/>
                <a:cs typeface="Calibri"/>
              </a:rPr>
              <a:t>What was it about the </a:t>
            </a:r>
            <a:r>
              <a:rPr lang="en-US" sz="1200" kern="0" spc="-20" dirty="0">
                <a:solidFill>
                  <a:schemeClr val="tx1"/>
                </a:solidFill>
                <a:latin typeface="+mn-lt"/>
                <a:ea typeface="+mn-ea"/>
                <a:cs typeface="Calibri"/>
              </a:rPr>
              <a:t>person’s actions or </a:t>
            </a:r>
            <a:r>
              <a:rPr lang="en-US" sz="1200" kern="0" spc="-20" dirty="0" err="1">
                <a:solidFill>
                  <a:schemeClr val="tx1"/>
                </a:solidFill>
                <a:latin typeface="+mn-lt"/>
                <a:ea typeface="+mn-ea"/>
                <a:cs typeface="Calibri"/>
              </a:rPr>
              <a:t>behaviour</a:t>
            </a:r>
            <a:r>
              <a:rPr lang="en-US" sz="1200" kern="0" spc="-20" dirty="0">
                <a:solidFill>
                  <a:schemeClr val="tx1"/>
                </a:solidFill>
                <a:latin typeface="+mn-lt"/>
                <a:ea typeface="+mn-ea"/>
                <a:cs typeface="Calibri"/>
              </a:rPr>
              <a:t> that was helpful? Or not helpful…?</a:t>
            </a:r>
          </a:p>
          <a:p>
            <a:pPr marL="12700" marR="0" lvl="0" indent="0" defTabSz="914400" eaLnBrk="1" fontAlgn="auto" latinLnBrk="0" hangingPunct="1">
              <a:lnSpc>
                <a:spcPct val="100000"/>
              </a:lnSpc>
              <a:spcBef>
                <a:spcPts val="100"/>
              </a:spcBef>
              <a:spcAft>
                <a:spcPts val="0"/>
              </a:spcAft>
              <a:buClrTx/>
              <a:buSzTx/>
              <a:buFontTx/>
              <a:buNone/>
              <a:tabLst/>
              <a:defRPr/>
            </a:pPr>
            <a:r>
              <a:rPr kumimoji="0" lang="en-US" sz="1200" b="0" i="0" u="none" strike="noStrike" kern="0" cap="none" spc="-20" normalizeH="0" baseline="0" dirty="0">
                <a:ln>
                  <a:noFill/>
                </a:ln>
                <a:solidFill>
                  <a:schemeClr val="tx1"/>
                </a:solidFill>
                <a:effectLst/>
                <a:uLnTx/>
                <a:uFillTx/>
                <a:latin typeface="+mn-lt"/>
                <a:ea typeface="+mn-ea"/>
                <a:cs typeface="Calibri"/>
              </a:rPr>
              <a:t>Please write</a:t>
            </a:r>
            <a:r>
              <a:rPr kumimoji="0" lang="en-US" sz="1200" b="0" i="0" u="none" strike="noStrike" kern="0" cap="none" spc="-20" normalizeH="0" dirty="0">
                <a:ln>
                  <a:noFill/>
                </a:ln>
                <a:solidFill>
                  <a:schemeClr val="tx1"/>
                </a:solidFill>
                <a:effectLst/>
                <a:uLnTx/>
                <a:uFillTx/>
                <a:latin typeface="+mn-lt"/>
                <a:ea typeface="+mn-ea"/>
                <a:cs typeface="Calibri"/>
              </a:rPr>
              <a:t> responses in the chat…..</a:t>
            </a:r>
          </a:p>
          <a:p>
            <a:pPr marL="12700" marR="0" lvl="0" indent="0" defTabSz="914400" eaLnBrk="1" fontAlgn="auto" latinLnBrk="0" hangingPunct="1">
              <a:lnSpc>
                <a:spcPct val="100000"/>
              </a:lnSpc>
              <a:spcBef>
                <a:spcPts val="100"/>
              </a:spcBef>
              <a:spcAft>
                <a:spcPts val="0"/>
              </a:spcAft>
              <a:buClrTx/>
              <a:buSzTx/>
              <a:buFontTx/>
              <a:buNone/>
              <a:tabLst/>
              <a:defRPr/>
            </a:pPr>
            <a:r>
              <a:rPr kumimoji="0" lang="en-US" sz="1200" b="1" i="0" u="none" strike="noStrike" kern="0" cap="none" spc="-20" normalizeH="0" baseline="0" noProof="0" dirty="0">
                <a:ln>
                  <a:noFill/>
                </a:ln>
                <a:solidFill>
                  <a:schemeClr val="tx1"/>
                </a:solidFill>
                <a:effectLst/>
                <a:uLnTx/>
                <a:uFillTx/>
                <a:latin typeface="+mn-lt"/>
                <a:ea typeface="+mn-ea"/>
                <a:cs typeface="Calibri"/>
              </a:rPr>
              <a:t>(Start reading the responses out as people write them)</a:t>
            </a:r>
          </a:p>
          <a:p>
            <a:pPr marL="12700" marR="0" lvl="0" indent="0" defTabSz="914400" eaLnBrk="1" fontAlgn="auto" latinLnBrk="0" hangingPunct="1">
              <a:lnSpc>
                <a:spcPct val="100000"/>
              </a:lnSpc>
              <a:spcBef>
                <a:spcPts val="100"/>
              </a:spcBef>
              <a:spcAft>
                <a:spcPts val="0"/>
              </a:spcAft>
              <a:buClrTx/>
              <a:buSzTx/>
              <a:buFontTx/>
              <a:buNone/>
              <a:tabLst/>
              <a:defRPr/>
            </a:pPr>
            <a:endParaRPr kumimoji="0" lang="en-US" sz="1200" b="1" i="0" u="none" strike="noStrike" kern="0" cap="none" spc="-20" normalizeH="0" baseline="0" noProof="0" dirty="0">
              <a:ln>
                <a:noFill/>
              </a:ln>
              <a:solidFill>
                <a:schemeClr val="tx1"/>
              </a:solidFill>
              <a:effectLst/>
              <a:uLnTx/>
              <a:uFillTx/>
              <a:latin typeface="+mn-lt"/>
              <a:ea typeface="+mn-ea"/>
              <a:cs typeface="Calibri"/>
            </a:endParaRPr>
          </a:p>
          <a:p>
            <a:pPr marL="12700" marR="0" lvl="0" indent="0" defTabSz="914400" eaLnBrk="1" fontAlgn="auto" latinLnBrk="0" hangingPunct="1">
              <a:lnSpc>
                <a:spcPct val="100000"/>
              </a:lnSpc>
              <a:spcBef>
                <a:spcPts val="100"/>
              </a:spcBef>
              <a:spcAft>
                <a:spcPts val="0"/>
              </a:spcAft>
              <a:buClrTx/>
              <a:buSzTx/>
              <a:buFontTx/>
              <a:buNone/>
              <a:tabLst/>
              <a:defRPr/>
            </a:pPr>
            <a:endParaRPr kumimoji="0" lang="en-US" sz="1200" b="1" i="0" u="none" strike="noStrike" kern="0" cap="none" spc="-20" normalizeH="0" baseline="0" noProof="0" dirty="0">
              <a:ln>
                <a:noFill/>
              </a:ln>
              <a:solidFill>
                <a:schemeClr val="tx1"/>
              </a:solidFill>
              <a:effectLst/>
              <a:uLnTx/>
              <a:uFillTx/>
              <a:latin typeface="+mn-lt"/>
              <a:ea typeface="+mn-ea"/>
              <a:cs typeface="Calibri"/>
            </a:endParaRPr>
          </a:p>
        </p:txBody>
      </p:sp>
      <p:sp>
        <p:nvSpPr>
          <p:cNvPr id="4" name="Slide Number Placeholder 3"/>
          <p:cNvSpPr>
            <a:spLocks noGrp="1"/>
          </p:cNvSpPr>
          <p:nvPr>
            <p:ph type="sldNum" sz="quarter" idx="10"/>
          </p:nvPr>
        </p:nvSpPr>
        <p:spPr/>
        <p:txBody>
          <a:bodyPr/>
          <a:lstStyle/>
          <a:p>
            <a:fld id="{64774656-4D90-1246-BBAA-922E8D88F56B}" type="slidenum">
              <a:rPr lang="en-US" smtClean="0"/>
              <a:pPr/>
              <a:t>11</a:t>
            </a:fld>
            <a:endParaRPr lang="en-US"/>
          </a:p>
        </p:txBody>
      </p:sp>
    </p:spTree>
    <p:extLst>
      <p:ext uri="{BB962C8B-B14F-4D97-AF65-F5344CB8AC3E}">
        <p14:creationId xmlns:p14="http://schemas.microsoft.com/office/powerpoint/2010/main" val="5863405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endParaRPr lang="ru-RU" sz="1200" kern="1200" dirty="0">
              <a:solidFill>
                <a:schemeClr val="tx1"/>
              </a:solidFill>
              <a:latin typeface="+mn-lt"/>
              <a:ea typeface="+mn-ea"/>
              <a:cs typeface="+mn-cs"/>
            </a:endParaRPr>
          </a:p>
          <a:p>
            <a:r>
              <a:rPr lang="ru-RU" sz="1800" dirty="0">
                <a:effectLst/>
                <a:latin typeface="Calibri" panose="020F0502020204030204" pitchFamily="34" charset="0"/>
                <a:ea typeface="Calibri" panose="020F0502020204030204" pitchFamily="34" charset="0"/>
                <a:cs typeface="Times New Roman" panose="02020603050405020304" pitchFamily="18" charset="0"/>
              </a:rPr>
              <a:t>Навыки Психологической первой помощи, которые мы изучаем,  предполагают: </a:t>
            </a:r>
          </a:p>
          <a:p>
            <a:pPr marL="342900" lvl="0" indent="-342900">
              <a:buFont typeface="Symbol" panose="05050102010706020507" pitchFamily="18" charset="2"/>
              <a:buChar char=""/>
            </a:pPr>
            <a:r>
              <a:rPr lang="ru-RU" sz="1800" dirty="0">
                <a:effectLst/>
                <a:latin typeface="Calibri" panose="020F0502020204030204" pitchFamily="34" charset="0"/>
                <a:ea typeface="Calibri" panose="020F0502020204030204" pitchFamily="34" charset="0"/>
                <a:cs typeface="Times New Roman" panose="02020603050405020304" pitchFamily="18" charset="0"/>
              </a:rPr>
              <a:t>Знания, как правильно оценить ситуацию</a:t>
            </a:r>
          </a:p>
          <a:p>
            <a:pPr marL="342900" lvl="0" indent="-342900">
              <a:buFont typeface="Symbol" panose="05050102010706020507" pitchFamily="18" charset="2"/>
              <a:buChar char=""/>
            </a:pPr>
            <a:r>
              <a:rPr lang="ru-RU" sz="1800" dirty="0">
                <a:effectLst/>
                <a:latin typeface="Calibri" panose="020F0502020204030204" pitchFamily="34" charset="0"/>
                <a:ea typeface="Calibri" panose="020F0502020204030204" pitchFamily="34" charset="0"/>
                <a:cs typeface="Times New Roman" panose="02020603050405020304" pitchFamily="18" charset="0"/>
              </a:rPr>
              <a:t>Знание общих типов реакции на кризис </a:t>
            </a:r>
          </a:p>
          <a:p>
            <a:pPr marL="342900" lvl="0" indent="-342900">
              <a:buFont typeface="Symbol" panose="05050102010706020507" pitchFamily="18" charset="2"/>
              <a:buChar char=""/>
            </a:pPr>
            <a:r>
              <a:rPr lang="ru-RU" sz="1800" dirty="0">
                <a:effectLst/>
                <a:latin typeface="Calibri" panose="020F0502020204030204" pitchFamily="34" charset="0"/>
                <a:ea typeface="Calibri" panose="020F0502020204030204" pitchFamily="34" charset="0"/>
                <a:cs typeface="Times New Roman" panose="02020603050405020304" pitchFamily="18" charset="0"/>
              </a:rPr>
              <a:t>Как подойти к человеку, который расстроен и как успокоить, если потребуется.</a:t>
            </a:r>
          </a:p>
          <a:p>
            <a:pPr marL="342900" lvl="0" indent="-342900">
              <a:buFont typeface="Symbol" panose="05050102010706020507" pitchFamily="18" charset="2"/>
              <a:buChar char=""/>
            </a:pPr>
            <a:r>
              <a:rPr lang="ru-RU" sz="1800" dirty="0">
                <a:effectLst/>
                <a:latin typeface="Calibri" panose="020F0502020204030204" pitchFamily="34" charset="0"/>
                <a:ea typeface="Calibri" panose="020F0502020204030204" pitchFamily="34" charset="0"/>
                <a:cs typeface="Times New Roman" panose="02020603050405020304" pitchFamily="18" charset="0"/>
              </a:rPr>
              <a:t>Как оказать эмоциональную поддержку и практическую помощь. </a:t>
            </a:r>
          </a:p>
          <a:p>
            <a:endParaRPr lang="ru-RU" sz="1200" kern="1200" dirty="0">
              <a:solidFill>
                <a:schemeClr val="tx1"/>
              </a:solidFill>
              <a:latin typeface="+mn-lt"/>
              <a:ea typeface="+mn-ea"/>
              <a:cs typeface="+mn-cs"/>
            </a:endParaRPr>
          </a:p>
          <a:p>
            <a:r>
              <a:rPr lang="ru-RU" sz="1200" kern="1200" dirty="0">
                <a:solidFill>
                  <a:schemeClr val="tx1"/>
                </a:solidFill>
                <a:latin typeface="+mn-lt"/>
                <a:ea typeface="+mn-ea"/>
                <a:cs typeface="+mn-cs"/>
              </a:rPr>
              <a:t>***</a:t>
            </a:r>
          </a:p>
          <a:p>
            <a:r>
              <a:rPr lang="en-GB" sz="1200" kern="1200" dirty="0">
                <a:solidFill>
                  <a:schemeClr val="tx1"/>
                </a:solidFill>
                <a:latin typeface="+mn-lt"/>
                <a:ea typeface="+mn-ea"/>
                <a:cs typeface="+mn-cs"/>
              </a:rPr>
              <a:t>The Psychological First Aid skills that you learn in a PFA training involve </a:t>
            </a:r>
          </a:p>
          <a:p>
            <a:r>
              <a:rPr lang="en-GB" sz="1200" kern="1200" dirty="0">
                <a:solidFill>
                  <a:schemeClr val="tx1"/>
                </a:solidFill>
                <a:latin typeface="+mn-lt"/>
                <a:ea typeface="+mn-ea"/>
                <a:cs typeface="+mn-cs"/>
              </a:rPr>
              <a:t> </a:t>
            </a:r>
          </a:p>
          <a:p>
            <a:r>
              <a:rPr lang="en-GB" sz="1200" kern="1200" dirty="0">
                <a:solidFill>
                  <a:schemeClr val="tx1"/>
                </a:solidFill>
                <a:latin typeface="+mn-lt"/>
                <a:ea typeface="+mn-ea"/>
                <a:cs typeface="+mn-cs"/>
              </a:rPr>
              <a:t>• knowing how to assess a situation</a:t>
            </a:r>
          </a:p>
          <a:p>
            <a:r>
              <a:rPr lang="en-GB" sz="1200" kern="1200" dirty="0">
                <a:solidFill>
                  <a:schemeClr val="tx1"/>
                </a:solidFill>
                <a:latin typeface="+mn-lt"/>
                <a:ea typeface="+mn-ea"/>
                <a:cs typeface="+mn-cs"/>
              </a:rPr>
              <a:t>• familiarity with common patterns of reactions to crises</a:t>
            </a:r>
          </a:p>
          <a:p>
            <a:r>
              <a:rPr lang="en-GB" sz="1200" kern="1200" dirty="0">
                <a:solidFill>
                  <a:schemeClr val="tx1"/>
                </a:solidFill>
                <a:latin typeface="+mn-lt"/>
                <a:ea typeface="+mn-ea"/>
                <a:cs typeface="+mn-cs"/>
              </a:rPr>
              <a:t>• how to approach someone in distress and how to calm them if needed</a:t>
            </a:r>
          </a:p>
          <a:p>
            <a:r>
              <a:rPr lang="en-GB" sz="1200" kern="1200" dirty="0">
                <a:solidFill>
                  <a:schemeClr val="tx1"/>
                </a:solidFill>
                <a:latin typeface="+mn-lt"/>
                <a:ea typeface="+mn-ea"/>
                <a:cs typeface="+mn-cs"/>
              </a:rPr>
              <a:t>• how to provide emotional support and practical help.</a:t>
            </a:r>
          </a:p>
          <a:p>
            <a:endParaRPr lang="en-US" dirty="0"/>
          </a:p>
        </p:txBody>
      </p:sp>
      <p:sp>
        <p:nvSpPr>
          <p:cNvPr id="4" name="Slide Number Placeholder 3"/>
          <p:cNvSpPr>
            <a:spLocks noGrp="1"/>
          </p:cNvSpPr>
          <p:nvPr>
            <p:ph type="sldNum" sz="quarter" idx="10"/>
          </p:nvPr>
        </p:nvSpPr>
        <p:spPr/>
        <p:txBody>
          <a:bodyPr/>
          <a:lstStyle/>
          <a:p>
            <a:fld id="{64774656-4D90-1246-BBAA-922E8D88F56B}" type="slidenum">
              <a:rPr lang="en-US" smtClean="0"/>
              <a:pPr/>
              <a:t>12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r>
              <a:rPr lang="ru-RU" sz="1200" kern="1200" dirty="0">
                <a:solidFill>
                  <a:schemeClr val="tx1"/>
                </a:solidFill>
                <a:latin typeface="+mn-lt"/>
                <a:ea typeface="+mn-ea"/>
                <a:cs typeface="+mn-cs"/>
              </a:rPr>
              <a:t>Первая психологическая помощь – это психосоциальная поддержка, которая основана на принципах, сформулированных </a:t>
            </a:r>
            <a:r>
              <a:rPr lang="ru-RU" sz="1200" kern="1200" dirty="0" err="1">
                <a:solidFill>
                  <a:schemeClr val="tx1"/>
                </a:solidFill>
                <a:latin typeface="+mn-lt"/>
                <a:ea typeface="+mn-ea"/>
                <a:cs typeface="+mn-cs"/>
              </a:rPr>
              <a:t>Стиваном</a:t>
            </a:r>
            <a:r>
              <a:rPr lang="ru-RU" sz="1200" kern="1200" dirty="0">
                <a:solidFill>
                  <a:schemeClr val="tx1"/>
                </a:solidFill>
                <a:latin typeface="+mn-lt"/>
                <a:ea typeface="+mn-ea"/>
                <a:cs typeface="+mn-cs"/>
              </a:rPr>
              <a:t> </a:t>
            </a:r>
            <a:r>
              <a:rPr lang="ru-RU" sz="1200" kern="1200" dirty="0" err="1">
                <a:solidFill>
                  <a:schemeClr val="tx1"/>
                </a:solidFill>
                <a:latin typeface="+mn-lt"/>
                <a:ea typeface="+mn-ea"/>
                <a:cs typeface="+mn-cs"/>
              </a:rPr>
              <a:t>Хобфолом</a:t>
            </a:r>
            <a:r>
              <a:rPr lang="ru-RU" sz="1200" kern="1200" dirty="0">
                <a:solidFill>
                  <a:schemeClr val="tx1"/>
                </a:solidFill>
                <a:latin typeface="+mn-lt"/>
                <a:ea typeface="+mn-ea"/>
                <a:cs typeface="+mn-cs"/>
              </a:rPr>
              <a:t> и его коллегами для психосоциальной поддержки в кризисных ситуациях: </a:t>
            </a:r>
            <a:r>
              <a:rPr lang="en-GB" sz="1200" kern="1200" dirty="0">
                <a:solidFill>
                  <a:schemeClr val="tx1"/>
                </a:solidFill>
                <a:latin typeface="+mn-lt"/>
                <a:ea typeface="+mn-ea"/>
                <a:cs typeface="+mn-cs"/>
              </a:rPr>
              <a:t> </a:t>
            </a:r>
          </a:p>
          <a:p>
            <a:pPr marL="228600" indent="-228600">
              <a:buAutoNum type="arabicPeriod"/>
            </a:pPr>
            <a:r>
              <a:rPr lang="ru-RU" sz="1200" kern="1200" dirty="0">
                <a:solidFill>
                  <a:schemeClr val="tx1"/>
                </a:solidFill>
                <a:latin typeface="+mn-lt"/>
                <a:ea typeface="+mn-ea"/>
                <a:cs typeface="+mn-cs"/>
              </a:rPr>
              <a:t>Первый принцип касается формирования психологического чувства безопасности. Он может осуществляться на уровне отдельного человека, группы людей, организации или целого сообщества.</a:t>
            </a:r>
            <a:br>
              <a:rPr lang="ru-RU" sz="1200" kern="1200" dirty="0">
                <a:solidFill>
                  <a:schemeClr val="tx1"/>
                </a:solidFill>
                <a:latin typeface="+mn-lt"/>
                <a:ea typeface="+mn-ea"/>
                <a:cs typeface="+mn-cs"/>
              </a:rPr>
            </a:br>
            <a:endParaRPr lang="ru-RU" sz="1200" kern="1200" dirty="0">
              <a:solidFill>
                <a:schemeClr val="tx1"/>
              </a:solidFill>
              <a:latin typeface="+mn-lt"/>
              <a:ea typeface="+mn-ea"/>
              <a:cs typeface="+mn-cs"/>
            </a:endParaRPr>
          </a:p>
          <a:p>
            <a:pPr marL="228600" indent="-228600">
              <a:buAutoNum type="arabicPeriod"/>
            </a:pPr>
            <a:r>
              <a:rPr lang="ru-RU" sz="1200" kern="1200" dirty="0">
                <a:solidFill>
                  <a:schemeClr val="tx1"/>
                </a:solidFill>
                <a:latin typeface="+mn-lt"/>
                <a:ea typeface="+mn-ea"/>
                <a:cs typeface="+mn-cs"/>
              </a:rPr>
              <a:t>Второй принцип способствует успокоению. Естественно, что в чрезвычайных и кризисных ситуациях люди испытывают тревогу. В жизни часто возникает некоторая тревога — это нормальная и здоровая реакция, необходимая для того, чтобы люди обратили на что-то внимание. Однако, высокий уровень чувства беспокойства и сложных эмоций в течение долгого времени  — нельзя считать нормой.</a:t>
            </a:r>
            <a:br>
              <a:rPr lang="ru-RU" sz="1200" kern="1200" dirty="0">
                <a:solidFill>
                  <a:schemeClr val="tx1"/>
                </a:solidFill>
                <a:latin typeface="+mn-lt"/>
                <a:ea typeface="+mn-ea"/>
                <a:cs typeface="+mn-cs"/>
              </a:rPr>
            </a:br>
            <a:endParaRPr lang="ru-RU" sz="1200" kern="1200" baseline="0" dirty="0">
              <a:solidFill>
                <a:schemeClr val="tx1"/>
              </a:solidFill>
              <a:latin typeface="+mn-lt"/>
              <a:ea typeface="+mn-ea"/>
              <a:cs typeface="+mn-cs"/>
            </a:endParaRPr>
          </a:p>
          <a:p>
            <a:pPr marL="228600" indent="-228600">
              <a:buAutoNum type="arabicPeriod"/>
            </a:pPr>
            <a:r>
              <a:rPr lang="ru-RU" sz="1200" kern="1200" baseline="0" dirty="0">
                <a:solidFill>
                  <a:schemeClr val="tx1"/>
                </a:solidFill>
                <a:latin typeface="+mn-lt"/>
                <a:ea typeface="+mn-ea"/>
                <a:cs typeface="+mn-cs"/>
              </a:rPr>
              <a:t>Т</a:t>
            </a:r>
            <a:r>
              <a:rPr lang="ru-RU" sz="1200" kern="1200" dirty="0">
                <a:solidFill>
                  <a:schemeClr val="tx1"/>
                </a:solidFill>
                <a:latin typeface="+mn-lt"/>
                <a:ea typeface="+mn-ea"/>
                <a:cs typeface="+mn-cs"/>
              </a:rPr>
              <a:t>ретий принцип, способствующий чувству собственной и коллективной дееспособности, определяет важность чувства контроля над положительными результатами. Когда мы сталкиваемся с кризисами и чрезвычайными ситуациями, часто возникает чувство потери контроля. Важно помочь людям восстановить веру в свои способности, в себя, в свои силы, в то, что они могут что-то сделать и справиться с ситуацией.</a:t>
            </a:r>
            <a:br>
              <a:rPr lang="ru-RU" sz="1200" kern="1200" dirty="0">
                <a:solidFill>
                  <a:schemeClr val="tx1"/>
                </a:solidFill>
                <a:latin typeface="+mn-lt"/>
                <a:ea typeface="+mn-ea"/>
                <a:cs typeface="+mn-cs"/>
              </a:rPr>
            </a:br>
            <a:endParaRPr lang="ru-RU" sz="1200" kern="1200" dirty="0">
              <a:solidFill>
                <a:schemeClr val="tx1"/>
              </a:solidFill>
              <a:latin typeface="+mn-lt"/>
              <a:ea typeface="+mn-ea"/>
              <a:cs typeface="+mn-cs"/>
            </a:endParaRPr>
          </a:p>
          <a:p>
            <a:pPr marL="228600" indent="-228600">
              <a:buAutoNum type="arabicPeriod"/>
            </a:pPr>
            <a:r>
              <a:rPr lang="ru-RU" sz="1200" kern="1200" dirty="0">
                <a:solidFill>
                  <a:schemeClr val="tx1"/>
                </a:solidFill>
                <a:latin typeface="+mn-lt"/>
                <a:ea typeface="+mn-ea"/>
                <a:cs typeface="+mn-cs"/>
              </a:rPr>
              <a:t>Четвертый принцип заключается в восстановлении социальных связей, что дает возможность получить необходимую информацию о том, как  реагировать на сложившуюся ситуацию, а также что может быть сделано в области социальной поддержки, включая эмоциональную поддержку и понимание.</a:t>
            </a:r>
            <a:br>
              <a:rPr lang="ru-RU" sz="1200" kern="1200" dirty="0">
                <a:solidFill>
                  <a:schemeClr val="tx1"/>
                </a:solidFill>
                <a:latin typeface="+mn-lt"/>
                <a:ea typeface="+mn-ea"/>
                <a:cs typeface="+mn-cs"/>
              </a:rPr>
            </a:br>
            <a:endParaRPr lang="ru-RU" sz="1200" kern="1200" dirty="0">
              <a:solidFill>
                <a:schemeClr val="tx1"/>
              </a:solidFill>
              <a:latin typeface="+mn-lt"/>
              <a:ea typeface="+mn-ea"/>
              <a:cs typeface="+mn-cs"/>
            </a:endParaRPr>
          </a:p>
          <a:p>
            <a:pPr marL="228600" indent="-228600">
              <a:buAutoNum type="arabicPeriod"/>
            </a:pPr>
            <a:r>
              <a:rPr lang="ru-RU" sz="1200" kern="1200" dirty="0">
                <a:solidFill>
                  <a:schemeClr val="tx1"/>
                </a:solidFill>
                <a:latin typeface="+mn-lt"/>
                <a:ea typeface="+mn-ea"/>
                <a:cs typeface="+mn-cs"/>
              </a:rPr>
              <a:t>Пятый принцип касается поддержки и вселения надежды. Те, кто остается позитивно настроенным, смогут легче справиться с последствиями тяжелых испытаний.</a:t>
            </a:r>
          </a:p>
          <a:p>
            <a:pPr marL="228600" indent="-228600">
              <a:buAutoNum type="arabicPeriod"/>
            </a:pPr>
            <a:endParaRPr lang="ru-RU" sz="1200" kern="1200" dirty="0">
              <a:solidFill>
                <a:schemeClr val="tx1"/>
              </a:solidFill>
              <a:latin typeface="+mn-lt"/>
              <a:ea typeface="+mn-ea"/>
              <a:cs typeface="+mn-cs"/>
            </a:endParaRPr>
          </a:p>
          <a:p>
            <a:pPr marL="228600" indent="-228600">
              <a:buAutoNum type="arabicPeriod"/>
            </a:pPr>
            <a:endParaRPr lang="ru-RU" sz="1200" kern="1200" dirty="0">
              <a:solidFill>
                <a:schemeClr val="tx1"/>
              </a:solidFill>
              <a:latin typeface="+mn-lt"/>
              <a:ea typeface="+mn-ea"/>
              <a:cs typeface="+mn-cs"/>
            </a:endParaRPr>
          </a:p>
          <a:p>
            <a:pPr marL="0" indent="0">
              <a:buNone/>
            </a:pPr>
            <a:r>
              <a:rPr lang="ru-RU" sz="1200" kern="1200" dirty="0">
                <a:solidFill>
                  <a:schemeClr val="tx1"/>
                </a:solidFill>
                <a:latin typeface="+mn-lt"/>
                <a:ea typeface="+mn-ea"/>
                <a:cs typeface="+mn-cs"/>
              </a:rPr>
              <a:t>***</a:t>
            </a:r>
          </a:p>
          <a:p>
            <a:pPr marL="0" indent="0">
              <a:buNone/>
            </a:pPr>
            <a:endParaRPr lang="ru-RU" sz="1200" kern="1200" dirty="0">
              <a:solidFill>
                <a:schemeClr val="tx1"/>
              </a:solidFill>
              <a:latin typeface="+mn-lt"/>
              <a:ea typeface="+mn-ea"/>
              <a:cs typeface="+mn-cs"/>
            </a:endParaRPr>
          </a:p>
          <a:p>
            <a:r>
              <a:rPr lang="en-GB" sz="1200" kern="1200" dirty="0">
                <a:solidFill>
                  <a:schemeClr val="tx1"/>
                </a:solidFill>
                <a:latin typeface="+mn-lt"/>
                <a:ea typeface="+mn-ea"/>
                <a:cs typeface="+mn-cs"/>
              </a:rPr>
              <a:t>Psychological First Aid is psychosocial support and is based on the intervention principles identified by </a:t>
            </a:r>
            <a:r>
              <a:rPr lang="en-GB" sz="1200" kern="1200" dirty="0" err="1">
                <a:solidFill>
                  <a:schemeClr val="tx1"/>
                </a:solidFill>
                <a:latin typeface="+mn-lt"/>
                <a:ea typeface="+mn-ea"/>
                <a:cs typeface="+mn-cs"/>
              </a:rPr>
              <a:t>Hobfoll</a:t>
            </a:r>
            <a:r>
              <a:rPr lang="en-GB" sz="1200" kern="1200" dirty="0">
                <a:solidFill>
                  <a:schemeClr val="tx1"/>
                </a:solidFill>
                <a:latin typeface="+mn-lt"/>
                <a:ea typeface="+mn-ea"/>
                <a:cs typeface="+mn-cs"/>
              </a:rPr>
              <a:t> and his colleagues’ for providing psychosocial support in emergencies:</a:t>
            </a:r>
          </a:p>
          <a:p>
            <a:r>
              <a:rPr lang="en-GB" sz="1200" kern="1200" dirty="0">
                <a:solidFill>
                  <a:schemeClr val="tx1"/>
                </a:solidFill>
                <a:latin typeface="+mn-lt"/>
                <a:ea typeface="+mn-ea"/>
                <a:cs typeface="+mn-cs"/>
              </a:rPr>
              <a:t> </a:t>
            </a:r>
          </a:p>
          <a:p>
            <a:r>
              <a:rPr lang="en-GB" sz="1200" kern="1200" dirty="0">
                <a:solidFill>
                  <a:schemeClr val="tx1"/>
                </a:solidFill>
                <a:latin typeface="+mn-lt"/>
                <a:ea typeface="+mn-ea"/>
                <a:cs typeface="+mn-cs"/>
              </a:rPr>
              <a:t>1.The first principles is about promoting a psychological sense of safety, which can be done on individual, group, organization, and community levels. </a:t>
            </a:r>
          </a:p>
          <a:p>
            <a:endParaRPr lang="en-GB" sz="1200" kern="1200" dirty="0">
              <a:solidFill>
                <a:schemeClr val="tx1"/>
              </a:solidFill>
              <a:latin typeface="+mn-lt"/>
              <a:ea typeface="+mn-ea"/>
              <a:cs typeface="+mn-cs"/>
            </a:endParaRPr>
          </a:p>
          <a:p>
            <a:r>
              <a:rPr lang="en-GB" sz="1200" kern="1200" dirty="0">
                <a:solidFill>
                  <a:schemeClr val="tx1"/>
                </a:solidFill>
                <a:latin typeface="+mn-lt"/>
                <a:ea typeface="+mn-ea"/>
                <a:cs typeface="+mn-cs"/>
              </a:rPr>
              <a:t>2.The</a:t>
            </a:r>
            <a:r>
              <a:rPr lang="en-GB" sz="1200" kern="1200" baseline="0" dirty="0">
                <a:solidFill>
                  <a:schemeClr val="tx1"/>
                </a:solidFill>
                <a:latin typeface="+mn-lt"/>
                <a:ea typeface="+mn-ea"/>
                <a:cs typeface="+mn-cs"/>
              </a:rPr>
              <a:t> second principle is promoting calming. It is natural in emergency and crisis situations that people feel anxiety. In fact, some anxiety is a normal and healthy response required to make people pay attention. However, high levels of continued feelings of anxiety and difficult emotions is not good. </a:t>
            </a:r>
          </a:p>
          <a:p>
            <a:endParaRPr lang="en-GB" sz="1200" kern="1200" dirty="0">
              <a:solidFill>
                <a:schemeClr val="tx1"/>
              </a:solidFill>
              <a:latin typeface="+mn-lt"/>
              <a:ea typeface="+mn-ea"/>
              <a:cs typeface="+mn-cs"/>
            </a:endParaRPr>
          </a:p>
          <a:p>
            <a:r>
              <a:rPr lang="en-GB" sz="1200" kern="1200" dirty="0">
                <a:solidFill>
                  <a:schemeClr val="tx1"/>
                </a:solidFill>
                <a:latin typeface="+mn-lt"/>
                <a:ea typeface="+mn-ea"/>
                <a:cs typeface="+mn-cs"/>
              </a:rPr>
              <a:t>3.The third principle, promoting a sense of self-and collective efficacy,  supports the importance of having</a:t>
            </a:r>
            <a:r>
              <a:rPr lang="en-GB" sz="1200" kern="1200" baseline="0" dirty="0">
                <a:solidFill>
                  <a:schemeClr val="tx1"/>
                </a:solidFill>
                <a:latin typeface="+mn-lt"/>
                <a:ea typeface="+mn-ea"/>
                <a:cs typeface="+mn-cs"/>
              </a:rPr>
              <a:t> a sense of control of positive outcomes. When we are exposed to crises and emergencies an immediate effect is often a feeling of having lost control. It is important to support people to regain a sense of competency and belief in themselves that they can act, and handle the situation. </a:t>
            </a:r>
          </a:p>
          <a:p>
            <a:endParaRPr lang="en-GB" sz="1200" kern="1200" dirty="0">
              <a:solidFill>
                <a:schemeClr val="tx1"/>
              </a:solidFill>
              <a:latin typeface="+mn-lt"/>
              <a:ea typeface="+mn-ea"/>
              <a:cs typeface="+mn-cs"/>
            </a:endParaRPr>
          </a:p>
          <a:p>
            <a:r>
              <a:rPr lang="en-GB" sz="1200" kern="1200" dirty="0">
                <a:solidFill>
                  <a:schemeClr val="tx1"/>
                </a:solidFill>
                <a:latin typeface="+mn-lt"/>
                <a:ea typeface="+mn-ea"/>
                <a:cs typeface="+mn-cs"/>
              </a:rPr>
              <a:t>4.The fourth principle</a:t>
            </a:r>
            <a:r>
              <a:rPr lang="en-GB" sz="1200" kern="1200" baseline="0" dirty="0">
                <a:solidFill>
                  <a:schemeClr val="tx1"/>
                </a:solidFill>
                <a:latin typeface="+mn-lt"/>
                <a:ea typeface="+mn-ea"/>
                <a:cs typeface="+mn-cs"/>
              </a:rPr>
              <a:t> is promoting s</a:t>
            </a:r>
            <a:r>
              <a:rPr lang="en-GB" sz="1200" kern="1200" dirty="0">
                <a:solidFill>
                  <a:schemeClr val="tx1"/>
                </a:solidFill>
                <a:latin typeface="+mn-lt"/>
                <a:ea typeface="+mn-ea"/>
                <a:cs typeface="+mn-cs"/>
              </a:rPr>
              <a:t>ocial connectedness which provides opportunities for knowledge to essential emergency</a:t>
            </a:r>
            <a:r>
              <a:rPr lang="en-GB" sz="1200" kern="1200" baseline="0" dirty="0">
                <a:solidFill>
                  <a:schemeClr val="tx1"/>
                </a:solidFill>
                <a:latin typeface="+mn-lt"/>
                <a:ea typeface="+mn-ea"/>
                <a:cs typeface="+mn-cs"/>
              </a:rPr>
              <a:t> response information, as well as opportunities for social support activities, including emotional support and understanding. </a:t>
            </a:r>
          </a:p>
          <a:p>
            <a:endParaRPr lang="en-GB" sz="1200" kern="1200" dirty="0">
              <a:solidFill>
                <a:schemeClr val="tx1"/>
              </a:solidFill>
              <a:latin typeface="+mn-lt"/>
              <a:ea typeface="+mn-ea"/>
              <a:cs typeface="+mn-cs"/>
            </a:endParaRPr>
          </a:p>
          <a:p>
            <a:r>
              <a:rPr lang="en-GB" sz="1200" kern="1200" dirty="0">
                <a:solidFill>
                  <a:schemeClr val="tx1"/>
                </a:solidFill>
                <a:latin typeface="+mn-lt"/>
                <a:ea typeface="+mn-ea"/>
                <a:cs typeface="+mn-cs"/>
              </a:rPr>
              <a:t>5. </a:t>
            </a:r>
            <a:r>
              <a:rPr lang="en-US" dirty="0"/>
              <a:t>The fifth principle is about promoting and instilling hope. Those</a:t>
            </a:r>
            <a:r>
              <a:rPr lang="en-US" baseline="0" dirty="0"/>
              <a:t> who remain positive are likely to have </a:t>
            </a:r>
            <a:r>
              <a:rPr lang="en-US" baseline="0" dirty="0" err="1"/>
              <a:t>favourable</a:t>
            </a:r>
            <a:r>
              <a:rPr lang="en-US" baseline="0" dirty="0"/>
              <a:t> outcomes after going through tough experiences. </a:t>
            </a:r>
            <a:endParaRPr lang="en-US" dirty="0"/>
          </a:p>
          <a:p>
            <a:pPr marL="0" indent="0">
              <a:buNone/>
            </a:pPr>
            <a:endParaRPr lang="en-US" dirty="0"/>
          </a:p>
        </p:txBody>
      </p:sp>
      <p:sp>
        <p:nvSpPr>
          <p:cNvPr id="4" name="Slide Number Placeholder 3"/>
          <p:cNvSpPr>
            <a:spLocks noGrp="1"/>
          </p:cNvSpPr>
          <p:nvPr>
            <p:ph type="sldNum" sz="quarter" idx="10"/>
          </p:nvPr>
        </p:nvSpPr>
        <p:spPr/>
        <p:txBody>
          <a:bodyPr/>
          <a:lstStyle/>
          <a:p>
            <a:fld id="{64774656-4D90-1246-BBAA-922E8D88F56B}" type="slidenum">
              <a:rPr lang="en-US" smtClean="0"/>
              <a:pPr/>
              <a:t>13</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32500" lnSpcReduction="20000"/>
          </a:bodyPr>
          <a:lstStyle/>
          <a:p>
            <a:pPr marL="300355" indent="-287655">
              <a:lnSpc>
                <a:spcPct val="100000"/>
              </a:lnSpc>
              <a:spcBef>
                <a:spcPts val="320"/>
              </a:spcBef>
              <a:buNone/>
              <a:tabLst>
                <a:tab pos="300355" algn="l"/>
                <a:tab pos="300990" algn="l"/>
              </a:tabLst>
            </a:pPr>
            <a:endParaRPr lang="ru-RU" sz="1200" dirty="0">
              <a:latin typeface="+mn-lt"/>
              <a:cs typeface="Calibri"/>
            </a:endParaRPr>
          </a:p>
          <a:p>
            <a:pPr marL="300355" indent="-287655">
              <a:lnSpc>
                <a:spcPct val="100000"/>
              </a:lnSpc>
              <a:spcBef>
                <a:spcPts val="320"/>
              </a:spcBef>
              <a:buNone/>
              <a:tabLst>
                <a:tab pos="300355" algn="l"/>
                <a:tab pos="300990" algn="l"/>
              </a:tabLst>
            </a:pPr>
            <a:r>
              <a:rPr lang="ru-RU" sz="1200" dirty="0">
                <a:latin typeface="+mn-lt"/>
                <a:cs typeface="Calibri"/>
              </a:rPr>
              <a:t>Сейчас я представлю вам опрос с некоторыми утверждениями о ППП. </a:t>
            </a:r>
          </a:p>
          <a:p>
            <a:pPr marL="300355" indent="-287655">
              <a:lnSpc>
                <a:spcPct val="100000"/>
              </a:lnSpc>
              <a:spcBef>
                <a:spcPts val="320"/>
              </a:spcBef>
              <a:buNone/>
              <a:tabLst>
                <a:tab pos="300355" algn="l"/>
                <a:tab pos="300990" algn="l"/>
              </a:tabLst>
            </a:pPr>
            <a:r>
              <a:rPr lang="ru-RU" sz="1200" dirty="0">
                <a:latin typeface="+mn-lt"/>
                <a:cs typeface="Calibri"/>
              </a:rPr>
              <a:t>Прошу вас  ответить, считаете ли вы утверждения истинными или ложными.</a:t>
            </a:r>
          </a:p>
          <a:p>
            <a:pPr marL="300355" indent="-287655">
              <a:lnSpc>
                <a:spcPct val="100000"/>
              </a:lnSpc>
              <a:spcBef>
                <a:spcPts val="320"/>
              </a:spcBef>
              <a:buNone/>
              <a:tabLst>
                <a:tab pos="300355" algn="l"/>
                <a:tab pos="300990" algn="l"/>
              </a:tabLst>
            </a:pPr>
            <a:endParaRPr lang="ru-RU" sz="1200" dirty="0">
              <a:latin typeface="+mn-lt"/>
              <a:cs typeface="Calibri"/>
            </a:endParaRPr>
          </a:p>
          <a:p>
            <a:pPr marL="300355" indent="-287655">
              <a:lnSpc>
                <a:spcPct val="100000"/>
              </a:lnSpc>
              <a:spcBef>
                <a:spcPts val="320"/>
              </a:spcBef>
              <a:buNone/>
              <a:tabLst>
                <a:tab pos="300355" algn="l"/>
                <a:tab pos="300990" algn="l"/>
              </a:tabLst>
            </a:pPr>
            <a:r>
              <a:rPr lang="ru-RU" sz="1200" b="1" dirty="0">
                <a:latin typeface="+mn-lt"/>
                <a:cs typeface="Calibri"/>
              </a:rPr>
              <a:t>Запустите опрос, и когда все ответят на вопросы, покажите результаты. </a:t>
            </a:r>
          </a:p>
          <a:p>
            <a:pPr marL="300355" indent="-287655">
              <a:lnSpc>
                <a:spcPct val="100000"/>
              </a:lnSpc>
              <a:spcBef>
                <a:spcPts val="320"/>
              </a:spcBef>
              <a:buNone/>
              <a:tabLst>
                <a:tab pos="300355" algn="l"/>
                <a:tab pos="300990" algn="l"/>
              </a:tabLst>
            </a:pPr>
            <a:r>
              <a:rPr lang="ru-RU" sz="1200" b="1" dirty="0">
                <a:latin typeface="+mn-lt"/>
                <a:cs typeface="Calibri"/>
              </a:rPr>
              <a:t>Если кто-то дал неправильный ответ, попросите их объяснить, почему они так считают. </a:t>
            </a:r>
          </a:p>
          <a:p>
            <a:pPr marL="300355" indent="-287655">
              <a:lnSpc>
                <a:spcPct val="100000"/>
              </a:lnSpc>
              <a:spcBef>
                <a:spcPts val="320"/>
              </a:spcBef>
              <a:buNone/>
              <a:tabLst>
                <a:tab pos="300355" algn="l"/>
                <a:tab pos="300990" algn="l"/>
              </a:tabLst>
            </a:pPr>
            <a:r>
              <a:rPr lang="ru-RU" sz="1200" b="1" dirty="0">
                <a:latin typeface="+mn-lt"/>
                <a:cs typeface="Calibri"/>
              </a:rPr>
              <a:t>Можно задать тот же вопрос тем, кто дал правильный ответ, объяснить, почему.</a:t>
            </a:r>
          </a:p>
          <a:p>
            <a:pPr marL="300355" indent="-287655">
              <a:lnSpc>
                <a:spcPct val="100000"/>
              </a:lnSpc>
              <a:spcBef>
                <a:spcPts val="320"/>
              </a:spcBef>
              <a:buNone/>
              <a:tabLst>
                <a:tab pos="300355" algn="l"/>
                <a:tab pos="300990" algn="l"/>
              </a:tabLst>
            </a:pPr>
            <a:endParaRPr lang="ru-RU" sz="1200" dirty="0">
              <a:latin typeface="+mn-lt"/>
              <a:cs typeface="Calibri"/>
            </a:endParaRPr>
          </a:p>
          <a:p>
            <a:pPr marL="300355" indent="-287655">
              <a:lnSpc>
                <a:spcPct val="100000"/>
              </a:lnSpc>
              <a:spcBef>
                <a:spcPts val="320"/>
              </a:spcBef>
              <a:buNone/>
              <a:tabLst>
                <a:tab pos="300355" algn="l"/>
                <a:tab pos="300990" algn="l"/>
              </a:tabLst>
            </a:pPr>
            <a:r>
              <a:rPr lang="ru-RU" sz="1200" dirty="0">
                <a:latin typeface="+mn-lt"/>
                <a:cs typeface="Calibri"/>
              </a:rPr>
              <a:t>ППП это:</a:t>
            </a:r>
          </a:p>
          <a:p>
            <a:pPr marL="300355" indent="-287655">
              <a:lnSpc>
                <a:spcPct val="100000"/>
              </a:lnSpc>
              <a:spcBef>
                <a:spcPts val="320"/>
              </a:spcBef>
              <a:buFont typeface="+mj-lt"/>
              <a:buAutoNum type="arabicPeriod"/>
              <a:tabLst>
                <a:tab pos="300355" algn="l"/>
                <a:tab pos="300990" algn="l"/>
              </a:tabLst>
            </a:pPr>
            <a:r>
              <a:rPr lang="ru-RU" sz="1200" dirty="0">
                <a:latin typeface="+mn-lt"/>
                <a:cs typeface="Calibri"/>
              </a:rPr>
              <a:t>защита людей от большего вреда (верно)</a:t>
            </a:r>
          </a:p>
          <a:p>
            <a:pPr marL="300355" indent="-287655">
              <a:lnSpc>
                <a:spcPct val="100000"/>
              </a:lnSpc>
              <a:spcBef>
                <a:spcPts val="320"/>
              </a:spcBef>
              <a:buFont typeface="+mj-lt"/>
              <a:buAutoNum type="arabicPeriod"/>
              <a:tabLst>
                <a:tab pos="300355" algn="l"/>
                <a:tab pos="300990" algn="l"/>
              </a:tabLst>
            </a:pPr>
            <a:r>
              <a:rPr lang="ru-RU" sz="1200" dirty="0">
                <a:latin typeface="+mn-lt"/>
                <a:cs typeface="Calibri"/>
              </a:rPr>
              <a:t>оценка потребностей и опасений (верно)</a:t>
            </a:r>
          </a:p>
          <a:p>
            <a:pPr marL="300355" indent="-287655">
              <a:lnSpc>
                <a:spcPct val="100000"/>
              </a:lnSpc>
              <a:spcBef>
                <a:spcPts val="320"/>
              </a:spcBef>
              <a:buFont typeface="+mj-lt"/>
              <a:buAutoNum type="arabicPeriod"/>
              <a:tabLst>
                <a:tab pos="300355" algn="l"/>
                <a:tab pos="300990" algn="l"/>
              </a:tabLst>
            </a:pPr>
            <a:r>
              <a:rPr lang="ru-RU" sz="1200" dirty="0">
                <a:latin typeface="+mn-lt"/>
                <a:cs typeface="Calibri"/>
              </a:rPr>
              <a:t>просить кого-то проанализировать, что с ним произошло (неверно)</a:t>
            </a:r>
          </a:p>
          <a:p>
            <a:pPr marL="300355" indent="-287655">
              <a:lnSpc>
                <a:spcPct val="100000"/>
              </a:lnSpc>
              <a:spcBef>
                <a:spcPts val="320"/>
              </a:spcBef>
              <a:buFont typeface="+mj-lt"/>
              <a:buAutoNum type="arabicPeriod"/>
              <a:tabLst>
                <a:tab pos="300355" algn="l"/>
                <a:tab pos="300990" algn="l"/>
              </a:tabLst>
            </a:pPr>
            <a:r>
              <a:rPr lang="ru-RU" sz="1200" dirty="0">
                <a:latin typeface="+mn-lt"/>
                <a:cs typeface="Calibri"/>
              </a:rPr>
              <a:t>помощь людям в доступе к информации, услугам и социальной поддержке (верно)</a:t>
            </a:r>
          </a:p>
          <a:p>
            <a:pPr marL="300355" indent="-287655">
              <a:lnSpc>
                <a:spcPct val="100000"/>
              </a:lnSpc>
              <a:spcBef>
                <a:spcPts val="320"/>
              </a:spcBef>
              <a:buFont typeface="+mj-lt"/>
              <a:buAutoNum type="arabicPeriod"/>
              <a:tabLst>
                <a:tab pos="300355" algn="l"/>
                <a:tab pos="300990" algn="l"/>
              </a:tabLst>
            </a:pPr>
            <a:r>
              <a:rPr lang="ru-RU" sz="1200" dirty="0">
                <a:latin typeface="+mn-lt"/>
                <a:cs typeface="Calibri"/>
              </a:rPr>
              <a:t>профессиональное консультирование или терапия (неверно)</a:t>
            </a:r>
          </a:p>
          <a:p>
            <a:pPr marL="300355" indent="-287655">
              <a:lnSpc>
                <a:spcPct val="100000"/>
              </a:lnSpc>
              <a:spcBef>
                <a:spcPts val="320"/>
              </a:spcBef>
              <a:buFont typeface="+mj-lt"/>
              <a:buAutoNum type="arabicPeriod"/>
              <a:tabLst>
                <a:tab pos="300355" algn="l"/>
                <a:tab pos="300990" algn="l"/>
              </a:tabLst>
            </a:pPr>
            <a:r>
              <a:rPr lang="ru-RU" sz="1200" dirty="0">
                <a:latin typeface="+mn-lt"/>
                <a:cs typeface="Calibri"/>
              </a:rPr>
              <a:t>то, что делают только профессионалы (неверно)</a:t>
            </a:r>
          </a:p>
          <a:p>
            <a:pPr marL="300355" indent="-287655">
              <a:lnSpc>
                <a:spcPct val="100000"/>
              </a:lnSpc>
              <a:spcBef>
                <a:spcPts val="320"/>
              </a:spcBef>
              <a:buFont typeface="+mj-lt"/>
              <a:buAutoNum type="arabicPeriod"/>
              <a:tabLst>
                <a:tab pos="300355" algn="l"/>
                <a:tab pos="300990" algn="l"/>
              </a:tabLst>
            </a:pPr>
            <a:r>
              <a:rPr lang="ru-RU" sz="1800" dirty="0">
                <a:solidFill>
                  <a:schemeClr val="bg1">
                    <a:lumMod val="75000"/>
                  </a:schemeClr>
                </a:solidFill>
                <a:effectLst/>
                <a:latin typeface="Calibri" panose="020F0502020204030204" pitchFamily="34" charset="0"/>
                <a:ea typeface="Calibri" panose="020F0502020204030204" pitchFamily="34" charset="0"/>
                <a:cs typeface="Times New Roman" panose="02020603050405020304" pitchFamily="18" charset="0"/>
              </a:rPr>
              <a:t>(помогает заняться непосредственными базовыми потребностями, таким как продукты питания, вода, одело или временное убежище (верно))</a:t>
            </a:r>
          </a:p>
          <a:p>
            <a:pPr marL="300355" indent="-287655">
              <a:lnSpc>
                <a:spcPct val="100000"/>
              </a:lnSpc>
              <a:spcBef>
                <a:spcPts val="320"/>
              </a:spcBef>
              <a:buNone/>
              <a:tabLst>
                <a:tab pos="300355" algn="l"/>
                <a:tab pos="300990" algn="l"/>
              </a:tabLst>
            </a:pPr>
            <a:endParaRPr lang="ru-RU" sz="1200" dirty="0">
              <a:latin typeface="+mn-lt"/>
              <a:cs typeface="Calibri"/>
            </a:endParaRPr>
          </a:p>
          <a:p>
            <a:pPr marL="300355" indent="-287655">
              <a:lnSpc>
                <a:spcPct val="100000"/>
              </a:lnSpc>
              <a:spcBef>
                <a:spcPts val="320"/>
              </a:spcBef>
              <a:buNone/>
              <a:tabLst>
                <a:tab pos="300355" algn="l"/>
                <a:tab pos="300990" algn="l"/>
              </a:tabLst>
            </a:pPr>
            <a:r>
              <a:rPr lang="ru-RU" sz="1200" dirty="0">
                <a:latin typeface="+mn-lt"/>
                <a:cs typeface="Calibri"/>
              </a:rPr>
              <a:t>***</a:t>
            </a:r>
          </a:p>
          <a:p>
            <a:pPr marL="300355" indent="-287655">
              <a:lnSpc>
                <a:spcPct val="100000"/>
              </a:lnSpc>
              <a:spcBef>
                <a:spcPts val="320"/>
              </a:spcBef>
              <a:buNone/>
              <a:tabLst>
                <a:tab pos="300355" algn="l"/>
                <a:tab pos="300990" algn="l"/>
              </a:tabLst>
            </a:pPr>
            <a:endParaRPr lang="ru-RU" sz="1200" dirty="0">
              <a:latin typeface="+mn-lt"/>
              <a:cs typeface="Calibri"/>
            </a:endParaRPr>
          </a:p>
          <a:p>
            <a:pPr marL="300355" indent="-287655">
              <a:lnSpc>
                <a:spcPct val="100000"/>
              </a:lnSpc>
              <a:spcBef>
                <a:spcPts val="320"/>
              </a:spcBef>
              <a:buNone/>
              <a:tabLst>
                <a:tab pos="300355" algn="l"/>
                <a:tab pos="300990" algn="l"/>
              </a:tabLst>
            </a:pPr>
            <a:r>
              <a:rPr lang="en-US" sz="1200" dirty="0">
                <a:latin typeface="+mn-lt"/>
                <a:cs typeface="Calibri"/>
              </a:rPr>
              <a:t>I am now going to show a poll with some statements about PFA, and I would like you answer whether you think the statements are true or false. </a:t>
            </a:r>
          </a:p>
          <a:p>
            <a:pPr marL="300355" indent="-287655">
              <a:lnSpc>
                <a:spcPct val="100000"/>
              </a:lnSpc>
              <a:spcBef>
                <a:spcPts val="320"/>
              </a:spcBef>
              <a:buNone/>
              <a:tabLst>
                <a:tab pos="300355" algn="l"/>
                <a:tab pos="300990" algn="l"/>
              </a:tabLst>
            </a:pPr>
            <a:endParaRPr lang="en-US" sz="1200" dirty="0">
              <a:latin typeface="+mn-lt"/>
              <a:cs typeface="Calibri"/>
            </a:endParaRPr>
          </a:p>
          <a:p>
            <a:pPr marL="300355" indent="-287655">
              <a:lnSpc>
                <a:spcPct val="100000"/>
              </a:lnSpc>
              <a:spcBef>
                <a:spcPts val="320"/>
              </a:spcBef>
              <a:buNone/>
              <a:tabLst>
                <a:tab pos="300355" algn="l"/>
                <a:tab pos="300990" algn="l"/>
              </a:tabLst>
            </a:pPr>
            <a:r>
              <a:rPr lang="en-US" sz="1200" b="1" dirty="0">
                <a:latin typeface="+mn-lt"/>
                <a:cs typeface="Calibri"/>
              </a:rPr>
              <a:t>Launch the poll and when everyone has completed the questions show the results. If some people give the incorrect answer, ask them to explain why, and also sometimes ask someone who has given the correct answer to explain why. </a:t>
            </a:r>
          </a:p>
          <a:p>
            <a:pPr marL="300355" indent="-287655">
              <a:lnSpc>
                <a:spcPct val="100000"/>
              </a:lnSpc>
              <a:spcBef>
                <a:spcPts val="320"/>
              </a:spcBef>
              <a:buNone/>
              <a:tabLst>
                <a:tab pos="300355" algn="l"/>
                <a:tab pos="300990" algn="l"/>
              </a:tabLst>
            </a:pPr>
            <a:endParaRPr lang="en-US" sz="1200" dirty="0">
              <a:latin typeface="+mn-lt"/>
              <a:cs typeface="Calibri"/>
            </a:endParaRPr>
          </a:p>
          <a:p>
            <a:pPr marL="300355" indent="-287655">
              <a:lnSpc>
                <a:spcPct val="100000"/>
              </a:lnSpc>
              <a:spcBef>
                <a:spcPts val="320"/>
              </a:spcBef>
              <a:buNone/>
              <a:tabLst>
                <a:tab pos="300355" algn="l"/>
                <a:tab pos="300990" algn="l"/>
              </a:tabLst>
            </a:pPr>
            <a:r>
              <a:rPr lang="en-US" sz="1200" dirty="0">
                <a:latin typeface="+mn-lt"/>
                <a:cs typeface="Calibri"/>
              </a:rPr>
              <a:t>PFA is</a:t>
            </a:r>
          </a:p>
          <a:p>
            <a:pPr marL="300355" marR="0" lvl="0" indent="-287655" algn="l" defTabSz="457200" rtl="0" eaLnBrk="1" fontAlgn="auto" latinLnBrk="0" hangingPunct="1">
              <a:lnSpc>
                <a:spcPct val="100000"/>
              </a:lnSpc>
              <a:spcBef>
                <a:spcPts val="320"/>
              </a:spcBef>
              <a:spcAft>
                <a:spcPts val="0"/>
              </a:spcAft>
              <a:buClrTx/>
              <a:buSzTx/>
              <a:buFont typeface="Arial" panose="020B0604020202020204" pitchFamily="34" charset="0"/>
              <a:buChar char="•"/>
              <a:tabLst>
                <a:tab pos="300355" algn="l"/>
                <a:tab pos="300990" algn="l"/>
              </a:tabLst>
              <a:defRPr/>
            </a:pPr>
            <a:r>
              <a:rPr lang="en-US" sz="1200" spc="-10" dirty="0">
                <a:solidFill>
                  <a:srgbClr val="231F20"/>
                </a:solidFill>
                <a:latin typeface="+mn-lt"/>
                <a:cs typeface="Calibri"/>
              </a:rPr>
              <a:t>protecting </a:t>
            </a:r>
            <a:r>
              <a:rPr lang="en-US" sz="1200" spc="-5" dirty="0">
                <a:solidFill>
                  <a:srgbClr val="231F20"/>
                </a:solidFill>
                <a:latin typeface="+mn-lt"/>
                <a:cs typeface="Calibri"/>
              </a:rPr>
              <a:t>people </a:t>
            </a:r>
            <a:r>
              <a:rPr lang="en-US" sz="1200" spc="-15" dirty="0">
                <a:solidFill>
                  <a:srgbClr val="231F20"/>
                </a:solidFill>
                <a:latin typeface="+mn-lt"/>
                <a:cs typeface="Calibri"/>
              </a:rPr>
              <a:t>from </a:t>
            </a:r>
            <a:r>
              <a:rPr lang="en-US" sz="1200" spc="-5" dirty="0">
                <a:solidFill>
                  <a:srgbClr val="231F20"/>
                </a:solidFill>
                <a:latin typeface="+mn-lt"/>
                <a:cs typeface="Calibri"/>
              </a:rPr>
              <a:t>further</a:t>
            </a:r>
            <a:r>
              <a:rPr lang="en-US" sz="1200" spc="-60" dirty="0">
                <a:solidFill>
                  <a:srgbClr val="231F20"/>
                </a:solidFill>
                <a:latin typeface="+mn-lt"/>
                <a:cs typeface="Calibri"/>
              </a:rPr>
              <a:t> </a:t>
            </a:r>
            <a:r>
              <a:rPr lang="en-US" sz="1200" spc="-5" dirty="0">
                <a:solidFill>
                  <a:srgbClr val="231F20"/>
                </a:solidFill>
                <a:latin typeface="+mn-lt"/>
                <a:cs typeface="Calibri"/>
              </a:rPr>
              <a:t>harm (true)</a:t>
            </a:r>
          </a:p>
          <a:p>
            <a:pPr marL="300355" marR="0" lvl="0" indent="-287655" algn="l" defTabSz="457200" rtl="0" eaLnBrk="1" fontAlgn="auto" latinLnBrk="0" hangingPunct="1">
              <a:lnSpc>
                <a:spcPct val="100000"/>
              </a:lnSpc>
              <a:spcBef>
                <a:spcPts val="320"/>
              </a:spcBef>
              <a:spcAft>
                <a:spcPts val="0"/>
              </a:spcAft>
              <a:buClrTx/>
              <a:buSzTx/>
              <a:buFont typeface="Arial" panose="020B0604020202020204" pitchFamily="34" charset="0"/>
              <a:buChar char="•"/>
              <a:tabLst>
                <a:tab pos="300355" algn="l"/>
                <a:tab pos="300990" algn="l"/>
              </a:tabLst>
              <a:defRPr/>
            </a:pPr>
            <a:r>
              <a:rPr lang="da-DK" sz="1200" dirty="0" err="1">
                <a:solidFill>
                  <a:srgbClr val="231F20"/>
                </a:solidFill>
                <a:latin typeface="+mn-lt"/>
                <a:cs typeface="Calibri"/>
              </a:rPr>
              <a:t>assessing</a:t>
            </a:r>
            <a:r>
              <a:rPr lang="da-DK" sz="1200" dirty="0">
                <a:solidFill>
                  <a:srgbClr val="231F20"/>
                </a:solidFill>
                <a:latin typeface="+mn-lt"/>
                <a:cs typeface="Calibri"/>
              </a:rPr>
              <a:t> </a:t>
            </a:r>
            <a:r>
              <a:rPr lang="da-DK" sz="1200" spc="-5" dirty="0" err="1">
                <a:solidFill>
                  <a:srgbClr val="231F20"/>
                </a:solidFill>
                <a:latin typeface="+mn-lt"/>
                <a:cs typeface="Calibri"/>
              </a:rPr>
              <a:t>needs</a:t>
            </a:r>
            <a:r>
              <a:rPr lang="da-DK" sz="1200" spc="-5" dirty="0">
                <a:solidFill>
                  <a:srgbClr val="231F20"/>
                </a:solidFill>
                <a:latin typeface="+mn-lt"/>
                <a:cs typeface="Calibri"/>
              </a:rPr>
              <a:t> </a:t>
            </a:r>
            <a:r>
              <a:rPr lang="da-DK" sz="1200" dirty="0">
                <a:solidFill>
                  <a:srgbClr val="231F20"/>
                </a:solidFill>
                <a:latin typeface="+mn-lt"/>
                <a:cs typeface="Calibri"/>
              </a:rPr>
              <a:t>and</a:t>
            </a:r>
            <a:r>
              <a:rPr lang="da-DK" sz="1200" spc="-25" dirty="0">
                <a:solidFill>
                  <a:srgbClr val="231F20"/>
                </a:solidFill>
                <a:latin typeface="+mn-lt"/>
                <a:cs typeface="Calibri"/>
              </a:rPr>
              <a:t> </a:t>
            </a:r>
            <a:r>
              <a:rPr lang="da-DK" sz="1200" spc="-10" dirty="0" err="1">
                <a:solidFill>
                  <a:srgbClr val="231F20"/>
                </a:solidFill>
                <a:latin typeface="+mn-lt"/>
                <a:cs typeface="Calibri"/>
              </a:rPr>
              <a:t>concerns</a:t>
            </a:r>
            <a:r>
              <a:rPr lang="da-DK" sz="1200" spc="-10" dirty="0">
                <a:solidFill>
                  <a:srgbClr val="231F20"/>
                </a:solidFill>
                <a:latin typeface="+mn-lt"/>
                <a:cs typeface="Calibri"/>
              </a:rPr>
              <a:t> (true)</a:t>
            </a:r>
          </a:p>
          <a:p>
            <a:pPr marL="300355" marR="0" lvl="0" indent="-287655" algn="l" defTabSz="457200" rtl="0" eaLnBrk="1" fontAlgn="auto" latinLnBrk="0" hangingPunct="1">
              <a:lnSpc>
                <a:spcPct val="100000"/>
              </a:lnSpc>
              <a:spcBef>
                <a:spcPts val="320"/>
              </a:spcBef>
              <a:spcAft>
                <a:spcPts val="0"/>
              </a:spcAft>
              <a:buClrTx/>
              <a:buSzTx/>
              <a:buFont typeface="Arial" panose="020B0604020202020204" pitchFamily="34" charset="0"/>
              <a:buChar char="•"/>
              <a:tabLst>
                <a:tab pos="300355" algn="l"/>
                <a:tab pos="300990" algn="l"/>
              </a:tabLst>
              <a:defRPr/>
            </a:pPr>
            <a:r>
              <a:rPr lang="en-US" sz="1200" dirty="0">
                <a:solidFill>
                  <a:srgbClr val="231F20"/>
                </a:solidFill>
                <a:latin typeface="+mn-lt"/>
                <a:cs typeface="Calibri"/>
              </a:rPr>
              <a:t>asking </a:t>
            </a:r>
            <a:r>
              <a:rPr lang="en-US" sz="1200" spc="-5" dirty="0">
                <a:solidFill>
                  <a:srgbClr val="231F20"/>
                </a:solidFill>
                <a:latin typeface="+mn-lt"/>
                <a:cs typeface="Calibri"/>
              </a:rPr>
              <a:t>someone </a:t>
            </a:r>
            <a:r>
              <a:rPr lang="en-US" sz="1200" spc="-15" dirty="0">
                <a:solidFill>
                  <a:srgbClr val="231F20"/>
                </a:solidFill>
                <a:latin typeface="+mn-lt"/>
                <a:cs typeface="Calibri"/>
              </a:rPr>
              <a:t>to analyze </a:t>
            </a:r>
            <a:r>
              <a:rPr lang="en-US" sz="1200" spc="-10" dirty="0">
                <a:solidFill>
                  <a:srgbClr val="231F20"/>
                </a:solidFill>
                <a:latin typeface="+mn-lt"/>
                <a:cs typeface="Calibri"/>
              </a:rPr>
              <a:t>what </a:t>
            </a:r>
            <a:r>
              <a:rPr lang="en-US" sz="1200" spc="-5" dirty="0">
                <a:solidFill>
                  <a:srgbClr val="231F20"/>
                </a:solidFill>
                <a:latin typeface="+mn-lt"/>
                <a:cs typeface="Calibri"/>
              </a:rPr>
              <a:t>has happened </a:t>
            </a:r>
            <a:r>
              <a:rPr lang="en-US" sz="1200" spc="-10" dirty="0">
                <a:solidFill>
                  <a:srgbClr val="231F20"/>
                </a:solidFill>
                <a:latin typeface="+mn-lt"/>
                <a:cs typeface="Calibri"/>
              </a:rPr>
              <a:t>to</a:t>
            </a:r>
            <a:r>
              <a:rPr lang="en-US" sz="1200" spc="15" dirty="0">
                <a:solidFill>
                  <a:srgbClr val="231F20"/>
                </a:solidFill>
                <a:latin typeface="+mn-lt"/>
                <a:cs typeface="Calibri"/>
              </a:rPr>
              <a:t> </a:t>
            </a:r>
            <a:r>
              <a:rPr lang="en-US" sz="1200" dirty="0">
                <a:solidFill>
                  <a:srgbClr val="231F20"/>
                </a:solidFill>
                <a:latin typeface="+mn-lt"/>
                <a:cs typeface="Calibri"/>
              </a:rPr>
              <a:t>them (false)</a:t>
            </a:r>
          </a:p>
          <a:p>
            <a:pPr marL="300355" marR="0" lvl="0" indent="-287655" algn="l" defTabSz="457200" rtl="0" eaLnBrk="1" fontAlgn="auto" latinLnBrk="0" hangingPunct="1">
              <a:lnSpc>
                <a:spcPct val="100000"/>
              </a:lnSpc>
              <a:spcBef>
                <a:spcPts val="320"/>
              </a:spcBef>
              <a:spcAft>
                <a:spcPts val="0"/>
              </a:spcAft>
              <a:buClrTx/>
              <a:buSzTx/>
              <a:buFont typeface="Arial" panose="020B0604020202020204" pitchFamily="34" charset="0"/>
              <a:buChar char="•"/>
              <a:tabLst>
                <a:tab pos="300355" algn="l"/>
                <a:tab pos="300990" algn="l"/>
              </a:tabLst>
              <a:defRPr/>
            </a:pPr>
            <a:r>
              <a:rPr lang="en-US" sz="1200" spc="-5" dirty="0">
                <a:solidFill>
                  <a:srgbClr val="231F20"/>
                </a:solidFill>
                <a:cs typeface="Calibri"/>
              </a:rPr>
              <a:t>helping people </a:t>
            </a:r>
            <a:r>
              <a:rPr lang="en-US" sz="1200" dirty="0">
                <a:solidFill>
                  <a:srgbClr val="231F20"/>
                </a:solidFill>
                <a:cs typeface="Calibri"/>
              </a:rPr>
              <a:t>access </a:t>
            </a:r>
            <a:r>
              <a:rPr lang="en-US" sz="1200" spc="-15" dirty="0">
                <a:solidFill>
                  <a:srgbClr val="231F20"/>
                </a:solidFill>
                <a:cs typeface="Calibri"/>
              </a:rPr>
              <a:t>information,  </a:t>
            </a:r>
            <a:r>
              <a:rPr lang="en-US" sz="1200" dirty="0">
                <a:solidFill>
                  <a:srgbClr val="231F20"/>
                </a:solidFill>
                <a:cs typeface="Calibri"/>
              </a:rPr>
              <a:t>services and </a:t>
            </a:r>
            <a:r>
              <a:rPr lang="en-US" sz="1200" spc="-5" dirty="0">
                <a:solidFill>
                  <a:srgbClr val="231F20"/>
                </a:solidFill>
                <a:cs typeface="Calibri"/>
              </a:rPr>
              <a:t>social</a:t>
            </a:r>
            <a:r>
              <a:rPr lang="en-US" sz="1200" spc="-30" dirty="0">
                <a:solidFill>
                  <a:srgbClr val="231F20"/>
                </a:solidFill>
                <a:cs typeface="Calibri"/>
              </a:rPr>
              <a:t> </a:t>
            </a:r>
            <a:r>
              <a:rPr lang="en-US" sz="1200" spc="-5" dirty="0">
                <a:solidFill>
                  <a:srgbClr val="231F20"/>
                </a:solidFill>
                <a:cs typeface="Calibri"/>
              </a:rPr>
              <a:t>supports (true)</a:t>
            </a:r>
          </a:p>
          <a:p>
            <a:pPr marL="300355" marR="0" lvl="0" indent="-287655" algn="l" defTabSz="457200" rtl="0" eaLnBrk="1" fontAlgn="auto" latinLnBrk="0" hangingPunct="1">
              <a:lnSpc>
                <a:spcPct val="100000"/>
              </a:lnSpc>
              <a:spcBef>
                <a:spcPts val="320"/>
              </a:spcBef>
              <a:spcAft>
                <a:spcPts val="0"/>
              </a:spcAft>
              <a:buClrTx/>
              <a:buSzTx/>
              <a:buFont typeface="Arial" panose="020B0604020202020204" pitchFamily="34" charset="0"/>
              <a:buChar char="•"/>
              <a:tabLst>
                <a:tab pos="300355" algn="l"/>
                <a:tab pos="300990" algn="l"/>
              </a:tabLst>
              <a:defRPr/>
            </a:pPr>
            <a:r>
              <a:rPr lang="da-DK" sz="1200" spc="-10" dirty="0">
                <a:solidFill>
                  <a:srgbClr val="231F20"/>
                </a:solidFill>
                <a:latin typeface="+mn-lt"/>
                <a:cs typeface="Calibri"/>
              </a:rPr>
              <a:t>professional </a:t>
            </a:r>
            <a:r>
              <a:rPr lang="da-DK" sz="1200" spc="-10" dirty="0" err="1">
                <a:solidFill>
                  <a:srgbClr val="231F20"/>
                </a:solidFill>
                <a:latin typeface="+mn-lt"/>
                <a:cs typeface="Calibri"/>
              </a:rPr>
              <a:t>counselling</a:t>
            </a:r>
            <a:r>
              <a:rPr lang="da-DK" sz="1200" spc="-10" dirty="0">
                <a:solidFill>
                  <a:srgbClr val="231F20"/>
                </a:solidFill>
                <a:latin typeface="+mn-lt"/>
                <a:cs typeface="Calibri"/>
              </a:rPr>
              <a:t> </a:t>
            </a:r>
            <a:r>
              <a:rPr lang="da-DK" sz="1200" spc="-5" dirty="0">
                <a:solidFill>
                  <a:srgbClr val="231F20"/>
                </a:solidFill>
                <a:latin typeface="+mn-lt"/>
                <a:cs typeface="Calibri"/>
              </a:rPr>
              <a:t>or</a:t>
            </a:r>
            <a:r>
              <a:rPr lang="da-DK" sz="1200" spc="5" dirty="0">
                <a:solidFill>
                  <a:srgbClr val="231F20"/>
                </a:solidFill>
                <a:latin typeface="+mn-lt"/>
                <a:cs typeface="Calibri"/>
              </a:rPr>
              <a:t> </a:t>
            </a:r>
            <a:r>
              <a:rPr lang="da-DK" sz="1200" spc="-10" dirty="0" err="1">
                <a:solidFill>
                  <a:srgbClr val="231F20"/>
                </a:solidFill>
                <a:latin typeface="+mn-lt"/>
                <a:cs typeface="Calibri"/>
              </a:rPr>
              <a:t>therapy</a:t>
            </a:r>
            <a:r>
              <a:rPr lang="da-DK" sz="1200" spc="-10" dirty="0">
                <a:solidFill>
                  <a:srgbClr val="231F20"/>
                </a:solidFill>
                <a:latin typeface="+mn-lt"/>
                <a:cs typeface="Calibri"/>
              </a:rPr>
              <a:t> (false)</a:t>
            </a:r>
          </a:p>
          <a:p>
            <a:pPr marL="300355" marR="0" lvl="0" indent="-287655" algn="l" defTabSz="457200" rtl="0" eaLnBrk="1" fontAlgn="auto" latinLnBrk="0" hangingPunct="1">
              <a:lnSpc>
                <a:spcPct val="100000"/>
              </a:lnSpc>
              <a:spcBef>
                <a:spcPts val="320"/>
              </a:spcBef>
              <a:spcAft>
                <a:spcPts val="0"/>
              </a:spcAft>
              <a:buClrTx/>
              <a:buSzTx/>
              <a:buFont typeface="Arial" panose="020B0604020202020204" pitchFamily="34" charset="0"/>
              <a:buChar char="•"/>
              <a:tabLst>
                <a:tab pos="300355" algn="l"/>
                <a:tab pos="300990" algn="l"/>
              </a:tabLst>
              <a:defRPr/>
            </a:pPr>
            <a:r>
              <a:rPr lang="da-DK" sz="1200" spc="-5" dirty="0" err="1">
                <a:solidFill>
                  <a:srgbClr val="231F20"/>
                </a:solidFill>
                <a:latin typeface="+mn-lt"/>
                <a:cs typeface="Calibri"/>
              </a:rPr>
              <a:t>something</a:t>
            </a:r>
            <a:r>
              <a:rPr lang="da-DK" sz="1200" spc="-5" dirty="0">
                <a:solidFill>
                  <a:srgbClr val="231F20"/>
                </a:solidFill>
                <a:latin typeface="+mn-lt"/>
                <a:cs typeface="Calibri"/>
              </a:rPr>
              <a:t> </a:t>
            </a:r>
            <a:r>
              <a:rPr lang="da-DK" sz="1200" spc="-5" dirty="0" err="1">
                <a:solidFill>
                  <a:srgbClr val="231F20"/>
                </a:solidFill>
                <a:latin typeface="+mn-lt"/>
                <a:cs typeface="Calibri"/>
              </a:rPr>
              <a:t>only</a:t>
            </a:r>
            <a:r>
              <a:rPr lang="da-DK" sz="1200" spc="-5" dirty="0">
                <a:solidFill>
                  <a:srgbClr val="231F20"/>
                </a:solidFill>
                <a:latin typeface="+mn-lt"/>
                <a:cs typeface="Calibri"/>
              </a:rPr>
              <a:t> </a:t>
            </a:r>
            <a:r>
              <a:rPr lang="da-DK" sz="1200" spc="-10" dirty="0">
                <a:solidFill>
                  <a:srgbClr val="231F20"/>
                </a:solidFill>
                <a:latin typeface="+mn-lt"/>
                <a:cs typeface="Calibri"/>
              </a:rPr>
              <a:t>professionals</a:t>
            </a:r>
            <a:r>
              <a:rPr lang="da-DK" sz="1200" dirty="0">
                <a:solidFill>
                  <a:srgbClr val="231F20"/>
                </a:solidFill>
                <a:latin typeface="+mn-lt"/>
                <a:cs typeface="Calibri"/>
              </a:rPr>
              <a:t> </a:t>
            </a:r>
            <a:r>
              <a:rPr lang="da-DK" sz="1200" spc="-5" dirty="0">
                <a:solidFill>
                  <a:srgbClr val="231F20"/>
                </a:solidFill>
                <a:latin typeface="+mn-lt"/>
                <a:cs typeface="Calibri"/>
              </a:rPr>
              <a:t>do (false)</a:t>
            </a:r>
            <a:endParaRPr lang="da-DK" sz="1200" dirty="0">
              <a:latin typeface="+mn-lt"/>
              <a:cs typeface="Calibri"/>
            </a:endParaRPr>
          </a:p>
          <a:p>
            <a:pPr marL="300355" marR="0" lvl="0" indent="-287655" algn="l" defTabSz="457200" rtl="0" eaLnBrk="1" fontAlgn="auto" latinLnBrk="0" hangingPunct="1">
              <a:lnSpc>
                <a:spcPct val="100000"/>
              </a:lnSpc>
              <a:spcBef>
                <a:spcPts val="320"/>
              </a:spcBef>
              <a:spcAft>
                <a:spcPts val="0"/>
              </a:spcAft>
              <a:buClrTx/>
              <a:buSzTx/>
              <a:buFont typeface="Arial" panose="020B0604020202020204" pitchFamily="34" charset="0"/>
              <a:buChar char="•"/>
              <a:tabLst>
                <a:tab pos="300355" algn="l"/>
                <a:tab pos="300990" algn="l"/>
              </a:tabLst>
              <a:defRPr/>
            </a:pPr>
            <a:endParaRPr lang="da-DK" sz="1200" spc="-10" dirty="0">
              <a:solidFill>
                <a:srgbClr val="231F20"/>
              </a:solidFill>
              <a:latin typeface="+mn-lt"/>
              <a:cs typeface="Calibri"/>
            </a:endParaRPr>
          </a:p>
          <a:p>
            <a:pPr marL="300355" marR="0" lvl="0" indent="-287655" algn="l" defTabSz="457200" rtl="0" eaLnBrk="1" fontAlgn="auto" latinLnBrk="0" hangingPunct="1">
              <a:lnSpc>
                <a:spcPct val="100000"/>
              </a:lnSpc>
              <a:spcBef>
                <a:spcPts val="320"/>
              </a:spcBef>
              <a:spcAft>
                <a:spcPts val="0"/>
              </a:spcAft>
              <a:buClrTx/>
              <a:buSzTx/>
              <a:buFont typeface="Arial" panose="020B0604020202020204" pitchFamily="34" charset="0"/>
              <a:buChar char="•"/>
              <a:tabLst>
                <a:tab pos="300355" algn="l"/>
                <a:tab pos="300990" algn="l"/>
              </a:tabLst>
              <a:defRPr/>
            </a:pPr>
            <a:endParaRPr lang="da-DK" sz="1200" dirty="0">
              <a:latin typeface="+mn-lt"/>
              <a:cs typeface="Calibri"/>
            </a:endParaRPr>
          </a:p>
          <a:p>
            <a:pPr marL="300355" marR="0" lvl="0" indent="-287655" algn="l" defTabSz="457200" rtl="0" eaLnBrk="1" fontAlgn="auto" latinLnBrk="0" hangingPunct="1">
              <a:lnSpc>
                <a:spcPct val="100000"/>
              </a:lnSpc>
              <a:spcBef>
                <a:spcPts val="320"/>
              </a:spcBef>
              <a:spcAft>
                <a:spcPts val="0"/>
              </a:spcAft>
              <a:buClrTx/>
              <a:buSzTx/>
              <a:buFont typeface="Arial" panose="020B0604020202020204" pitchFamily="34" charset="0"/>
              <a:buChar char="•"/>
              <a:tabLst>
                <a:tab pos="300355" algn="l"/>
                <a:tab pos="300990" algn="l"/>
              </a:tabLst>
              <a:defRPr/>
            </a:pPr>
            <a:endParaRPr lang="en-US" sz="1200" dirty="0">
              <a:cs typeface="Calibri"/>
            </a:endParaRPr>
          </a:p>
          <a:p>
            <a:pPr marL="300355" marR="0" lvl="0" indent="-287655" algn="l" defTabSz="457200" rtl="0" eaLnBrk="1" fontAlgn="auto" latinLnBrk="0" hangingPunct="1">
              <a:lnSpc>
                <a:spcPct val="100000"/>
              </a:lnSpc>
              <a:spcBef>
                <a:spcPts val="320"/>
              </a:spcBef>
              <a:spcAft>
                <a:spcPts val="0"/>
              </a:spcAft>
              <a:buClrTx/>
              <a:buSzTx/>
              <a:buFont typeface="Arial" panose="020B0604020202020204" pitchFamily="34" charset="0"/>
              <a:buChar char="•"/>
              <a:tabLst>
                <a:tab pos="300355" algn="l"/>
                <a:tab pos="300990" algn="l"/>
              </a:tabLst>
              <a:defRPr/>
            </a:pPr>
            <a:endParaRPr lang="en-US" sz="1200" dirty="0">
              <a:latin typeface="+mn-lt"/>
              <a:cs typeface="Calibri"/>
            </a:endParaRPr>
          </a:p>
          <a:p>
            <a:pPr marL="300355" marR="0" lvl="0" indent="-287655" algn="l" defTabSz="457200" rtl="0" eaLnBrk="1" fontAlgn="auto" latinLnBrk="0" hangingPunct="1">
              <a:lnSpc>
                <a:spcPct val="100000"/>
              </a:lnSpc>
              <a:spcBef>
                <a:spcPts val="320"/>
              </a:spcBef>
              <a:spcAft>
                <a:spcPts val="0"/>
              </a:spcAft>
              <a:buClrTx/>
              <a:buSzTx/>
              <a:buFont typeface="Arial" panose="020B0604020202020204" pitchFamily="34" charset="0"/>
              <a:buChar char="•"/>
              <a:tabLst>
                <a:tab pos="300355" algn="l"/>
                <a:tab pos="300990" algn="l"/>
              </a:tabLst>
              <a:defRPr/>
            </a:pPr>
            <a:endParaRPr lang="da-DK" sz="1200" dirty="0">
              <a:latin typeface="+mn-lt"/>
              <a:cs typeface="Calibri"/>
            </a:endParaRPr>
          </a:p>
          <a:p>
            <a:pPr marL="300355" marR="0" lvl="0" indent="-287655" algn="l" defTabSz="457200" rtl="0" eaLnBrk="1" fontAlgn="auto" latinLnBrk="0" hangingPunct="1">
              <a:lnSpc>
                <a:spcPct val="100000"/>
              </a:lnSpc>
              <a:spcBef>
                <a:spcPts val="320"/>
              </a:spcBef>
              <a:spcAft>
                <a:spcPts val="0"/>
              </a:spcAft>
              <a:buClrTx/>
              <a:buSzTx/>
              <a:buFontTx/>
              <a:buNone/>
              <a:tabLst>
                <a:tab pos="300355" algn="l"/>
                <a:tab pos="300990" algn="l"/>
              </a:tabLst>
              <a:defRPr/>
            </a:pPr>
            <a:endParaRPr lang="en-US" sz="1200" spc="-5" dirty="0">
              <a:solidFill>
                <a:srgbClr val="231F20"/>
              </a:solidFill>
              <a:latin typeface="+mn-lt"/>
              <a:cs typeface="Calibri"/>
            </a:endParaRPr>
          </a:p>
          <a:p>
            <a:pPr marL="300355" marR="0" lvl="0" indent="-287655" algn="l" defTabSz="457200" rtl="0" eaLnBrk="1" fontAlgn="auto" latinLnBrk="0" hangingPunct="1">
              <a:lnSpc>
                <a:spcPct val="100000"/>
              </a:lnSpc>
              <a:spcBef>
                <a:spcPts val="320"/>
              </a:spcBef>
              <a:spcAft>
                <a:spcPts val="0"/>
              </a:spcAft>
              <a:buClrTx/>
              <a:buSzTx/>
              <a:buFontTx/>
              <a:buNone/>
              <a:tabLst>
                <a:tab pos="300355" algn="l"/>
                <a:tab pos="300990" algn="l"/>
              </a:tabLst>
              <a:defRPr/>
            </a:pPr>
            <a:endParaRPr lang="en-US" sz="1200" dirty="0">
              <a:latin typeface="+mn-lt"/>
              <a:cs typeface="Calibri"/>
            </a:endParaRPr>
          </a:p>
          <a:p>
            <a:pPr marL="300355" indent="-287655">
              <a:lnSpc>
                <a:spcPct val="100000"/>
              </a:lnSpc>
              <a:spcBef>
                <a:spcPts val="320"/>
              </a:spcBef>
              <a:buNone/>
              <a:tabLst>
                <a:tab pos="300355" algn="l"/>
                <a:tab pos="300990" algn="l"/>
              </a:tabLst>
            </a:pPr>
            <a:endParaRPr lang="en-US" sz="1200" dirty="0">
              <a:latin typeface="+mn-lt"/>
              <a:cs typeface="Calibri"/>
            </a:endParaRPr>
          </a:p>
          <a:p>
            <a:endParaRPr lang="en-US" dirty="0"/>
          </a:p>
        </p:txBody>
      </p:sp>
      <p:sp>
        <p:nvSpPr>
          <p:cNvPr id="4" name="Slide Number Placeholder 3"/>
          <p:cNvSpPr>
            <a:spLocks noGrp="1"/>
          </p:cNvSpPr>
          <p:nvPr>
            <p:ph type="sldNum" sz="quarter" idx="10"/>
          </p:nvPr>
        </p:nvSpPr>
        <p:spPr/>
        <p:txBody>
          <a:bodyPr/>
          <a:lstStyle/>
          <a:p>
            <a:fld id="{64774656-4D90-1246-BBAA-922E8D88F56B}" type="slidenum">
              <a:rPr lang="en-US" smtClean="0"/>
              <a:pPr/>
              <a:t>14</a:t>
            </a:fld>
            <a:endParaRPr lang="en-US"/>
          </a:p>
        </p:txBody>
      </p:sp>
    </p:spTree>
    <p:extLst>
      <p:ext uri="{BB962C8B-B14F-4D97-AF65-F5344CB8AC3E}">
        <p14:creationId xmlns:p14="http://schemas.microsoft.com/office/powerpoint/2010/main" val="1880988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pPr marL="300355" indent="-287655">
              <a:lnSpc>
                <a:spcPct val="100000"/>
              </a:lnSpc>
              <a:spcBef>
                <a:spcPts val="320"/>
              </a:spcBef>
              <a:buNone/>
              <a:tabLst>
                <a:tab pos="300355" algn="l"/>
                <a:tab pos="300990" algn="l"/>
              </a:tabLst>
            </a:pPr>
            <a:r>
              <a:rPr lang="ru-RU" sz="1200" dirty="0">
                <a:latin typeface="+mn-lt"/>
                <a:cs typeface="Calibri"/>
              </a:rPr>
              <a:t>Итак, краткое изложение утверждений, которые верны для ППП:</a:t>
            </a:r>
          </a:p>
          <a:p>
            <a:pPr marL="342900" lvl="0" indent="-342900">
              <a:buFont typeface="Symbol" panose="05050102010706020507" pitchFamily="18" charset="2"/>
              <a:buChar char=""/>
            </a:pPr>
            <a:r>
              <a:rPr lang="ru-RU" sz="1800" dirty="0">
                <a:effectLst/>
                <a:latin typeface="Calibri" panose="020F0502020204030204" pitchFamily="34" charset="0"/>
                <a:ea typeface="Calibri" panose="020F0502020204030204" pitchFamily="34" charset="0"/>
                <a:cs typeface="Times New Roman" panose="02020603050405020304" pitchFamily="18" charset="0"/>
              </a:rPr>
              <a:t>Успокоить человека, попавшего в стрессовую ситуацию, помочь ему почувствовать себя в безопасности;  </a:t>
            </a:r>
          </a:p>
          <a:p>
            <a:pPr marL="342900" lvl="0" indent="-342900">
              <a:buFont typeface="Symbol" panose="05050102010706020507" pitchFamily="18" charset="2"/>
              <a:buChar char=""/>
            </a:pPr>
            <a:r>
              <a:rPr lang="ru-RU" sz="1800" dirty="0">
                <a:effectLst/>
                <a:latin typeface="Calibri" panose="020F0502020204030204" pitchFamily="34" charset="0"/>
                <a:ea typeface="Calibri" panose="020F0502020204030204" pitchFamily="34" charset="0"/>
                <a:cs typeface="Times New Roman" panose="02020603050405020304" pitchFamily="18" charset="0"/>
              </a:rPr>
              <a:t>Оценить потребности и опасения; </a:t>
            </a:r>
          </a:p>
          <a:p>
            <a:pPr marL="342900" lvl="0" indent="-342900">
              <a:buFont typeface="Symbol" panose="05050102010706020507" pitchFamily="18" charset="2"/>
              <a:buChar char=""/>
            </a:pPr>
            <a:r>
              <a:rPr lang="ru-RU" sz="1800" dirty="0">
                <a:effectLst/>
                <a:latin typeface="Calibri" panose="020F0502020204030204" pitchFamily="34" charset="0"/>
                <a:ea typeface="Calibri" panose="020F0502020204030204" pitchFamily="34" charset="0"/>
                <a:cs typeface="Times New Roman" panose="02020603050405020304" pitchFamily="18" charset="0"/>
              </a:rPr>
              <a:t>Защитить человека от большего вреда;</a:t>
            </a:r>
          </a:p>
          <a:p>
            <a:pPr marL="342900" lvl="0" indent="-342900">
              <a:buFont typeface="Symbol" panose="05050102010706020507" pitchFamily="18" charset="2"/>
              <a:buChar char=""/>
            </a:pPr>
            <a:r>
              <a:rPr lang="ru-RU" sz="1800" dirty="0">
                <a:effectLst/>
                <a:latin typeface="Calibri" panose="020F0502020204030204" pitchFamily="34" charset="0"/>
                <a:ea typeface="Calibri" panose="020F0502020204030204" pitchFamily="34" charset="0"/>
                <a:cs typeface="Times New Roman" panose="02020603050405020304" pitchFamily="18" charset="0"/>
              </a:rPr>
              <a:t>Оказать эмоциональную поддержку </a:t>
            </a:r>
          </a:p>
          <a:p>
            <a:pPr marL="342900" lvl="0" indent="-342900">
              <a:buFont typeface="Symbol" panose="05050102010706020507" pitchFamily="18" charset="2"/>
              <a:buChar char=""/>
            </a:pPr>
            <a:r>
              <a:rPr lang="ru-RU" sz="1800" dirty="0">
                <a:effectLst/>
                <a:latin typeface="Calibri" panose="020F0502020204030204" pitchFamily="34" charset="0"/>
                <a:ea typeface="Calibri" panose="020F0502020204030204" pitchFamily="34" charset="0"/>
                <a:cs typeface="Times New Roman" panose="02020603050405020304" pitchFamily="18" charset="0"/>
              </a:rPr>
              <a:t>Помочь в удовлетворении насущных базовых потребностей (еда, вода, одело, убежище, место для ночлега)</a:t>
            </a:r>
          </a:p>
          <a:p>
            <a:pPr marL="342900" lvl="0" indent="-342900">
              <a:buFont typeface="Symbol" panose="05050102010706020507" pitchFamily="18" charset="2"/>
              <a:buChar char=""/>
            </a:pPr>
            <a:r>
              <a:rPr lang="ru-RU" sz="1800" dirty="0">
                <a:effectLst/>
                <a:latin typeface="Calibri" panose="020F0502020204030204" pitchFamily="34" charset="0"/>
                <a:ea typeface="Calibri" panose="020F0502020204030204" pitchFamily="34" charset="0"/>
                <a:cs typeface="Times New Roman" panose="02020603050405020304" pitchFamily="18" charset="0"/>
              </a:rPr>
              <a:t>Помочь в доступе к информации, услугам и социальной поддержке</a:t>
            </a:r>
          </a:p>
          <a:p>
            <a:pPr marL="300355" indent="-287655">
              <a:lnSpc>
                <a:spcPct val="100000"/>
              </a:lnSpc>
              <a:spcBef>
                <a:spcPts val="320"/>
              </a:spcBef>
              <a:buNone/>
              <a:tabLst>
                <a:tab pos="300355" algn="l"/>
                <a:tab pos="300990" algn="l"/>
              </a:tabLst>
            </a:pPr>
            <a:endParaRPr lang="ru-RU" sz="1200" dirty="0">
              <a:latin typeface="+mn-lt"/>
              <a:cs typeface="Calibri"/>
            </a:endParaRPr>
          </a:p>
          <a:p>
            <a:pPr marL="300355" indent="-287655">
              <a:lnSpc>
                <a:spcPct val="100000"/>
              </a:lnSpc>
              <a:spcBef>
                <a:spcPts val="320"/>
              </a:spcBef>
              <a:buNone/>
              <a:tabLst>
                <a:tab pos="300355" algn="l"/>
                <a:tab pos="300990" algn="l"/>
              </a:tabLst>
            </a:pPr>
            <a:r>
              <a:rPr lang="ru-RU" sz="1200" dirty="0">
                <a:latin typeface="+mn-lt"/>
                <a:cs typeface="Calibri"/>
              </a:rPr>
              <a:t>***</a:t>
            </a:r>
          </a:p>
          <a:p>
            <a:pPr marL="300355" indent="-287655">
              <a:lnSpc>
                <a:spcPct val="100000"/>
              </a:lnSpc>
              <a:spcBef>
                <a:spcPts val="320"/>
              </a:spcBef>
              <a:buNone/>
              <a:tabLst>
                <a:tab pos="300355" algn="l"/>
                <a:tab pos="300990" algn="l"/>
              </a:tabLst>
            </a:pPr>
            <a:r>
              <a:rPr lang="ru-RU" sz="1200" dirty="0">
                <a:latin typeface="+mn-lt"/>
                <a:cs typeface="Calibri"/>
              </a:rPr>
              <a:t> </a:t>
            </a:r>
            <a:r>
              <a:rPr lang="en-US" sz="1200" dirty="0">
                <a:latin typeface="+mn-lt"/>
                <a:cs typeface="Calibri"/>
              </a:rPr>
              <a:t>Here is a summary of the statements that are true for PFA:</a:t>
            </a:r>
          </a:p>
          <a:p>
            <a:pPr marL="300355" indent="-287655">
              <a:lnSpc>
                <a:spcPct val="100000"/>
              </a:lnSpc>
              <a:spcBef>
                <a:spcPts val="320"/>
              </a:spcBef>
              <a:buNone/>
              <a:tabLst>
                <a:tab pos="300355" algn="l"/>
                <a:tab pos="300990" algn="l"/>
              </a:tabLst>
            </a:pPr>
            <a:r>
              <a:rPr lang="en-US" sz="1200" dirty="0">
                <a:latin typeface="+mn-lt"/>
                <a:cs typeface="Calibri"/>
              </a:rPr>
              <a:t>PFA is </a:t>
            </a:r>
          </a:p>
          <a:p>
            <a:pPr marL="300355" marR="127000" indent="-287655">
              <a:lnSpc>
                <a:spcPct val="111100"/>
              </a:lnSpc>
              <a:spcBef>
                <a:spcPts val="100"/>
              </a:spcBef>
              <a:buChar char="•"/>
              <a:tabLst>
                <a:tab pos="300355" algn="l"/>
                <a:tab pos="300990" algn="l"/>
              </a:tabLst>
            </a:pPr>
            <a:r>
              <a:rPr lang="en-US" sz="1200" spc="-15" dirty="0">
                <a:solidFill>
                  <a:srgbClr val="231F20"/>
                </a:solidFill>
                <a:latin typeface="+mn-lt"/>
                <a:cs typeface="Calibri"/>
              </a:rPr>
              <a:t>comforting </a:t>
            </a:r>
            <a:r>
              <a:rPr lang="en-US" sz="1200" spc="-5" dirty="0">
                <a:solidFill>
                  <a:srgbClr val="231F20"/>
                </a:solidFill>
                <a:latin typeface="+mn-lt"/>
                <a:cs typeface="Calibri"/>
              </a:rPr>
              <a:t>someone in </a:t>
            </a:r>
            <a:r>
              <a:rPr lang="en-US" sz="1200" spc="-10" dirty="0">
                <a:solidFill>
                  <a:srgbClr val="231F20"/>
                </a:solidFill>
                <a:latin typeface="+mn-lt"/>
                <a:cs typeface="Calibri"/>
              </a:rPr>
              <a:t>distress </a:t>
            </a:r>
            <a:r>
              <a:rPr lang="en-US" sz="1200" dirty="0">
                <a:solidFill>
                  <a:srgbClr val="231F20"/>
                </a:solidFill>
                <a:latin typeface="+mn-lt"/>
                <a:cs typeface="Calibri"/>
              </a:rPr>
              <a:t>and </a:t>
            </a:r>
            <a:r>
              <a:rPr lang="en-US" sz="1200" spc="-5" dirty="0">
                <a:solidFill>
                  <a:srgbClr val="231F20"/>
                </a:solidFill>
                <a:latin typeface="+mn-lt"/>
                <a:cs typeface="Calibri"/>
              </a:rPr>
              <a:t>helping </a:t>
            </a:r>
            <a:r>
              <a:rPr lang="en-US" sz="1200" dirty="0">
                <a:solidFill>
                  <a:srgbClr val="231F20"/>
                </a:solidFill>
                <a:latin typeface="+mn-lt"/>
                <a:cs typeface="Calibri"/>
              </a:rPr>
              <a:t>them </a:t>
            </a:r>
            <a:r>
              <a:rPr lang="en-US" sz="1200" spc="-15" dirty="0">
                <a:solidFill>
                  <a:srgbClr val="231F20"/>
                </a:solidFill>
                <a:latin typeface="+mn-lt"/>
                <a:cs typeface="Calibri"/>
              </a:rPr>
              <a:t>feel </a:t>
            </a:r>
            <a:r>
              <a:rPr lang="en-US" sz="1200" spc="-20" dirty="0">
                <a:solidFill>
                  <a:srgbClr val="231F20"/>
                </a:solidFill>
                <a:latin typeface="+mn-lt"/>
                <a:cs typeface="Calibri"/>
              </a:rPr>
              <a:t>safe </a:t>
            </a:r>
            <a:r>
              <a:rPr lang="en-US" sz="1200" dirty="0">
                <a:solidFill>
                  <a:srgbClr val="231F20"/>
                </a:solidFill>
                <a:latin typeface="+mn-lt"/>
                <a:cs typeface="Calibri"/>
              </a:rPr>
              <a:t>and</a:t>
            </a:r>
            <a:r>
              <a:rPr lang="en-US" sz="1200" spc="-10" dirty="0">
                <a:solidFill>
                  <a:srgbClr val="231F20"/>
                </a:solidFill>
                <a:latin typeface="+mn-lt"/>
                <a:cs typeface="Calibri"/>
              </a:rPr>
              <a:t> </a:t>
            </a:r>
            <a:r>
              <a:rPr lang="en-US" sz="1200" spc="-5" dirty="0">
                <a:solidFill>
                  <a:srgbClr val="231F20"/>
                </a:solidFill>
                <a:latin typeface="+mn-lt"/>
                <a:cs typeface="Calibri"/>
              </a:rPr>
              <a:t>calm</a:t>
            </a:r>
            <a:endParaRPr lang="en-US" sz="1200" dirty="0">
              <a:latin typeface="+mn-lt"/>
              <a:cs typeface="Calibri"/>
            </a:endParaRPr>
          </a:p>
          <a:p>
            <a:pPr marL="300355" indent="-287655">
              <a:lnSpc>
                <a:spcPct val="100000"/>
              </a:lnSpc>
              <a:spcBef>
                <a:spcPts val="320"/>
              </a:spcBef>
              <a:buChar char="•"/>
              <a:tabLst>
                <a:tab pos="300355" algn="l"/>
                <a:tab pos="300990" algn="l"/>
              </a:tabLst>
            </a:pPr>
            <a:r>
              <a:rPr lang="en-US" sz="1200" dirty="0">
                <a:solidFill>
                  <a:srgbClr val="231F20"/>
                </a:solidFill>
                <a:latin typeface="+mn-lt"/>
                <a:cs typeface="Calibri"/>
              </a:rPr>
              <a:t>assessing </a:t>
            </a:r>
            <a:r>
              <a:rPr lang="en-US" sz="1200" spc="-5" dirty="0">
                <a:solidFill>
                  <a:srgbClr val="231F20"/>
                </a:solidFill>
                <a:latin typeface="+mn-lt"/>
                <a:cs typeface="Calibri"/>
              </a:rPr>
              <a:t>needs </a:t>
            </a:r>
            <a:r>
              <a:rPr lang="en-US" sz="1200" dirty="0">
                <a:solidFill>
                  <a:srgbClr val="231F20"/>
                </a:solidFill>
                <a:latin typeface="+mn-lt"/>
                <a:cs typeface="Calibri"/>
              </a:rPr>
              <a:t>and</a:t>
            </a:r>
            <a:r>
              <a:rPr lang="en-US" sz="1200" spc="-25" dirty="0">
                <a:solidFill>
                  <a:srgbClr val="231F20"/>
                </a:solidFill>
                <a:latin typeface="+mn-lt"/>
                <a:cs typeface="Calibri"/>
              </a:rPr>
              <a:t> </a:t>
            </a:r>
            <a:r>
              <a:rPr lang="en-US" sz="1200" spc="-10" dirty="0">
                <a:solidFill>
                  <a:srgbClr val="231F20"/>
                </a:solidFill>
                <a:latin typeface="+mn-lt"/>
                <a:cs typeface="Calibri"/>
              </a:rPr>
              <a:t>concerns</a:t>
            </a:r>
            <a:endParaRPr lang="en-US" sz="1200" dirty="0">
              <a:latin typeface="+mn-lt"/>
              <a:cs typeface="Calibri"/>
            </a:endParaRPr>
          </a:p>
          <a:p>
            <a:pPr marL="300355" indent="-287655">
              <a:lnSpc>
                <a:spcPct val="100000"/>
              </a:lnSpc>
              <a:spcBef>
                <a:spcPts val="320"/>
              </a:spcBef>
              <a:buChar char="•"/>
              <a:tabLst>
                <a:tab pos="300355" algn="l"/>
                <a:tab pos="300990" algn="l"/>
              </a:tabLst>
            </a:pPr>
            <a:r>
              <a:rPr lang="en-US" sz="1200" spc="-10" dirty="0">
                <a:solidFill>
                  <a:srgbClr val="231F20"/>
                </a:solidFill>
                <a:latin typeface="+mn-lt"/>
                <a:cs typeface="Calibri"/>
              </a:rPr>
              <a:t>protecting </a:t>
            </a:r>
            <a:r>
              <a:rPr lang="en-US" sz="1200" spc="-5" dirty="0">
                <a:solidFill>
                  <a:srgbClr val="231F20"/>
                </a:solidFill>
                <a:latin typeface="+mn-lt"/>
                <a:cs typeface="Calibri"/>
              </a:rPr>
              <a:t>people </a:t>
            </a:r>
            <a:r>
              <a:rPr lang="en-US" sz="1200" spc="-15" dirty="0">
                <a:solidFill>
                  <a:srgbClr val="231F20"/>
                </a:solidFill>
                <a:latin typeface="+mn-lt"/>
                <a:cs typeface="Calibri"/>
              </a:rPr>
              <a:t>from </a:t>
            </a:r>
            <a:r>
              <a:rPr lang="en-US" sz="1200" spc="-5" dirty="0">
                <a:solidFill>
                  <a:srgbClr val="231F20"/>
                </a:solidFill>
                <a:latin typeface="+mn-lt"/>
                <a:cs typeface="Calibri"/>
              </a:rPr>
              <a:t>further</a:t>
            </a:r>
            <a:r>
              <a:rPr lang="en-US" sz="1200" spc="-60" dirty="0">
                <a:solidFill>
                  <a:srgbClr val="231F20"/>
                </a:solidFill>
                <a:latin typeface="+mn-lt"/>
                <a:cs typeface="Calibri"/>
              </a:rPr>
              <a:t> </a:t>
            </a:r>
            <a:r>
              <a:rPr lang="en-US" sz="1200" spc="-5" dirty="0">
                <a:solidFill>
                  <a:srgbClr val="231F20"/>
                </a:solidFill>
                <a:latin typeface="+mn-lt"/>
                <a:cs typeface="Calibri"/>
              </a:rPr>
              <a:t>harm</a:t>
            </a:r>
            <a:endParaRPr lang="en-US" sz="1200" dirty="0">
              <a:latin typeface="+mn-lt"/>
              <a:cs typeface="Calibri"/>
            </a:endParaRPr>
          </a:p>
          <a:p>
            <a:pPr marL="300355" indent="-287655">
              <a:lnSpc>
                <a:spcPct val="100000"/>
              </a:lnSpc>
              <a:spcBef>
                <a:spcPts val="320"/>
              </a:spcBef>
              <a:buChar char="•"/>
              <a:tabLst>
                <a:tab pos="300355" algn="l"/>
                <a:tab pos="300990" algn="l"/>
              </a:tabLst>
            </a:pPr>
            <a:r>
              <a:rPr lang="en-US" sz="1200" spc="-10" dirty="0">
                <a:solidFill>
                  <a:srgbClr val="231F20"/>
                </a:solidFill>
                <a:latin typeface="+mn-lt"/>
                <a:cs typeface="Calibri"/>
              </a:rPr>
              <a:t>providing </a:t>
            </a:r>
            <a:r>
              <a:rPr lang="en-US" sz="1200" spc="-5" dirty="0">
                <a:solidFill>
                  <a:srgbClr val="231F20"/>
                </a:solidFill>
                <a:latin typeface="+mn-lt"/>
                <a:cs typeface="Calibri"/>
              </a:rPr>
              <a:t>emotional</a:t>
            </a:r>
            <a:r>
              <a:rPr lang="en-US" sz="1200" dirty="0">
                <a:solidFill>
                  <a:srgbClr val="231F20"/>
                </a:solidFill>
                <a:latin typeface="+mn-lt"/>
                <a:cs typeface="Calibri"/>
              </a:rPr>
              <a:t> </a:t>
            </a:r>
            <a:r>
              <a:rPr lang="en-US" sz="1200" spc="-5" dirty="0">
                <a:solidFill>
                  <a:srgbClr val="231F20"/>
                </a:solidFill>
                <a:latin typeface="+mn-lt"/>
                <a:cs typeface="Calibri"/>
              </a:rPr>
              <a:t>support</a:t>
            </a:r>
          </a:p>
          <a:p>
            <a:pPr marL="300355" marR="5080" indent="-287655">
              <a:lnSpc>
                <a:spcPct val="111100"/>
              </a:lnSpc>
              <a:spcBef>
                <a:spcPts val="100"/>
              </a:spcBef>
              <a:buChar char="•"/>
              <a:tabLst>
                <a:tab pos="300355" algn="l"/>
                <a:tab pos="300990" algn="l"/>
              </a:tabLst>
            </a:pPr>
            <a:r>
              <a:rPr lang="en-US" sz="1200" spc="-5" dirty="0">
                <a:solidFill>
                  <a:srgbClr val="231F20"/>
                </a:solidFill>
                <a:cs typeface="Calibri"/>
              </a:rPr>
              <a:t>helping </a:t>
            </a:r>
            <a:r>
              <a:rPr lang="en-US" sz="1200" spc="-10" dirty="0">
                <a:solidFill>
                  <a:srgbClr val="231F20"/>
                </a:solidFill>
                <a:cs typeface="Calibri"/>
              </a:rPr>
              <a:t>to </a:t>
            </a:r>
            <a:r>
              <a:rPr lang="en-US" sz="1200" spc="-5" dirty="0">
                <a:solidFill>
                  <a:srgbClr val="231F20"/>
                </a:solidFill>
                <a:cs typeface="Calibri"/>
              </a:rPr>
              <a:t>address </a:t>
            </a:r>
            <a:r>
              <a:rPr lang="en-US" sz="1200" spc="-10" dirty="0">
                <a:solidFill>
                  <a:srgbClr val="231F20"/>
                </a:solidFill>
                <a:cs typeface="Calibri"/>
              </a:rPr>
              <a:t>immediate </a:t>
            </a:r>
            <a:r>
              <a:rPr lang="en-US" sz="1200" spc="-5" dirty="0">
                <a:solidFill>
                  <a:srgbClr val="231F20"/>
                </a:solidFill>
                <a:cs typeface="Calibri"/>
              </a:rPr>
              <a:t>basic needs,  such </a:t>
            </a:r>
            <a:r>
              <a:rPr lang="en-US" sz="1200" dirty="0">
                <a:solidFill>
                  <a:srgbClr val="231F20"/>
                </a:solidFill>
                <a:cs typeface="Calibri"/>
              </a:rPr>
              <a:t>as </a:t>
            </a:r>
            <a:r>
              <a:rPr lang="en-US" sz="1200" spc="-15" dirty="0">
                <a:solidFill>
                  <a:srgbClr val="231F20"/>
                </a:solidFill>
                <a:cs typeface="Calibri"/>
              </a:rPr>
              <a:t>food </a:t>
            </a:r>
            <a:r>
              <a:rPr lang="en-US" sz="1200" dirty="0">
                <a:solidFill>
                  <a:srgbClr val="231F20"/>
                </a:solidFill>
                <a:cs typeface="Calibri"/>
              </a:rPr>
              <a:t>and </a:t>
            </a:r>
            <a:r>
              <a:rPr lang="en-US" sz="1200" spc="-50" dirty="0">
                <a:solidFill>
                  <a:srgbClr val="231F20"/>
                </a:solidFill>
                <a:cs typeface="Calibri"/>
              </a:rPr>
              <a:t>water, </a:t>
            </a:r>
            <a:r>
              <a:rPr lang="en-US" sz="1200" dirty="0">
                <a:solidFill>
                  <a:srgbClr val="231F20"/>
                </a:solidFill>
                <a:cs typeface="Calibri"/>
              </a:rPr>
              <a:t>a </a:t>
            </a:r>
            <a:r>
              <a:rPr lang="en-US" sz="1200" spc="-20" dirty="0">
                <a:solidFill>
                  <a:srgbClr val="231F20"/>
                </a:solidFill>
                <a:cs typeface="Calibri"/>
              </a:rPr>
              <a:t>blanket </a:t>
            </a:r>
            <a:r>
              <a:rPr lang="en-US" sz="1200" spc="-5" dirty="0">
                <a:solidFill>
                  <a:srgbClr val="231F20"/>
                </a:solidFill>
                <a:cs typeface="Calibri"/>
              </a:rPr>
              <a:t>or </a:t>
            </a:r>
            <a:r>
              <a:rPr lang="en-US" sz="1200" dirty="0">
                <a:solidFill>
                  <a:srgbClr val="231F20"/>
                </a:solidFill>
                <a:cs typeface="Calibri"/>
              </a:rPr>
              <a:t>a  </a:t>
            </a:r>
            <a:r>
              <a:rPr lang="en-US" sz="1200" spc="-10" dirty="0">
                <a:solidFill>
                  <a:srgbClr val="231F20"/>
                </a:solidFill>
                <a:cs typeface="Calibri"/>
              </a:rPr>
              <a:t>temporary </a:t>
            </a:r>
            <a:r>
              <a:rPr lang="en-US" sz="1200" spc="-5" dirty="0">
                <a:solidFill>
                  <a:srgbClr val="231F20"/>
                </a:solidFill>
                <a:cs typeface="Calibri"/>
              </a:rPr>
              <a:t>place </a:t>
            </a:r>
            <a:r>
              <a:rPr lang="en-US" sz="1200" spc="-15" dirty="0">
                <a:solidFill>
                  <a:srgbClr val="231F20"/>
                </a:solidFill>
                <a:cs typeface="Calibri"/>
              </a:rPr>
              <a:t>to</a:t>
            </a:r>
            <a:r>
              <a:rPr lang="en-US" sz="1200" dirty="0">
                <a:solidFill>
                  <a:srgbClr val="231F20"/>
                </a:solidFill>
                <a:cs typeface="Calibri"/>
              </a:rPr>
              <a:t> </a:t>
            </a:r>
            <a:r>
              <a:rPr lang="en-US" sz="1200" spc="-30" dirty="0">
                <a:solidFill>
                  <a:srgbClr val="231F20"/>
                </a:solidFill>
                <a:cs typeface="Calibri"/>
              </a:rPr>
              <a:t>stay</a:t>
            </a:r>
            <a:endParaRPr lang="en-US" sz="1200" dirty="0">
              <a:cs typeface="Calibri"/>
            </a:endParaRPr>
          </a:p>
          <a:p>
            <a:pPr marL="300355" marR="952500" indent="-287655">
              <a:lnSpc>
                <a:spcPct val="111100"/>
              </a:lnSpc>
              <a:buChar char="•"/>
              <a:tabLst>
                <a:tab pos="300355" algn="l"/>
                <a:tab pos="300990" algn="l"/>
              </a:tabLst>
            </a:pPr>
            <a:r>
              <a:rPr lang="en-US" sz="1200" spc="-5" dirty="0">
                <a:solidFill>
                  <a:srgbClr val="231F20"/>
                </a:solidFill>
                <a:cs typeface="Calibri"/>
              </a:rPr>
              <a:t>helping people </a:t>
            </a:r>
            <a:r>
              <a:rPr lang="en-US" sz="1200" dirty="0">
                <a:solidFill>
                  <a:srgbClr val="231F20"/>
                </a:solidFill>
                <a:cs typeface="Calibri"/>
              </a:rPr>
              <a:t>access </a:t>
            </a:r>
            <a:r>
              <a:rPr lang="en-US" sz="1200" spc="-15" dirty="0">
                <a:solidFill>
                  <a:srgbClr val="231F20"/>
                </a:solidFill>
                <a:cs typeface="Calibri"/>
              </a:rPr>
              <a:t>information,  </a:t>
            </a:r>
            <a:r>
              <a:rPr lang="en-US" sz="1200" dirty="0">
                <a:solidFill>
                  <a:srgbClr val="231F20"/>
                </a:solidFill>
                <a:cs typeface="Calibri"/>
              </a:rPr>
              <a:t>services and </a:t>
            </a:r>
            <a:r>
              <a:rPr lang="en-US" sz="1200" spc="-5" dirty="0">
                <a:solidFill>
                  <a:srgbClr val="231F20"/>
                </a:solidFill>
                <a:cs typeface="Calibri"/>
              </a:rPr>
              <a:t>social</a:t>
            </a:r>
            <a:r>
              <a:rPr lang="en-US" sz="1200" spc="-30" dirty="0">
                <a:solidFill>
                  <a:srgbClr val="231F20"/>
                </a:solidFill>
                <a:cs typeface="Calibri"/>
              </a:rPr>
              <a:t> </a:t>
            </a:r>
            <a:r>
              <a:rPr lang="en-US" sz="1200" spc="-5" dirty="0">
                <a:solidFill>
                  <a:srgbClr val="231F20"/>
                </a:solidFill>
                <a:cs typeface="Calibri"/>
              </a:rPr>
              <a:t>supports.</a:t>
            </a:r>
            <a:endParaRPr lang="en-US" sz="1200" dirty="0">
              <a:cs typeface="Calibri"/>
            </a:endParaRPr>
          </a:p>
          <a:p>
            <a:pPr marL="300355" indent="-287655">
              <a:lnSpc>
                <a:spcPct val="100000"/>
              </a:lnSpc>
              <a:spcBef>
                <a:spcPts val="320"/>
              </a:spcBef>
              <a:buNone/>
              <a:tabLst>
                <a:tab pos="300355" algn="l"/>
                <a:tab pos="300990" algn="l"/>
              </a:tabLst>
            </a:pPr>
            <a:endParaRPr lang="en-US" dirty="0"/>
          </a:p>
        </p:txBody>
      </p:sp>
      <p:sp>
        <p:nvSpPr>
          <p:cNvPr id="4" name="Slide Number Placeholder 3"/>
          <p:cNvSpPr>
            <a:spLocks noGrp="1"/>
          </p:cNvSpPr>
          <p:nvPr>
            <p:ph type="sldNum" sz="quarter" idx="10"/>
          </p:nvPr>
        </p:nvSpPr>
        <p:spPr/>
        <p:txBody>
          <a:bodyPr/>
          <a:lstStyle/>
          <a:p>
            <a:fld id="{64774656-4D90-1246-BBAA-922E8D88F56B}" type="slidenum">
              <a:rPr lang="en-US" smtClean="0"/>
              <a:pPr/>
              <a:t>15</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55000" lnSpcReduction="20000"/>
          </a:bodyPr>
          <a:lstStyle/>
          <a:p>
            <a:pPr marL="300355" indent="-287655">
              <a:lnSpc>
                <a:spcPct val="100000"/>
              </a:lnSpc>
              <a:spcBef>
                <a:spcPts val="420"/>
              </a:spcBef>
              <a:buNone/>
              <a:tabLst>
                <a:tab pos="300355" algn="l"/>
                <a:tab pos="300990" algn="l"/>
              </a:tabLst>
            </a:pPr>
            <a:endParaRPr lang="ru-RU" dirty="0"/>
          </a:p>
          <a:p>
            <a:r>
              <a:rPr lang="ru-RU" sz="1800" dirty="0">
                <a:effectLst/>
                <a:latin typeface="Calibri" panose="020F0502020204030204" pitchFamily="34" charset="0"/>
                <a:ea typeface="Calibri" panose="020F0502020204030204" pitchFamily="34" charset="0"/>
                <a:cs typeface="Times New Roman" panose="02020603050405020304" pitchFamily="18" charset="0"/>
              </a:rPr>
              <a:t>Иногда первую психологическую помощь трактуют неверно. Это важно прояснять. </a:t>
            </a:r>
          </a:p>
          <a:p>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p>
            <a:r>
              <a:rPr lang="ru-RU" sz="1800" dirty="0">
                <a:effectLst/>
                <a:latin typeface="Calibri" panose="020F0502020204030204" pitchFamily="34" charset="0"/>
                <a:ea typeface="Calibri" panose="020F0502020204030204" pitchFamily="34" charset="0"/>
                <a:cs typeface="Times New Roman" panose="02020603050405020304" pitchFamily="18" charset="0"/>
              </a:rPr>
              <a:t>Психологическая первая помощь  - ЭТО </a:t>
            </a:r>
          </a:p>
          <a:p>
            <a:pPr marL="342900" lvl="0" indent="-342900">
              <a:buFont typeface="Symbol" panose="05050102010706020507" pitchFamily="18" charset="2"/>
              <a:buChar char=""/>
            </a:pPr>
            <a:r>
              <a:rPr lang="ru-RU" sz="1800" dirty="0">
                <a:effectLst/>
                <a:latin typeface="Calibri" panose="020F0502020204030204" pitchFamily="34" charset="0"/>
                <a:ea typeface="Calibri" panose="020F0502020204030204" pitchFamily="34" charset="0"/>
                <a:cs typeface="Times New Roman" panose="02020603050405020304" pitchFamily="18" charset="0"/>
              </a:rPr>
              <a:t>НЕ то, чем занимаются исключительно профессионалы;</a:t>
            </a:r>
          </a:p>
          <a:p>
            <a:pPr marL="342900" lvl="0" indent="-342900">
              <a:buFont typeface="Symbol" panose="05050102010706020507" pitchFamily="18" charset="2"/>
              <a:buChar char=""/>
            </a:pPr>
            <a:r>
              <a:rPr lang="ru-RU" sz="1800" dirty="0">
                <a:effectLst/>
                <a:latin typeface="Calibri" panose="020F0502020204030204" pitchFamily="34" charset="0"/>
                <a:ea typeface="Calibri" panose="020F0502020204030204" pitchFamily="34" charset="0"/>
                <a:cs typeface="Times New Roman" panose="02020603050405020304" pitchFamily="18" charset="0"/>
              </a:rPr>
              <a:t>НЕ профессиональное консультирование или терапия;</a:t>
            </a:r>
          </a:p>
          <a:p>
            <a:pPr marL="342900" lvl="0" indent="-342900">
              <a:buFont typeface="Symbol" panose="05050102010706020507" pitchFamily="18" charset="2"/>
              <a:buChar char=""/>
            </a:pPr>
            <a:r>
              <a:rPr lang="ru-RU" sz="1800" dirty="0">
                <a:effectLst/>
                <a:latin typeface="Calibri" panose="020F0502020204030204" pitchFamily="34" charset="0"/>
                <a:ea typeface="Calibri" panose="020F0502020204030204" pitchFamily="34" charset="0"/>
                <a:cs typeface="Times New Roman" panose="02020603050405020304" pitchFamily="18" charset="0"/>
              </a:rPr>
              <a:t>НЕ подробное обсуждение события, вызвавшего стресс;</a:t>
            </a:r>
          </a:p>
          <a:p>
            <a:pPr marL="342900" lvl="0" indent="-342900">
              <a:buFont typeface="Symbol" panose="05050102010706020507" pitchFamily="18" charset="2"/>
              <a:buChar char=""/>
            </a:pPr>
            <a:r>
              <a:rPr lang="ru-RU" sz="1800" dirty="0">
                <a:effectLst/>
                <a:latin typeface="Calibri" panose="020F0502020204030204" pitchFamily="34" charset="0"/>
                <a:ea typeface="Calibri" panose="020F0502020204030204" pitchFamily="34" charset="0"/>
                <a:cs typeface="Times New Roman" panose="02020603050405020304" pitchFamily="18" charset="0"/>
              </a:rPr>
              <a:t>НЕ просьба к кому-то проанализировать, что с ним произошло;</a:t>
            </a:r>
          </a:p>
          <a:p>
            <a:pPr marL="342900" lvl="0" indent="-342900">
              <a:buFont typeface="Symbol" panose="05050102010706020507" pitchFamily="18" charset="2"/>
              <a:buChar char=""/>
            </a:pPr>
            <a:r>
              <a:rPr lang="ru-RU" sz="1800" dirty="0">
                <a:effectLst/>
                <a:latin typeface="Calibri" panose="020F0502020204030204" pitchFamily="34" charset="0"/>
                <a:ea typeface="Calibri" panose="020F0502020204030204" pitchFamily="34" charset="0"/>
                <a:cs typeface="Times New Roman" panose="02020603050405020304" pitchFamily="18" charset="0"/>
              </a:rPr>
              <a:t>НЕ настаивать на описании подробностей того, что произошло;</a:t>
            </a:r>
          </a:p>
          <a:p>
            <a:pPr marL="342900" lvl="0" indent="-342900">
              <a:buFont typeface="Symbol" panose="05050102010706020507" pitchFamily="18" charset="2"/>
              <a:buChar char=""/>
            </a:pPr>
            <a:r>
              <a:rPr lang="ru-RU" sz="1800" dirty="0">
                <a:effectLst/>
                <a:latin typeface="Calibri" panose="020F0502020204030204" pitchFamily="34" charset="0"/>
                <a:ea typeface="Calibri" panose="020F0502020204030204" pitchFamily="34" charset="0"/>
                <a:cs typeface="Times New Roman" panose="02020603050405020304" pitchFamily="18" charset="0"/>
              </a:rPr>
              <a:t>Не заставлять людей делиться своими чувствами и реакциями на то, что произошло. </a:t>
            </a:r>
          </a:p>
          <a:p>
            <a:endParaRPr lang="en-US" b="1" dirty="0"/>
          </a:p>
          <a:p>
            <a:r>
              <a:rPr lang="en-US" b="1" dirty="0"/>
              <a:t>(</a:t>
            </a:r>
            <a:r>
              <a:rPr lang="ru-RU" b="1" dirty="0"/>
              <a:t>Спросите, есть ли у участников вопросы. Если есть – ответьте на них.</a:t>
            </a:r>
            <a:r>
              <a:rPr lang="en-US" b="1" dirty="0"/>
              <a:t>)</a:t>
            </a:r>
          </a:p>
          <a:p>
            <a:pPr marL="300355" indent="-287655">
              <a:lnSpc>
                <a:spcPct val="100000"/>
              </a:lnSpc>
              <a:spcBef>
                <a:spcPts val="420"/>
              </a:spcBef>
              <a:buNone/>
              <a:tabLst>
                <a:tab pos="300355" algn="l"/>
                <a:tab pos="300990" algn="l"/>
              </a:tabLst>
            </a:pPr>
            <a:endParaRPr lang="ru-RU" dirty="0"/>
          </a:p>
          <a:p>
            <a:pPr marL="300355" indent="-287655">
              <a:lnSpc>
                <a:spcPct val="100000"/>
              </a:lnSpc>
              <a:spcBef>
                <a:spcPts val="420"/>
              </a:spcBef>
              <a:buNone/>
              <a:tabLst>
                <a:tab pos="300355" algn="l"/>
                <a:tab pos="300990" algn="l"/>
              </a:tabLst>
            </a:pPr>
            <a:r>
              <a:rPr lang="ru-RU" dirty="0"/>
              <a:t>***</a:t>
            </a:r>
          </a:p>
          <a:p>
            <a:pPr marL="300355" indent="-287655">
              <a:lnSpc>
                <a:spcPct val="100000"/>
              </a:lnSpc>
              <a:spcBef>
                <a:spcPts val="420"/>
              </a:spcBef>
              <a:buNone/>
              <a:tabLst>
                <a:tab pos="300355" algn="l"/>
                <a:tab pos="300990" algn="l"/>
              </a:tabLst>
            </a:pPr>
            <a:r>
              <a:rPr lang="en-US" dirty="0"/>
              <a:t>There are some misunderstandings</a:t>
            </a:r>
            <a:r>
              <a:rPr lang="en-US" baseline="0" dirty="0"/>
              <a:t> about PFA that are important to clear up. These are listed here and include attention to that </a:t>
            </a:r>
          </a:p>
          <a:p>
            <a:pPr marL="300355" indent="-287655">
              <a:lnSpc>
                <a:spcPct val="100000"/>
              </a:lnSpc>
              <a:spcBef>
                <a:spcPts val="420"/>
              </a:spcBef>
              <a:buChar char="•"/>
              <a:tabLst>
                <a:tab pos="300355" algn="l"/>
                <a:tab pos="300990" algn="l"/>
              </a:tabLst>
            </a:pPr>
            <a:r>
              <a:rPr lang="en-US" baseline="0" dirty="0"/>
              <a:t>PFA is not </a:t>
            </a:r>
            <a:r>
              <a:rPr lang="en-US" sz="1200" spc="-5" dirty="0">
                <a:solidFill>
                  <a:srgbClr val="231F20"/>
                </a:solidFill>
                <a:latin typeface="+mn-lt"/>
                <a:cs typeface="Calibri"/>
              </a:rPr>
              <a:t>something only </a:t>
            </a:r>
            <a:r>
              <a:rPr lang="en-US" sz="1200" spc="-10" dirty="0">
                <a:solidFill>
                  <a:srgbClr val="231F20"/>
                </a:solidFill>
                <a:latin typeface="+mn-lt"/>
                <a:cs typeface="Calibri"/>
              </a:rPr>
              <a:t>professionals</a:t>
            </a:r>
            <a:r>
              <a:rPr lang="en-US" sz="1200" dirty="0">
                <a:solidFill>
                  <a:srgbClr val="231F20"/>
                </a:solidFill>
                <a:latin typeface="+mn-lt"/>
                <a:cs typeface="Calibri"/>
              </a:rPr>
              <a:t> </a:t>
            </a:r>
            <a:r>
              <a:rPr lang="en-US" sz="1200" spc="-5" dirty="0">
                <a:solidFill>
                  <a:srgbClr val="231F20"/>
                </a:solidFill>
                <a:latin typeface="+mn-lt"/>
                <a:cs typeface="Calibri"/>
              </a:rPr>
              <a:t>do. </a:t>
            </a:r>
            <a:endParaRPr lang="en-US" sz="1200" dirty="0">
              <a:latin typeface="+mn-lt"/>
              <a:cs typeface="Calibri"/>
            </a:endParaRPr>
          </a:p>
          <a:p>
            <a:pPr marL="300355" indent="-287655">
              <a:lnSpc>
                <a:spcPct val="100000"/>
              </a:lnSpc>
              <a:spcBef>
                <a:spcPts val="320"/>
              </a:spcBef>
              <a:buChar char="•"/>
              <a:tabLst>
                <a:tab pos="300355" algn="l"/>
                <a:tab pos="300990" algn="l"/>
              </a:tabLst>
            </a:pPr>
            <a:r>
              <a:rPr lang="en-US" sz="1200" spc="-10" dirty="0">
                <a:solidFill>
                  <a:srgbClr val="231F20"/>
                </a:solidFill>
                <a:latin typeface="+mn-lt"/>
                <a:cs typeface="Calibri"/>
              </a:rPr>
              <a:t>It is also not professional counselling </a:t>
            </a:r>
            <a:r>
              <a:rPr lang="en-US" sz="1200" spc="-5" dirty="0">
                <a:solidFill>
                  <a:srgbClr val="231F20"/>
                </a:solidFill>
                <a:latin typeface="+mn-lt"/>
                <a:cs typeface="Calibri"/>
              </a:rPr>
              <a:t>or</a:t>
            </a:r>
            <a:r>
              <a:rPr lang="en-US" sz="1200" spc="5" dirty="0">
                <a:solidFill>
                  <a:srgbClr val="231F20"/>
                </a:solidFill>
                <a:latin typeface="+mn-lt"/>
                <a:cs typeface="Calibri"/>
              </a:rPr>
              <a:t> </a:t>
            </a:r>
            <a:r>
              <a:rPr lang="en-US" sz="1200" spc="-10" dirty="0">
                <a:solidFill>
                  <a:srgbClr val="231F20"/>
                </a:solidFill>
                <a:latin typeface="+mn-lt"/>
                <a:cs typeface="Calibri"/>
              </a:rPr>
              <a:t>therapy, or </a:t>
            </a:r>
            <a:endParaRPr lang="en-US" sz="1200" dirty="0">
              <a:latin typeface="+mn-lt"/>
              <a:cs typeface="Calibri"/>
            </a:endParaRPr>
          </a:p>
          <a:p>
            <a:pPr marL="300355" indent="-287655">
              <a:lnSpc>
                <a:spcPct val="100000"/>
              </a:lnSpc>
              <a:spcBef>
                <a:spcPts val="320"/>
              </a:spcBef>
              <a:buChar char="•"/>
              <a:tabLst>
                <a:tab pos="300355" algn="l"/>
                <a:tab pos="300990" algn="l"/>
              </a:tabLst>
            </a:pPr>
            <a:r>
              <a:rPr lang="en-US" sz="1200" spc="-10" dirty="0">
                <a:solidFill>
                  <a:srgbClr val="231F20"/>
                </a:solidFill>
                <a:latin typeface="+mn-lt"/>
                <a:cs typeface="Calibri"/>
              </a:rPr>
              <a:t>encouraging </a:t>
            </a:r>
            <a:r>
              <a:rPr lang="en-US" sz="1200" dirty="0">
                <a:solidFill>
                  <a:srgbClr val="231F20"/>
                </a:solidFill>
                <a:latin typeface="+mn-lt"/>
                <a:cs typeface="Calibri"/>
              </a:rPr>
              <a:t>a </a:t>
            </a:r>
            <a:r>
              <a:rPr lang="en-US" sz="1200" spc="-10" dirty="0">
                <a:solidFill>
                  <a:srgbClr val="231F20"/>
                </a:solidFill>
                <a:latin typeface="+mn-lt"/>
                <a:cs typeface="Calibri"/>
              </a:rPr>
              <a:t>detailed </a:t>
            </a:r>
            <a:r>
              <a:rPr lang="en-US" sz="1200" spc="-5" dirty="0">
                <a:solidFill>
                  <a:srgbClr val="231F20"/>
                </a:solidFill>
                <a:latin typeface="+mn-lt"/>
                <a:cs typeface="Calibri"/>
              </a:rPr>
              <a:t>discussion of </a:t>
            </a:r>
            <a:r>
              <a:rPr lang="en-US" sz="1200" dirty="0">
                <a:solidFill>
                  <a:srgbClr val="231F20"/>
                </a:solidFill>
                <a:latin typeface="+mn-lt"/>
                <a:cs typeface="Calibri"/>
              </a:rPr>
              <a:t>the </a:t>
            </a:r>
            <a:r>
              <a:rPr lang="en-US" sz="1200" spc="-15" dirty="0">
                <a:solidFill>
                  <a:srgbClr val="231F20"/>
                </a:solidFill>
                <a:latin typeface="+mn-lt"/>
                <a:cs typeface="Calibri"/>
              </a:rPr>
              <a:t>event </a:t>
            </a:r>
            <a:r>
              <a:rPr lang="en-US" sz="1200" spc="-10" dirty="0">
                <a:solidFill>
                  <a:srgbClr val="231F20"/>
                </a:solidFill>
                <a:latin typeface="+mn-lt"/>
                <a:cs typeface="Calibri"/>
              </a:rPr>
              <a:t>that </a:t>
            </a:r>
            <a:r>
              <a:rPr lang="en-US" sz="1200" spc="-5" dirty="0">
                <a:solidFill>
                  <a:srgbClr val="231F20"/>
                </a:solidFill>
                <a:latin typeface="+mn-lt"/>
                <a:cs typeface="Calibri"/>
              </a:rPr>
              <a:t>has caused </a:t>
            </a:r>
            <a:r>
              <a:rPr lang="en-US" sz="1200" dirty="0">
                <a:solidFill>
                  <a:srgbClr val="231F20"/>
                </a:solidFill>
                <a:latin typeface="+mn-lt"/>
                <a:cs typeface="Calibri"/>
              </a:rPr>
              <a:t>the</a:t>
            </a:r>
            <a:r>
              <a:rPr lang="en-US" sz="1200" spc="55" dirty="0">
                <a:solidFill>
                  <a:srgbClr val="231F20"/>
                </a:solidFill>
                <a:latin typeface="+mn-lt"/>
                <a:cs typeface="Calibri"/>
              </a:rPr>
              <a:t> </a:t>
            </a:r>
            <a:r>
              <a:rPr lang="en-US" sz="1200" spc="-10" dirty="0">
                <a:solidFill>
                  <a:srgbClr val="231F20"/>
                </a:solidFill>
                <a:latin typeface="+mn-lt"/>
                <a:cs typeface="Calibri"/>
              </a:rPr>
              <a:t>distress</a:t>
            </a:r>
            <a:endParaRPr lang="en-US" sz="1200" dirty="0">
              <a:latin typeface="+mn-lt"/>
              <a:cs typeface="Calibri"/>
            </a:endParaRPr>
          </a:p>
          <a:p>
            <a:pPr marL="300355" indent="-287655">
              <a:lnSpc>
                <a:spcPct val="100000"/>
              </a:lnSpc>
              <a:spcBef>
                <a:spcPts val="320"/>
              </a:spcBef>
              <a:buChar char="•"/>
              <a:tabLst>
                <a:tab pos="300355" algn="l"/>
                <a:tab pos="300990" algn="l"/>
              </a:tabLst>
            </a:pPr>
            <a:r>
              <a:rPr lang="en-US" sz="1200" dirty="0">
                <a:solidFill>
                  <a:srgbClr val="231F20"/>
                </a:solidFill>
                <a:latin typeface="+mn-lt"/>
                <a:cs typeface="Calibri"/>
              </a:rPr>
              <a:t>It is not asking </a:t>
            </a:r>
            <a:r>
              <a:rPr lang="en-US" sz="1200" spc="-5" dirty="0">
                <a:solidFill>
                  <a:srgbClr val="231F20"/>
                </a:solidFill>
                <a:latin typeface="+mn-lt"/>
                <a:cs typeface="Calibri"/>
              </a:rPr>
              <a:t>someone </a:t>
            </a:r>
            <a:r>
              <a:rPr lang="en-US" sz="1200" spc="-15" dirty="0">
                <a:solidFill>
                  <a:srgbClr val="231F20"/>
                </a:solidFill>
                <a:latin typeface="+mn-lt"/>
                <a:cs typeface="Calibri"/>
              </a:rPr>
              <a:t>to analyze </a:t>
            </a:r>
            <a:r>
              <a:rPr lang="en-US" sz="1200" spc="-10" dirty="0">
                <a:solidFill>
                  <a:srgbClr val="231F20"/>
                </a:solidFill>
                <a:latin typeface="+mn-lt"/>
                <a:cs typeface="Calibri"/>
              </a:rPr>
              <a:t>what </a:t>
            </a:r>
            <a:r>
              <a:rPr lang="en-US" sz="1200" spc="-5" dirty="0">
                <a:solidFill>
                  <a:srgbClr val="231F20"/>
                </a:solidFill>
                <a:latin typeface="+mn-lt"/>
                <a:cs typeface="Calibri"/>
              </a:rPr>
              <a:t>has happened </a:t>
            </a:r>
            <a:r>
              <a:rPr lang="en-US" sz="1200" spc="-10" dirty="0">
                <a:solidFill>
                  <a:srgbClr val="231F20"/>
                </a:solidFill>
                <a:latin typeface="+mn-lt"/>
                <a:cs typeface="Calibri"/>
              </a:rPr>
              <a:t>to</a:t>
            </a:r>
            <a:r>
              <a:rPr lang="en-US" sz="1200" spc="15" dirty="0">
                <a:solidFill>
                  <a:srgbClr val="231F20"/>
                </a:solidFill>
                <a:latin typeface="+mn-lt"/>
                <a:cs typeface="Calibri"/>
              </a:rPr>
              <a:t> </a:t>
            </a:r>
            <a:r>
              <a:rPr lang="en-US" sz="1200" dirty="0">
                <a:solidFill>
                  <a:srgbClr val="231F20"/>
                </a:solidFill>
                <a:latin typeface="+mn-lt"/>
                <a:cs typeface="Calibri"/>
              </a:rPr>
              <a:t>them, or</a:t>
            </a:r>
            <a:endParaRPr lang="en-US" sz="1200" dirty="0">
              <a:latin typeface="+mn-lt"/>
              <a:cs typeface="Calibri"/>
            </a:endParaRPr>
          </a:p>
          <a:p>
            <a:pPr marL="300355" indent="-287655">
              <a:lnSpc>
                <a:spcPct val="100000"/>
              </a:lnSpc>
              <a:spcBef>
                <a:spcPts val="320"/>
              </a:spcBef>
              <a:buChar char="•"/>
              <a:tabLst>
                <a:tab pos="300355" algn="l"/>
                <a:tab pos="300990" algn="l"/>
              </a:tabLst>
            </a:pPr>
            <a:r>
              <a:rPr lang="en-US" sz="1200" spc="-5" dirty="0">
                <a:solidFill>
                  <a:srgbClr val="231F20"/>
                </a:solidFill>
                <a:latin typeface="+mn-lt"/>
                <a:cs typeface="Calibri"/>
              </a:rPr>
              <a:t>pressing someone </a:t>
            </a:r>
            <a:r>
              <a:rPr lang="en-US" sz="1200" spc="-20" dirty="0">
                <a:solidFill>
                  <a:srgbClr val="231F20"/>
                </a:solidFill>
                <a:latin typeface="+mn-lt"/>
                <a:cs typeface="Calibri"/>
              </a:rPr>
              <a:t>for </a:t>
            </a:r>
            <a:r>
              <a:rPr lang="en-US" sz="1200" spc="-10" dirty="0">
                <a:solidFill>
                  <a:srgbClr val="231F20"/>
                </a:solidFill>
                <a:latin typeface="+mn-lt"/>
                <a:cs typeface="Calibri"/>
              </a:rPr>
              <a:t>details </a:t>
            </a:r>
            <a:r>
              <a:rPr lang="en-US" sz="1200" spc="-5" dirty="0">
                <a:solidFill>
                  <a:srgbClr val="231F20"/>
                </a:solidFill>
                <a:latin typeface="+mn-lt"/>
                <a:cs typeface="Calibri"/>
              </a:rPr>
              <a:t>on what</a:t>
            </a:r>
            <a:r>
              <a:rPr lang="en-US" sz="1200" spc="15" dirty="0">
                <a:solidFill>
                  <a:srgbClr val="231F20"/>
                </a:solidFill>
                <a:latin typeface="+mn-lt"/>
                <a:cs typeface="Calibri"/>
              </a:rPr>
              <a:t> </a:t>
            </a:r>
            <a:r>
              <a:rPr lang="en-US" sz="1200" spc="-5" dirty="0">
                <a:solidFill>
                  <a:srgbClr val="231F20"/>
                </a:solidFill>
                <a:latin typeface="+mn-lt"/>
                <a:cs typeface="Calibri"/>
              </a:rPr>
              <a:t>happened, or</a:t>
            </a:r>
            <a:endParaRPr lang="en-US" sz="1200" dirty="0">
              <a:latin typeface="+mn-lt"/>
              <a:cs typeface="Calibri"/>
            </a:endParaRPr>
          </a:p>
          <a:p>
            <a:pPr marL="300355" indent="-287655">
              <a:lnSpc>
                <a:spcPct val="100000"/>
              </a:lnSpc>
              <a:spcBef>
                <a:spcPts val="320"/>
              </a:spcBef>
              <a:buChar char="•"/>
              <a:tabLst>
                <a:tab pos="300355" algn="l"/>
                <a:tab pos="300990" algn="l"/>
              </a:tabLst>
            </a:pPr>
            <a:r>
              <a:rPr lang="en-US" sz="1200" spc="-5" dirty="0">
                <a:solidFill>
                  <a:srgbClr val="231F20"/>
                </a:solidFill>
                <a:latin typeface="+mn-lt"/>
                <a:cs typeface="Calibri"/>
              </a:rPr>
              <a:t>pressuring people </a:t>
            </a:r>
            <a:r>
              <a:rPr lang="en-US" sz="1200" spc="-15" dirty="0">
                <a:solidFill>
                  <a:srgbClr val="231F20"/>
                </a:solidFill>
                <a:latin typeface="+mn-lt"/>
                <a:cs typeface="Calibri"/>
              </a:rPr>
              <a:t>to </a:t>
            </a:r>
            <a:r>
              <a:rPr lang="en-US" sz="1200" spc="-10" dirty="0">
                <a:solidFill>
                  <a:srgbClr val="231F20"/>
                </a:solidFill>
                <a:latin typeface="+mn-lt"/>
                <a:cs typeface="Calibri"/>
              </a:rPr>
              <a:t>share </a:t>
            </a:r>
            <a:r>
              <a:rPr lang="en-US" sz="1200" dirty="0">
                <a:solidFill>
                  <a:srgbClr val="231F20"/>
                </a:solidFill>
                <a:latin typeface="+mn-lt"/>
                <a:cs typeface="Calibri"/>
              </a:rPr>
              <a:t>their </a:t>
            </a:r>
            <a:r>
              <a:rPr lang="en-US" sz="1200" spc="-10" dirty="0">
                <a:solidFill>
                  <a:srgbClr val="231F20"/>
                </a:solidFill>
                <a:latin typeface="+mn-lt"/>
                <a:cs typeface="Calibri"/>
              </a:rPr>
              <a:t>feelings </a:t>
            </a:r>
            <a:r>
              <a:rPr lang="en-US" sz="1200" dirty="0">
                <a:solidFill>
                  <a:srgbClr val="231F20"/>
                </a:solidFill>
                <a:latin typeface="+mn-lt"/>
                <a:cs typeface="Calibri"/>
              </a:rPr>
              <a:t>and </a:t>
            </a:r>
            <a:r>
              <a:rPr lang="en-US" sz="1200" spc="-10" dirty="0">
                <a:solidFill>
                  <a:srgbClr val="231F20"/>
                </a:solidFill>
                <a:latin typeface="+mn-lt"/>
                <a:cs typeface="Calibri"/>
              </a:rPr>
              <a:t>reactions </a:t>
            </a:r>
            <a:r>
              <a:rPr lang="en-US" sz="1200" spc="-15" dirty="0">
                <a:solidFill>
                  <a:srgbClr val="231F20"/>
                </a:solidFill>
                <a:latin typeface="+mn-lt"/>
                <a:cs typeface="Calibri"/>
              </a:rPr>
              <a:t>to </a:t>
            </a:r>
            <a:r>
              <a:rPr lang="en-US" sz="1200" dirty="0">
                <a:solidFill>
                  <a:srgbClr val="231F20"/>
                </a:solidFill>
                <a:latin typeface="+mn-lt"/>
                <a:cs typeface="Calibri"/>
              </a:rPr>
              <a:t>an</a:t>
            </a:r>
            <a:r>
              <a:rPr lang="en-US" sz="1200" spc="35" dirty="0">
                <a:solidFill>
                  <a:srgbClr val="231F20"/>
                </a:solidFill>
                <a:latin typeface="+mn-lt"/>
                <a:cs typeface="Calibri"/>
              </a:rPr>
              <a:t> </a:t>
            </a:r>
            <a:r>
              <a:rPr lang="en-US" sz="1200" spc="-10" dirty="0">
                <a:solidFill>
                  <a:srgbClr val="231F20"/>
                </a:solidFill>
                <a:latin typeface="+mn-lt"/>
                <a:cs typeface="Calibri"/>
              </a:rPr>
              <a:t>event.</a:t>
            </a:r>
            <a:endParaRPr lang="en-US" sz="1200" dirty="0">
              <a:latin typeface="+mn-lt"/>
              <a:cs typeface="Calibri"/>
            </a:endParaRPr>
          </a:p>
          <a:p>
            <a:endParaRPr lang="en-US" b="1" dirty="0"/>
          </a:p>
          <a:p>
            <a:r>
              <a:rPr lang="en-US" b="1" dirty="0"/>
              <a:t>(Ask participants for any questions and answer these). </a:t>
            </a:r>
          </a:p>
        </p:txBody>
      </p:sp>
      <p:sp>
        <p:nvSpPr>
          <p:cNvPr id="4" name="Slide Number Placeholder 3"/>
          <p:cNvSpPr>
            <a:spLocks noGrp="1"/>
          </p:cNvSpPr>
          <p:nvPr>
            <p:ph type="sldNum" sz="quarter" idx="10"/>
          </p:nvPr>
        </p:nvSpPr>
        <p:spPr/>
        <p:txBody>
          <a:bodyPr/>
          <a:lstStyle/>
          <a:p>
            <a:fld id="{64774656-4D90-1246-BBAA-922E8D88F56B}" type="slidenum">
              <a:rPr lang="en-US" smtClean="0"/>
              <a:pPr/>
              <a:t>16</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endParaRPr lang="ru-RU" sz="1200" b="1" i="0" u="none" strike="noStrike" kern="1200" baseline="0" dirty="0">
              <a:solidFill>
                <a:schemeClr val="tx1"/>
              </a:solidFill>
              <a:latin typeface="+mn-lt"/>
              <a:ea typeface="+mn-ea"/>
              <a:cs typeface="+mn-cs"/>
            </a:endParaRPr>
          </a:p>
          <a:p>
            <a:r>
              <a:rPr lang="ru-RU" sz="1200" b="1" i="0" u="none" strike="noStrike" kern="1200" baseline="0" dirty="0">
                <a:solidFill>
                  <a:schemeClr val="tx1"/>
                </a:solidFill>
                <a:latin typeface="+mn-lt"/>
                <a:ea typeface="+mn-ea"/>
                <a:cs typeface="+mn-cs"/>
              </a:rPr>
              <a:t>(Прежде чем высказать свое мнение, спросите участников: «Как вы думаете, кому нужна ППП?»)</a:t>
            </a:r>
          </a:p>
          <a:p>
            <a:endParaRPr lang="ru-RU" sz="1200" b="0" i="0" u="none" strike="noStrike" kern="1200" baseline="0" dirty="0">
              <a:solidFill>
                <a:schemeClr val="tx1"/>
              </a:solidFill>
              <a:latin typeface="+mn-lt"/>
              <a:ea typeface="+mn-ea"/>
              <a:cs typeface="+mn-cs"/>
            </a:endParaRPr>
          </a:p>
          <a:p>
            <a:r>
              <a:rPr lang="ru-RU" sz="1200" b="0" i="0" u="none" strike="noStrike" kern="1200" baseline="0" dirty="0">
                <a:solidFill>
                  <a:schemeClr val="tx1"/>
                </a:solidFill>
                <a:latin typeface="+mn-lt"/>
                <a:ea typeface="+mn-ea"/>
                <a:cs typeface="+mn-cs"/>
              </a:rPr>
              <a:t>ППП может помочь любому, кто попал в беду. </a:t>
            </a:r>
          </a:p>
          <a:p>
            <a:r>
              <a:rPr lang="ru-RU" sz="1200" b="0" i="0" u="none" strike="noStrike" kern="1200" baseline="0" dirty="0">
                <a:solidFill>
                  <a:schemeClr val="tx1"/>
                </a:solidFill>
                <a:latin typeface="+mn-lt"/>
                <a:ea typeface="+mn-ea"/>
                <a:cs typeface="+mn-cs"/>
              </a:rPr>
              <a:t>Однако не каждый, кто находится в бедственном положении, может нуждаться или хотеть получить ППП. </a:t>
            </a:r>
          </a:p>
          <a:p>
            <a:r>
              <a:rPr lang="ru-RU" sz="1200" b="0" i="0" u="none" strike="noStrike" kern="1200" baseline="0" dirty="0">
                <a:solidFill>
                  <a:schemeClr val="tx1"/>
                </a:solidFill>
                <a:latin typeface="+mn-lt"/>
                <a:ea typeface="+mn-ea"/>
                <a:cs typeface="+mn-cs"/>
              </a:rPr>
              <a:t>Некоторые люди могут справиться со сложными ситуациями самостоятельно или с помощью других людей, не нуждаются в вашей помощи.</a:t>
            </a:r>
          </a:p>
          <a:p>
            <a:r>
              <a:rPr lang="ru-RU" sz="1200" b="0" i="0" u="none" strike="noStrike" kern="1200" baseline="0" dirty="0">
                <a:solidFill>
                  <a:schemeClr val="tx1"/>
                </a:solidFill>
                <a:latin typeface="+mn-lt"/>
                <a:ea typeface="+mn-ea"/>
                <a:cs typeface="+mn-cs"/>
              </a:rPr>
              <a:t>ППП может помочь людям, переживающим личные кризисы, в том числе социальные проблемы или проблемы со здоровьем. </a:t>
            </a:r>
          </a:p>
          <a:p>
            <a:r>
              <a:rPr lang="ru-RU" sz="1200" b="0" i="0" u="none" strike="noStrike" kern="1200" baseline="0" dirty="0">
                <a:solidFill>
                  <a:schemeClr val="tx1"/>
                </a:solidFill>
                <a:latin typeface="+mn-lt"/>
                <a:ea typeface="+mn-ea"/>
                <a:cs typeface="+mn-cs"/>
              </a:rPr>
              <a:t>Это также важная часть более масштабных мер реагирования на стихийные бедствия, конфликты, насилие или вынужденную миграцию.</a:t>
            </a:r>
          </a:p>
          <a:p>
            <a:endParaRPr lang="ru-RU" sz="1200" b="0" i="0" u="none" strike="noStrike" kern="1200" baseline="0" dirty="0">
              <a:solidFill>
                <a:schemeClr val="tx1"/>
              </a:solidFill>
              <a:latin typeface="+mn-lt"/>
              <a:ea typeface="+mn-ea"/>
              <a:cs typeface="+mn-cs"/>
            </a:endParaRPr>
          </a:p>
          <a:p>
            <a:r>
              <a:rPr lang="ru-RU" sz="1200" b="1" i="0" u="none" strike="noStrike" kern="1200" baseline="0" dirty="0">
                <a:solidFill>
                  <a:schemeClr val="tx1"/>
                </a:solidFill>
                <a:latin typeface="+mn-lt"/>
                <a:ea typeface="+mn-ea"/>
                <a:cs typeface="+mn-cs"/>
              </a:rPr>
              <a:t>***</a:t>
            </a:r>
          </a:p>
          <a:p>
            <a:endParaRPr lang="ru-RU" sz="1200" b="1" i="0" u="none" strike="noStrike" kern="1200" baseline="0" dirty="0">
              <a:solidFill>
                <a:schemeClr val="tx1"/>
              </a:solidFill>
              <a:latin typeface="+mn-lt"/>
              <a:ea typeface="+mn-ea"/>
              <a:cs typeface="+mn-cs"/>
            </a:endParaRPr>
          </a:p>
          <a:p>
            <a:r>
              <a:rPr lang="en-US" sz="1200" b="1" i="0" u="none" strike="noStrike" kern="1200" baseline="0" dirty="0">
                <a:solidFill>
                  <a:schemeClr val="tx1"/>
                </a:solidFill>
                <a:latin typeface="+mn-lt"/>
                <a:ea typeface="+mn-ea"/>
                <a:cs typeface="+mn-cs"/>
              </a:rPr>
              <a:t>(Ask participants before giving your input “Who do you think needs PFA?”)</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PFA can be of help to anyone in distress. </a:t>
            </a:r>
            <a:endParaRPr lang="ru-RU"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However, not everyone who is in distress may need or want PFA. </a:t>
            </a:r>
            <a:endParaRPr lang="ru-RU"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Some people can manage difficult situations on their own or with help from others and may not need your help. </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PFA can help people who are going through personal crises, including social or health challenges. </a:t>
            </a:r>
            <a:endParaRPr lang="ru-RU"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It is also an important part of larger scale responses to disasters, conflict and violence and forced migration. </a:t>
            </a:r>
            <a:endParaRPr lang="en-US" dirty="0"/>
          </a:p>
        </p:txBody>
      </p:sp>
      <p:sp>
        <p:nvSpPr>
          <p:cNvPr id="4" name="Slide Number Placeholder 3"/>
          <p:cNvSpPr>
            <a:spLocks noGrp="1"/>
          </p:cNvSpPr>
          <p:nvPr>
            <p:ph type="sldNum" sz="quarter" idx="10"/>
          </p:nvPr>
        </p:nvSpPr>
        <p:spPr/>
        <p:txBody>
          <a:bodyPr/>
          <a:lstStyle/>
          <a:p>
            <a:fld id="{64774656-4D90-1246-BBAA-922E8D88F56B}" type="slidenum">
              <a:rPr lang="en-US" smtClean="0"/>
              <a:pPr/>
              <a:t>17</a:t>
            </a:fld>
            <a:endParaRPr lang="en-US"/>
          </a:p>
        </p:txBody>
      </p:sp>
    </p:spTree>
    <p:extLst>
      <p:ext uri="{BB962C8B-B14F-4D97-AF65-F5344CB8AC3E}">
        <p14:creationId xmlns:p14="http://schemas.microsoft.com/office/powerpoint/2010/main" val="100088390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ru-RU" dirty="0"/>
              <a:t>Как вы думаете, в каких случаях ППП может помочь</a:t>
            </a:r>
            <a:r>
              <a:rPr lang="en-US" dirty="0"/>
              <a:t>? </a:t>
            </a:r>
          </a:p>
          <a:p>
            <a:endParaRPr lang="en-US" b="1" baseline="0" dirty="0"/>
          </a:p>
          <a:p>
            <a:r>
              <a:rPr lang="en-US" b="1" baseline="0" dirty="0"/>
              <a:t>[</a:t>
            </a:r>
            <a:r>
              <a:rPr lang="ru-RU" b="1" baseline="0" dirty="0"/>
              <a:t>Попросите участников дать ответ на этот вопрос, подняв руку</a:t>
            </a:r>
            <a:r>
              <a:rPr lang="en-US" b="1" baseline="0" dirty="0"/>
              <a:t>]</a:t>
            </a:r>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64774656-4D90-1246-BBAA-922E8D88F56B}" type="slidenum">
              <a:rPr lang="en-US" smtClean="0"/>
              <a:pPr/>
              <a:t>18</a:t>
            </a:fld>
            <a:endParaRPr lang="en-US"/>
          </a:p>
        </p:txBody>
      </p:sp>
    </p:spTree>
    <p:extLst>
      <p:ext uri="{BB962C8B-B14F-4D97-AF65-F5344CB8AC3E}">
        <p14:creationId xmlns:p14="http://schemas.microsoft.com/office/powerpoint/2010/main" val="409498786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r>
              <a:rPr lang="ru-RU" baseline="0" dirty="0"/>
              <a:t>Простой ответ </a:t>
            </a:r>
            <a:r>
              <a:rPr lang="en-US" baseline="0" dirty="0"/>
              <a:t> – </a:t>
            </a:r>
            <a:r>
              <a:rPr lang="ru-RU" baseline="0" dirty="0"/>
              <a:t> когда человек испытывает стресс</a:t>
            </a:r>
            <a:r>
              <a:rPr lang="en-US" baseline="0" dirty="0"/>
              <a:t>. </a:t>
            </a:r>
          </a:p>
          <a:p>
            <a:endParaRPr lang="ru-RU" baseline="0" dirty="0"/>
          </a:p>
          <a:p>
            <a:r>
              <a:rPr lang="ru-RU" baseline="0" dirty="0"/>
              <a:t>Это может быть во время стрессовой ситуации — например, когда кто-то переживает судьбоносное событие, такое как развод. </a:t>
            </a:r>
          </a:p>
          <a:p>
            <a:r>
              <a:rPr lang="ru-RU" baseline="0" dirty="0"/>
              <a:t>Это может быть сразу после того, как что-то произошло, например, после того, как кто-то услышал какие-то пугающие новости или попал в автомобильную аварию. </a:t>
            </a:r>
          </a:p>
          <a:p>
            <a:r>
              <a:rPr lang="ru-RU" baseline="0" dirty="0"/>
              <a:t>Могут пройти недели, месяцы или даже годы после травмирующего события  - что-то может возродить ощущение беды.  </a:t>
            </a:r>
            <a:r>
              <a:rPr lang="ru-RU" b="1" baseline="0" dirty="0"/>
              <a:t>[Важно подчеркнуть это!]</a:t>
            </a:r>
          </a:p>
          <a:p>
            <a:endParaRPr lang="ru-RU" baseline="0" dirty="0"/>
          </a:p>
          <a:p>
            <a:r>
              <a:rPr lang="ru-RU" baseline="0" dirty="0"/>
              <a:t>Навыки PFA могут помочь в чрезвычайных и обычных ситуациях, а также в личных или общественных кризисах. </a:t>
            </a:r>
          </a:p>
          <a:p>
            <a:r>
              <a:rPr lang="ru-RU" baseline="0" dirty="0"/>
              <a:t>Важно точно определить, находится ли человек в состоянии стресса, и нуждается ли он в вашей помощи и хочет ли он этого.</a:t>
            </a:r>
            <a:endParaRPr lang="en-US" baseline="0" dirty="0"/>
          </a:p>
          <a:p>
            <a:endParaRPr lang="ru-RU" baseline="0" dirty="0"/>
          </a:p>
          <a:p>
            <a:r>
              <a:rPr lang="ru-RU" baseline="0" dirty="0"/>
              <a:t>***</a:t>
            </a:r>
          </a:p>
          <a:p>
            <a:endParaRPr lang="ru-RU" baseline="0" dirty="0"/>
          </a:p>
          <a:p>
            <a:r>
              <a:rPr lang="en-US" baseline="0" dirty="0"/>
              <a:t>It can be during a stressful situation – for example while someone is going through a life changing event, such as a divorce. </a:t>
            </a:r>
            <a:endParaRPr lang="ru-RU" baseline="0" dirty="0"/>
          </a:p>
          <a:p>
            <a:r>
              <a:rPr lang="en-US" baseline="0" dirty="0"/>
              <a:t>It can be immediately after something has happened, for example after someone has heard some stressful news, or been in a car accident. </a:t>
            </a:r>
            <a:endParaRPr lang="ru-RU" baseline="0" dirty="0"/>
          </a:p>
          <a:p>
            <a:r>
              <a:rPr lang="en-US" baseline="0" dirty="0"/>
              <a:t>It can be weeks after an event has taken place, or even months or years, if something reactivates feelings of distress. </a:t>
            </a:r>
            <a:r>
              <a:rPr lang="en-US" b="1" i="0" baseline="0" dirty="0"/>
              <a:t>[It is really good to stress this point!]</a:t>
            </a:r>
          </a:p>
          <a:p>
            <a:endParaRPr lang="en-US" baseline="0" dirty="0"/>
          </a:p>
          <a:p>
            <a:r>
              <a:rPr lang="en-US" baseline="0" dirty="0"/>
              <a:t>PFA skills can help in emergency and non-emergency situations, and in personal or public crises. </a:t>
            </a:r>
            <a:endParaRPr lang="ru-RU" baseline="0" dirty="0"/>
          </a:p>
          <a:p>
            <a:r>
              <a:rPr lang="en-US" baseline="0" dirty="0"/>
              <a:t>The key factor to consider is whether a person is in distress, and if the person needs and wants your help. </a:t>
            </a:r>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64774656-4D90-1246-BBAA-922E8D88F56B}" type="slidenum">
              <a:rPr lang="en-US" smtClean="0"/>
              <a:pPr/>
              <a:t>19</a:t>
            </a:fld>
            <a:endParaRPr lang="en-US"/>
          </a:p>
        </p:txBody>
      </p:sp>
    </p:spTree>
    <p:extLst>
      <p:ext uri="{BB962C8B-B14F-4D97-AF65-F5344CB8AC3E}">
        <p14:creationId xmlns:p14="http://schemas.microsoft.com/office/powerpoint/2010/main" val="37277859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endParaRPr lang="en-GB" sz="1200" kern="1200" dirty="0">
              <a:solidFill>
                <a:schemeClr val="tx1"/>
              </a:solidFill>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latin typeface="+mn-lt"/>
                <a:ea typeface="+mn-ea"/>
                <a:cs typeface="+mn-cs"/>
              </a:rPr>
              <a:t>[</a:t>
            </a:r>
            <a:r>
              <a:rPr lang="ru-RU" sz="1200" b="1" kern="1200" dirty="0">
                <a:solidFill>
                  <a:schemeClr val="tx1"/>
                </a:solidFill>
                <a:latin typeface="+mn-lt"/>
                <a:ea typeface="+mn-ea"/>
                <a:cs typeface="+mn-cs"/>
              </a:rPr>
              <a:t>Представьтесь, скажите, в какой роли Вы сегодня выступаете. См. пример ниже. Адаптируйте к своей ситуации. </a:t>
            </a:r>
            <a:r>
              <a:rPr lang="en-GB" sz="1200" b="1" kern="1200" baseline="0" dirty="0">
                <a:solidFill>
                  <a:schemeClr val="tx1"/>
                </a:solidFill>
                <a:latin typeface="+mn-lt"/>
                <a:ea typeface="+mn-ea"/>
                <a:cs typeface="+mn-cs"/>
              </a:rPr>
              <a:t>]</a:t>
            </a:r>
            <a:endParaRPr lang="en-GB" sz="1200" b="1" kern="1200" baseline="0" dirty="0">
              <a:solidFill>
                <a:schemeClr val="tx1"/>
              </a:solidFill>
              <a:latin typeface="+mn-lt"/>
              <a:cs typeface="Calibri"/>
            </a:endParaRPr>
          </a:p>
          <a:p>
            <a:endParaRPr lang="en-GB" sz="1200" kern="1200" dirty="0">
              <a:solidFill>
                <a:schemeClr val="tx1"/>
              </a:solidFill>
              <a:latin typeface="+mn-lt"/>
              <a:ea typeface="+mn-ea"/>
              <a:cs typeface="+mn-cs"/>
            </a:endParaRPr>
          </a:p>
          <a:p>
            <a:r>
              <a:rPr lang="ru-RU" sz="1200" kern="1200" dirty="0">
                <a:solidFill>
                  <a:schemeClr val="tx1"/>
                </a:solidFill>
                <a:latin typeface="+mn-lt"/>
                <a:ea typeface="+mn-ea"/>
                <a:cs typeface="+mn-cs"/>
              </a:rPr>
              <a:t>Здравствуйте</a:t>
            </a:r>
            <a:r>
              <a:rPr lang="en-GB" sz="1200" kern="1200" dirty="0">
                <a:solidFill>
                  <a:schemeClr val="tx1"/>
                </a:solidFill>
                <a:latin typeface="+mn-lt"/>
                <a:ea typeface="+mn-ea"/>
                <a:cs typeface="+mn-cs"/>
              </a:rPr>
              <a:t>, </a:t>
            </a:r>
            <a:r>
              <a:rPr lang="ru-RU" sz="1200" kern="1200" dirty="0">
                <a:solidFill>
                  <a:schemeClr val="tx1"/>
                </a:solidFill>
                <a:latin typeface="+mn-lt"/>
                <a:ea typeface="+mn-ea"/>
                <a:cs typeface="+mn-cs"/>
              </a:rPr>
              <a:t>меня зовут </a:t>
            </a:r>
            <a:r>
              <a:rPr lang="en-GB" sz="1200" kern="1200" dirty="0">
                <a:solidFill>
                  <a:schemeClr val="tx1"/>
                </a:solidFill>
                <a:latin typeface="+mn-lt"/>
                <a:ea typeface="+mn-ea"/>
                <a:cs typeface="+mn-cs"/>
              </a:rPr>
              <a:t> XXXXXX . </a:t>
            </a:r>
            <a:r>
              <a:rPr lang="ru-RU" sz="1200" kern="1200" dirty="0">
                <a:solidFill>
                  <a:schemeClr val="tx1"/>
                </a:solidFill>
                <a:latin typeface="+mn-lt"/>
                <a:ea typeface="+mn-ea"/>
                <a:cs typeface="+mn-cs"/>
              </a:rPr>
              <a:t> </a:t>
            </a:r>
          </a:p>
          <a:p>
            <a:r>
              <a:rPr lang="ru-RU" sz="1200" kern="1200" dirty="0">
                <a:solidFill>
                  <a:schemeClr val="tx1"/>
                </a:solidFill>
                <a:latin typeface="+mn-lt"/>
                <a:ea typeface="+mn-ea"/>
                <a:cs typeface="+mn-cs"/>
              </a:rPr>
              <a:t>Я представляю Центр психического здоровья и психологической помощи, работаю в обществе Красного Креста Дании</a:t>
            </a:r>
            <a:r>
              <a:rPr lang="en-GB" sz="1200" kern="1200" dirty="0">
                <a:solidFill>
                  <a:schemeClr val="tx1"/>
                </a:solidFill>
                <a:latin typeface="+mn-lt"/>
                <a:ea typeface="+mn-ea"/>
                <a:cs typeface="+mn-cs"/>
              </a:rPr>
              <a:t>.</a:t>
            </a:r>
            <a:r>
              <a:rPr lang="en-GB" dirty="0"/>
              <a:t> </a:t>
            </a:r>
          </a:p>
          <a:p>
            <a:r>
              <a:rPr lang="ru-RU" sz="1200" kern="1200" dirty="0">
                <a:solidFill>
                  <a:schemeClr val="tx1"/>
                </a:solidFill>
                <a:latin typeface="+mn-lt"/>
                <a:ea typeface="+mn-ea"/>
                <a:cs typeface="+mn-cs"/>
              </a:rPr>
              <a:t>Приветствую вас на нашем трехчасовом подготовительном курсе по вопросам первой психологической помощи, которую мы сокращенно будем называть ППП. </a:t>
            </a:r>
          </a:p>
          <a:p>
            <a:r>
              <a:rPr lang="ru-RU" sz="1200" kern="1200" dirty="0">
                <a:solidFill>
                  <a:schemeClr val="tx1"/>
                </a:solidFill>
                <a:latin typeface="+mn-lt"/>
                <a:ea typeface="+mn-ea"/>
                <a:cs typeface="+mn-cs"/>
              </a:rPr>
              <a:t>Это занятие проводится в соответствии с требованием Международного движения Красного Креста о том, что </a:t>
            </a:r>
          </a:p>
          <a:p>
            <a:r>
              <a:rPr lang="ru-RU" sz="1200" kern="1200" dirty="0">
                <a:solidFill>
                  <a:schemeClr val="tx1"/>
                </a:solidFill>
                <a:latin typeface="+mn-lt"/>
                <a:ea typeface="+mn-ea"/>
                <a:cs typeface="+mn-cs"/>
              </a:rPr>
              <a:t>все сотрудники и волонтеры Движения должны быть способны или обучены оказывать первую психологическую помощь. </a:t>
            </a:r>
          </a:p>
          <a:p>
            <a:endParaRPr lang="ru-RU" sz="1200" kern="1200" dirty="0">
              <a:solidFill>
                <a:schemeClr val="tx1"/>
              </a:solidFill>
              <a:latin typeface="+mn-lt"/>
              <a:ea typeface="+mn-ea"/>
              <a:cs typeface="+mn-cs"/>
            </a:endParaRPr>
          </a:p>
          <a:p>
            <a:r>
              <a:rPr lang="ru-RU" sz="1200" kern="1200" dirty="0">
                <a:solidFill>
                  <a:schemeClr val="tx1"/>
                </a:solidFill>
                <a:latin typeface="+mn-lt"/>
                <a:ea typeface="+mn-ea"/>
                <a:cs typeface="+mn-cs"/>
              </a:rPr>
              <a:t>***</a:t>
            </a:r>
          </a:p>
          <a:p>
            <a:pPr marL="0" marR="0" indent="0" algn="l" defTabSz="4572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latin typeface="+mn-lt"/>
                <a:ea typeface="+mn-ea"/>
                <a:cs typeface="+mn-cs"/>
              </a:rPr>
              <a:t>[Present</a:t>
            </a:r>
            <a:r>
              <a:rPr lang="en-GB" sz="1200" b="1" kern="1200" baseline="0" dirty="0">
                <a:solidFill>
                  <a:schemeClr val="tx1"/>
                </a:solidFill>
                <a:latin typeface="+mn-lt"/>
                <a:ea typeface="+mn-ea"/>
                <a:cs typeface="+mn-cs"/>
              </a:rPr>
              <a:t> yourself, and your role. See the example below. Adapt to details of the facilitator.]</a:t>
            </a:r>
            <a:endParaRPr lang="en-GB" sz="1200" b="1" kern="1200" baseline="0" dirty="0">
              <a:solidFill>
                <a:schemeClr val="tx1"/>
              </a:solidFill>
              <a:latin typeface="+mn-lt"/>
              <a:cs typeface="Calibri"/>
            </a:endParaRPr>
          </a:p>
          <a:p>
            <a:r>
              <a:rPr lang="en-GB" sz="1200" kern="1200" dirty="0">
                <a:solidFill>
                  <a:schemeClr val="tx1"/>
                </a:solidFill>
                <a:latin typeface="+mn-lt"/>
                <a:ea typeface="+mn-ea"/>
                <a:cs typeface="+mn-cs"/>
              </a:rPr>
              <a:t>Hi, my name is XXXXXX . I am a MHPSS Global Delegate working with Danish Red Cross.</a:t>
            </a:r>
            <a:r>
              <a:rPr lang="en-GB" dirty="0"/>
              <a:t> </a:t>
            </a:r>
          </a:p>
          <a:p>
            <a:r>
              <a:rPr lang="en-GB" sz="1200" kern="1200" dirty="0">
                <a:solidFill>
                  <a:schemeClr val="tx1"/>
                </a:solidFill>
                <a:latin typeface="+mn-lt"/>
                <a:ea typeface="+mn-ea"/>
                <a:cs typeface="+mn-cs"/>
              </a:rPr>
              <a:t>Welcome to this </a:t>
            </a:r>
            <a:r>
              <a:rPr lang="en-GB" dirty="0"/>
              <a:t>three-hour orientation on P</a:t>
            </a:r>
            <a:r>
              <a:rPr lang="en-GB" sz="1200" kern="1200" dirty="0">
                <a:solidFill>
                  <a:schemeClr val="tx1"/>
                </a:solidFill>
                <a:latin typeface="+mn-lt"/>
                <a:ea typeface="+mn-ea"/>
                <a:cs typeface="+mn-cs"/>
              </a:rPr>
              <a:t>sychological First Aid, also known as PFA. </a:t>
            </a:r>
            <a:endParaRPr lang="ru-RU" sz="1200" kern="1200" dirty="0">
              <a:solidFill>
                <a:schemeClr val="tx1"/>
              </a:solidFill>
              <a:latin typeface="+mn-lt"/>
              <a:ea typeface="+mn-ea"/>
              <a:cs typeface="+mn-cs"/>
            </a:endParaRPr>
          </a:p>
          <a:p>
            <a:r>
              <a:rPr lang="da-DK" sz="1200" kern="1200" baseline="0" dirty="0">
                <a:solidFill>
                  <a:schemeClr val="tx1"/>
                </a:solidFill>
                <a:latin typeface="+mn-lt"/>
                <a:ea typeface="+mn-ea"/>
                <a:cs typeface="+mn-cs"/>
              </a:rPr>
              <a:t>This training is designed to fulfill our commitment in the Movement to</a:t>
            </a:r>
            <a:r>
              <a:rPr lang="en-GB" sz="1200" kern="1200" dirty="0">
                <a:solidFill>
                  <a:schemeClr val="tx1"/>
                </a:solidFill>
                <a:effectLst/>
                <a:latin typeface="+mn-lt"/>
                <a:ea typeface="+mn-ea"/>
                <a:cs typeface="+mn-cs"/>
              </a:rPr>
              <a:t> ensure that </a:t>
            </a:r>
            <a:r>
              <a:rPr lang="en-GB" sz="1200" i="1" kern="1200" dirty="0">
                <a:solidFill>
                  <a:schemeClr val="tx1"/>
                </a:solidFill>
                <a:effectLst/>
                <a:latin typeface="+mn-lt"/>
                <a:ea typeface="+mn-ea"/>
                <a:cs typeface="+mn-cs"/>
              </a:rPr>
              <a:t>All staff and volunteers in the Movement will be/are able to deliver PFA. </a:t>
            </a:r>
            <a:endParaRPr lang="en-US" sz="1200" kern="1200" baseline="0" dirty="0">
              <a:solidFill>
                <a:schemeClr val="tx1"/>
              </a:solidFill>
              <a:effectLst/>
              <a:latin typeface="+mn-lt"/>
              <a:ea typeface="+mn-ea"/>
              <a:cs typeface="+mn-cs"/>
            </a:endParaRPr>
          </a:p>
          <a:p>
            <a:endParaRPr lang="ru-RU" sz="1200" kern="1200" dirty="0">
              <a:solidFill>
                <a:schemeClr val="tx1"/>
              </a:solidFill>
              <a:latin typeface="+mn-lt"/>
              <a:ea typeface="+mn-ea"/>
              <a:cs typeface="+mn-cs"/>
            </a:endParaRPr>
          </a:p>
          <a:p>
            <a:endParaRPr lang="ru-RU" sz="1200" kern="1200" dirty="0">
              <a:solidFill>
                <a:schemeClr val="tx1"/>
              </a:solidFill>
              <a:latin typeface="+mn-lt"/>
              <a:ea typeface="+mn-ea"/>
              <a:cs typeface="+mn-cs"/>
            </a:endParaRPr>
          </a:p>
          <a:p>
            <a:endParaRPr lang="ru-RU" sz="1200" kern="1200" dirty="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64774656-4D90-1246-BBAA-922E8D88F56B}" type="slidenum">
              <a:rPr lang="en-US" smtClean="0"/>
              <a:pPr/>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r>
              <a:rPr lang="ru-RU" dirty="0"/>
              <a:t>Как вы думаете, где можно оказывать первую психологическую помощь? </a:t>
            </a:r>
          </a:p>
          <a:p>
            <a:endParaRPr lang="ru-RU" dirty="0"/>
          </a:p>
          <a:p>
            <a:r>
              <a:rPr lang="ru-RU" b="1" dirty="0"/>
              <a:t>[Попросите участников поделиться мнением, подняв руки]</a:t>
            </a:r>
          </a:p>
          <a:p>
            <a:endParaRPr lang="ru-RU" dirty="0"/>
          </a:p>
          <a:p>
            <a:r>
              <a:rPr lang="ru-RU" dirty="0"/>
              <a:t>Вы можете оказать ППП в любом месте, где вы и человек в беде, находитесь в безопасности. </a:t>
            </a:r>
          </a:p>
          <a:p>
            <a:r>
              <a:rPr lang="ru-RU" dirty="0"/>
              <a:t>Если возможно, лучше всего предоставлять PFA в уединенной обстановке, где человек, попавший в беду, может чувствовать себя комфортно, спокойно рассказать о проблемах, с которыми он сталкивается. </a:t>
            </a:r>
          </a:p>
          <a:p>
            <a:r>
              <a:rPr lang="ru-RU" dirty="0"/>
              <a:t>Если это невозможно, стоит попытаться поговорить с человеком немного в стороне от других, чтобы вас не слышали. </a:t>
            </a:r>
          </a:p>
          <a:p>
            <a:r>
              <a:rPr lang="ru-RU" dirty="0"/>
              <a:t>Если вы разговариваете с ребенком или с кем-то, кто сидит на земле, Вам лучше тоже присесть, чтобы быть на одном уровне с собеседником. </a:t>
            </a:r>
          </a:p>
          <a:p>
            <a:r>
              <a:rPr lang="ru-RU" dirty="0"/>
              <a:t>В стрессовом состоянии, человек может испытывать дискомфорт, общаясь с кем-то, стоящим над ним.</a:t>
            </a:r>
          </a:p>
          <a:p>
            <a:endParaRPr lang="ru-RU" dirty="0"/>
          </a:p>
          <a:p>
            <a:r>
              <a:rPr lang="ru-RU" dirty="0"/>
              <a:t>***</a:t>
            </a:r>
          </a:p>
          <a:p>
            <a:endParaRPr lang="ru-RU" dirty="0"/>
          </a:p>
          <a:p>
            <a:r>
              <a:rPr lang="en-US" dirty="0"/>
              <a:t>Where do you think you can provide PFA to someone? </a:t>
            </a:r>
          </a:p>
          <a:p>
            <a:endParaRPr lang="en-US" b="1" baseline="0" dirty="0"/>
          </a:p>
          <a:p>
            <a:r>
              <a:rPr lang="en-US" b="1" baseline="0" dirty="0"/>
              <a:t>[Ask for input from participants by raising their hands]</a:t>
            </a:r>
          </a:p>
          <a:p>
            <a:endParaRPr lang="en-US" b="1" baseline="0" dirty="0"/>
          </a:p>
          <a:p>
            <a:r>
              <a:rPr lang="en-US" b="0" baseline="0" dirty="0"/>
              <a:t>You can provide PFA in any location where you and the person in distress are both safe. </a:t>
            </a:r>
            <a:endParaRPr lang="ru-RU" b="0" baseline="0" dirty="0"/>
          </a:p>
          <a:p>
            <a:r>
              <a:rPr lang="en-US" b="0" baseline="0" dirty="0"/>
              <a:t>If possible, it is best to provide PFA in a private setting, where the person in distress can feel comfortable sharing the challenges they are facing. </a:t>
            </a:r>
            <a:endParaRPr lang="ru-RU" b="0" baseline="0" dirty="0"/>
          </a:p>
          <a:p>
            <a:r>
              <a:rPr lang="en-US" b="0" baseline="0" dirty="0"/>
              <a:t>If this is not possible, it is good to try to talk with the person a little away from others, to give them as much privacy as possible. </a:t>
            </a:r>
          </a:p>
          <a:p>
            <a:r>
              <a:rPr lang="en-US" b="0" baseline="0" dirty="0"/>
              <a:t>If you are talking with a child, or someone who is sitting on the ground, it is good practice to also sit on the ground with them, or crouch down so you are at the same levels as them. </a:t>
            </a:r>
            <a:endParaRPr lang="ru-RU" b="0" baseline="0" dirty="0"/>
          </a:p>
          <a:p>
            <a:r>
              <a:rPr lang="en-US" b="0" baseline="0" dirty="0"/>
              <a:t>It can be intimidating for a person in distress to talk with someone who is hovering above them. </a:t>
            </a:r>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64774656-4D90-1246-BBAA-922E8D88F56B}" type="slidenum">
              <a:rPr lang="en-US" smtClean="0"/>
              <a:pPr/>
              <a:t>20</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25000" lnSpcReduction="20000"/>
          </a:bodyPr>
          <a:lstStyle/>
          <a:p>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p>
            <a:r>
              <a:rPr lang="ru-RU" sz="1800" dirty="0"/>
              <a:t>ППП – это методика помощи в кризисных ситуациях, основанная на главном принципе «НЕ НАВРЕДИ», которому мы всегда следуем, оказывая психологическую и психосоциальную поддержку. </a:t>
            </a:r>
          </a:p>
          <a:p>
            <a:r>
              <a:rPr lang="ru-RU" sz="1800" b="0" baseline="0" dirty="0"/>
              <a:t>Чтобы не принести больше вреда, обращайте внимание на то, что наша помощь обеспечивает безопасность, уважает достоинство и соблюдение прав личности. </a:t>
            </a:r>
            <a:endParaRPr lang="en-US" sz="1800" b="0" baseline="0" dirty="0"/>
          </a:p>
          <a:p>
            <a:pPr marL="0" algn="l" defTabSz="457200" rtl="0" eaLnBrk="1" latinLnBrk="0" hangingPunct="1"/>
            <a:r>
              <a:rPr lang="ru-RU" sz="1800" b="0" kern="1200" baseline="0" dirty="0">
                <a:solidFill>
                  <a:schemeClr val="tx1"/>
                </a:solidFill>
                <a:latin typeface="+mn-lt"/>
                <a:ea typeface="+mn-ea"/>
                <a:cs typeface="+mn-cs"/>
              </a:rPr>
              <a:t>Это значит, что мы должны стремиться к следующему: </a:t>
            </a:r>
            <a:endParaRPr lang="en-US" sz="1800" b="0" kern="1200" baseline="0" dirty="0">
              <a:solidFill>
                <a:schemeClr val="tx1"/>
              </a:solidFill>
              <a:latin typeface="+mn-lt"/>
              <a:ea typeface="+mn-ea"/>
              <a:cs typeface="+mn-cs"/>
            </a:endParaRPr>
          </a:p>
          <a:p>
            <a:pPr marL="0" algn="l" defTabSz="457200" rtl="0" eaLnBrk="1" latinLnBrk="0" hangingPunct="1">
              <a:lnSpc>
                <a:spcPts val="2400"/>
              </a:lnSpc>
            </a:pPr>
            <a:endParaRPr lang="en-US" sz="1800" b="0" kern="1200" baseline="0" dirty="0">
              <a:solidFill>
                <a:schemeClr val="tx1"/>
              </a:solidFill>
              <a:latin typeface="+mn-lt"/>
              <a:ea typeface="+mn-ea"/>
              <a:cs typeface="+mn-cs"/>
            </a:endParaRPr>
          </a:p>
          <a:p>
            <a:pPr marL="0" algn="l" defTabSz="457200" rtl="0" eaLnBrk="1" latinLnBrk="0" hangingPunct="1">
              <a:lnSpc>
                <a:spcPts val="2400"/>
              </a:lnSpc>
              <a:buFont typeface="Arial"/>
              <a:buChar char="•"/>
            </a:pPr>
            <a:r>
              <a:rPr lang="ru-RU" sz="1800" b="0" kern="1200" baseline="0" dirty="0">
                <a:solidFill>
                  <a:schemeClr val="tx1"/>
                </a:solidFill>
                <a:latin typeface="+mn-lt"/>
                <a:ea typeface="+mn-ea"/>
                <a:cs typeface="+mn-cs"/>
              </a:rPr>
              <a:t> Не допускать, чтобы люди еще больше чем-то рисковали из-за наших действий. </a:t>
            </a:r>
            <a:br>
              <a:rPr lang="ru-RU" sz="1800" b="0" kern="1200" baseline="0" dirty="0">
                <a:solidFill>
                  <a:schemeClr val="tx1"/>
                </a:solidFill>
                <a:latin typeface="+mn-lt"/>
                <a:ea typeface="+mn-ea"/>
                <a:cs typeface="+mn-cs"/>
              </a:rPr>
            </a:br>
            <a:r>
              <a:rPr lang="ru-RU" sz="1800" b="0" kern="1200" baseline="0" dirty="0">
                <a:solidFill>
                  <a:schemeClr val="tx1"/>
                </a:solidFill>
                <a:latin typeface="+mn-lt"/>
                <a:ea typeface="+mn-ea"/>
                <a:cs typeface="+mn-cs"/>
              </a:rPr>
              <a:t>   Убедиться, что люди, которым мы помогаем находятся вне опасности  каких-либо физических или психологических травм. </a:t>
            </a:r>
          </a:p>
          <a:p>
            <a:pPr marL="0" algn="l" defTabSz="457200" rtl="0" eaLnBrk="1" latinLnBrk="0" hangingPunct="1">
              <a:lnSpc>
                <a:spcPts val="2400"/>
              </a:lnSpc>
              <a:buFont typeface="Arial"/>
              <a:buChar char="•"/>
            </a:pPr>
            <a:endParaRPr lang="en-US" sz="1800" b="0" kern="1200" baseline="0" dirty="0">
              <a:solidFill>
                <a:schemeClr val="tx1"/>
              </a:solidFill>
              <a:latin typeface="+mn-lt"/>
              <a:ea typeface="+mn-ea"/>
              <a:cs typeface="+mn-cs"/>
            </a:endParaRPr>
          </a:p>
          <a:p>
            <a:pPr marL="0" algn="l" defTabSz="457200" rtl="0" eaLnBrk="1" latinLnBrk="0" hangingPunct="1">
              <a:lnSpc>
                <a:spcPts val="2400"/>
              </a:lnSpc>
              <a:spcBef>
                <a:spcPts val="1705"/>
              </a:spcBef>
              <a:buFont typeface="Arial"/>
              <a:buChar char="•"/>
            </a:pPr>
            <a:r>
              <a:rPr lang="ru-RU" sz="1800" b="0" kern="1200" baseline="0" dirty="0">
                <a:solidFill>
                  <a:schemeClr val="tx1"/>
                </a:solidFill>
                <a:latin typeface="+mn-lt"/>
                <a:ea typeface="+mn-ea"/>
                <a:cs typeface="+mn-cs"/>
              </a:rPr>
              <a:t> Чтобы не оскорбить достоинство человека, мы относимся к нему с уважением, в соответствии с его культурными и социальными нормами</a:t>
            </a:r>
            <a:r>
              <a:rPr lang="en-US" sz="1800" b="0" kern="1200" baseline="0" dirty="0">
                <a:solidFill>
                  <a:schemeClr val="tx1"/>
                </a:solidFill>
                <a:latin typeface="+mn-lt"/>
                <a:ea typeface="+mn-ea"/>
                <a:cs typeface="+mn-cs"/>
              </a:rPr>
              <a:t>.</a:t>
            </a:r>
          </a:p>
          <a:p>
            <a:pPr marL="0" algn="l" defTabSz="457200" rtl="0" eaLnBrk="1" latinLnBrk="0" hangingPunct="1">
              <a:lnSpc>
                <a:spcPts val="2400"/>
              </a:lnSpc>
              <a:spcBef>
                <a:spcPts val="1705"/>
              </a:spcBef>
              <a:buFont typeface="Arial"/>
              <a:buChar char="•"/>
            </a:pPr>
            <a:endParaRPr lang="en-US" sz="1800" b="0" kern="1200" baseline="0" dirty="0">
              <a:solidFill>
                <a:schemeClr val="tx1"/>
              </a:solidFill>
              <a:latin typeface="+mn-lt"/>
              <a:ea typeface="+mn-ea"/>
              <a:cs typeface="+mn-cs"/>
            </a:endParaRPr>
          </a:p>
          <a:p>
            <a:pPr marL="0" algn="l" defTabSz="457200" rtl="0" eaLnBrk="1" latinLnBrk="0" hangingPunct="1">
              <a:lnSpc>
                <a:spcPts val="2400"/>
              </a:lnSpc>
              <a:spcBef>
                <a:spcPts val="1710"/>
              </a:spcBef>
              <a:buFont typeface="Arial"/>
              <a:buChar char="•"/>
            </a:pPr>
            <a:r>
              <a:rPr lang="ru-RU" sz="1800" b="0" kern="1200" baseline="0" dirty="0">
                <a:solidFill>
                  <a:schemeClr val="tx1"/>
                </a:solidFill>
                <a:latin typeface="+mn-lt"/>
                <a:ea typeface="+mn-ea"/>
                <a:cs typeface="+mn-cs"/>
              </a:rPr>
              <a:t>  Обеспечивая права, мы добиваемся, чтобы человек имел доступ к помощи без какой-либо дискриминации.  Кроме того, помогаем ему заявить о своих правах и доступности помощи. </a:t>
            </a:r>
            <a:r>
              <a:rPr lang="en-US" sz="1800" b="0" kern="1200" baseline="0" dirty="0">
                <a:solidFill>
                  <a:schemeClr val="tx1"/>
                </a:solidFill>
                <a:latin typeface="+mn-lt"/>
                <a:ea typeface="+mn-ea"/>
                <a:cs typeface="+mn-cs"/>
              </a:rPr>
              <a:t> </a:t>
            </a:r>
          </a:p>
          <a:p>
            <a:pPr marL="0" marR="2174875" algn="l" defTabSz="457200" rtl="0" eaLnBrk="1" latinLnBrk="0" hangingPunct="1">
              <a:lnSpc>
                <a:spcPts val="2400"/>
              </a:lnSpc>
              <a:buFont typeface="Arial"/>
              <a:buChar char="•"/>
            </a:pPr>
            <a:r>
              <a:rPr lang="ru-RU" sz="1800" b="0" kern="1200" baseline="0" dirty="0">
                <a:solidFill>
                  <a:schemeClr val="tx1"/>
                </a:solidFill>
                <a:latin typeface="+mn-lt"/>
                <a:ea typeface="+mn-ea"/>
                <a:cs typeface="+mn-cs"/>
              </a:rPr>
              <a:t>  И мы всегда действуем исключительно в интересах того, кому помогаем. </a:t>
            </a:r>
            <a:endParaRPr lang="en-US" sz="1800" b="0" kern="1200" baseline="0" dirty="0">
              <a:solidFill>
                <a:schemeClr val="tx1"/>
              </a:solidFill>
              <a:latin typeface="+mn-lt"/>
              <a:ea typeface="+mn-ea"/>
              <a:cs typeface="+mn-cs"/>
            </a:endParaRPr>
          </a:p>
          <a:p>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p>
            <a:r>
              <a:rPr lang="ru-RU" sz="1800" dirty="0">
                <a:effectLst/>
                <a:latin typeface="Calibri" panose="020F0502020204030204" pitchFamily="34" charset="0"/>
                <a:ea typeface="Calibri" panose="020F0502020204030204" pitchFamily="34" charset="0"/>
                <a:cs typeface="Times New Roman" panose="02020603050405020304" pitchFamily="18" charset="0"/>
              </a:rPr>
              <a:t>НЕ НАВРЕДИ </a:t>
            </a:r>
          </a:p>
          <a:p>
            <a:r>
              <a:rPr lang="ru-RU" sz="1800" b="1" dirty="0">
                <a:effectLst/>
                <a:latin typeface="Calibri" panose="020F0502020204030204" pitchFamily="34" charset="0"/>
                <a:ea typeface="Calibri" panose="020F0502020204030204" pitchFamily="34" charset="0"/>
                <a:cs typeface="Times New Roman" panose="02020603050405020304" pitchFamily="18" charset="0"/>
              </a:rPr>
              <a:t>Безопасность </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p>
            <a:r>
              <a:rPr lang="ru-RU" sz="1800" dirty="0">
                <a:effectLst/>
                <a:latin typeface="Calibri" panose="020F0502020204030204" pitchFamily="34" charset="0"/>
                <a:ea typeface="Calibri" panose="020F0502020204030204" pitchFamily="34" charset="0"/>
                <a:cs typeface="Times New Roman" panose="02020603050405020304" pitchFamily="18" charset="0"/>
              </a:rPr>
              <a:t>Не допускайте, чтобы люди еще больше чем-то рисковали из-за ваших действий. </a:t>
            </a:r>
          </a:p>
          <a:p>
            <a:r>
              <a:rPr lang="ru-RU" sz="1800" dirty="0">
                <a:effectLst/>
                <a:latin typeface="Calibri" panose="020F0502020204030204" pitchFamily="34" charset="0"/>
                <a:ea typeface="Calibri" panose="020F0502020204030204" pitchFamily="34" charset="0"/>
                <a:cs typeface="Times New Roman" panose="02020603050405020304" pitchFamily="18" charset="0"/>
              </a:rPr>
              <a:t>Убедитесь со всей скрупулёзностью, что люди, которым вы помогаете находятся в безопасности  и  оберегайте  их от физических и психологических травм. </a:t>
            </a:r>
          </a:p>
          <a:p>
            <a:r>
              <a:rPr lang="ru-RU" sz="1800" b="1" dirty="0">
                <a:effectLst/>
                <a:latin typeface="Calibri" panose="020F0502020204030204" pitchFamily="34" charset="0"/>
                <a:ea typeface="Calibri" panose="020F0502020204030204" pitchFamily="34" charset="0"/>
                <a:cs typeface="Times New Roman" panose="02020603050405020304" pitchFamily="18" charset="0"/>
              </a:rPr>
              <a:t>Уважение человеческого достоинства</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p>
            <a:r>
              <a:rPr lang="ru-RU" sz="1800" dirty="0">
                <a:effectLst/>
                <a:latin typeface="Calibri" panose="020F0502020204030204" pitchFamily="34" charset="0"/>
                <a:ea typeface="Calibri" panose="020F0502020204030204" pitchFamily="34" charset="0"/>
                <a:cs typeface="Times New Roman" panose="02020603050405020304" pitchFamily="18" charset="0"/>
              </a:rPr>
              <a:t>Обращайтесь к людям с уважением и в соответствии с их культурными и социальными  нормами. </a:t>
            </a:r>
          </a:p>
          <a:p>
            <a:r>
              <a:rPr lang="ru-RU" sz="1800" b="1" dirty="0">
                <a:effectLst/>
                <a:latin typeface="Calibri" panose="020F0502020204030204" pitchFamily="34" charset="0"/>
                <a:ea typeface="Calibri" panose="020F0502020204030204" pitchFamily="34" charset="0"/>
                <a:cs typeface="Times New Roman" panose="02020603050405020304" pitchFamily="18" charset="0"/>
              </a:rPr>
              <a:t>Права</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p>
            <a:r>
              <a:rPr lang="ru-RU" sz="1800" dirty="0">
                <a:effectLst/>
                <a:latin typeface="Calibri" panose="020F0502020204030204" pitchFamily="34" charset="0"/>
                <a:ea typeface="Calibri" panose="020F0502020204030204" pitchFamily="34" charset="0"/>
                <a:cs typeface="Times New Roman" panose="02020603050405020304" pitchFamily="18" charset="0"/>
              </a:rPr>
              <a:t>Убедитесь, что у всех людей есть доступ к помощи и нет дискриминации. </a:t>
            </a:r>
          </a:p>
          <a:p>
            <a:r>
              <a:rPr lang="ru-RU" sz="1800" dirty="0">
                <a:effectLst/>
                <a:latin typeface="Calibri" panose="020F0502020204030204" pitchFamily="34" charset="0"/>
                <a:ea typeface="Calibri" panose="020F0502020204030204" pitchFamily="34" charset="0"/>
                <a:cs typeface="Times New Roman" panose="02020603050405020304" pitchFamily="18" charset="0"/>
              </a:rPr>
              <a:t>Помогите людям заявить о своих правах и оценить доступную помощь. </a:t>
            </a:r>
          </a:p>
          <a:p>
            <a:endParaRPr lang="ru-RU" dirty="0"/>
          </a:p>
          <a:p>
            <a:endParaRPr lang="ru-RU" dirty="0"/>
          </a:p>
          <a:p>
            <a:endParaRPr lang="ru-RU" dirty="0"/>
          </a:p>
          <a:p>
            <a:r>
              <a:rPr lang="ru-RU" dirty="0"/>
              <a:t>***</a:t>
            </a:r>
          </a:p>
          <a:p>
            <a:r>
              <a:rPr lang="en-US" dirty="0"/>
              <a:t>PFA</a:t>
            </a:r>
            <a:r>
              <a:rPr lang="en-US" baseline="0" dirty="0"/>
              <a:t> is a method of helping people in distress that is based on the fundamental principle of DO NO HARM that we always follow in Mental Health and Psychosocial Support </a:t>
            </a:r>
            <a:r>
              <a:rPr lang="en-US" b="0" baseline="0" dirty="0"/>
              <a:t>responses.  </a:t>
            </a:r>
          </a:p>
          <a:p>
            <a:endParaRPr lang="en-US" b="0" baseline="0" dirty="0"/>
          </a:p>
          <a:p>
            <a:pPr marL="0" algn="l" defTabSz="457200" rtl="0" eaLnBrk="1" latinLnBrk="0" hangingPunct="1"/>
            <a:r>
              <a:rPr lang="en-US" sz="1200" b="0" kern="1200" baseline="0" dirty="0">
                <a:solidFill>
                  <a:schemeClr val="tx1"/>
                </a:solidFill>
                <a:latin typeface="+mn-lt"/>
                <a:ea typeface="+mn-ea"/>
                <a:cs typeface="+mn-cs"/>
              </a:rPr>
              <a:t>To ensure that we do no harm, we pay attention to offering help that promotes safety, dignity and is rights based. </a:t>
            </a:r>
          </a:p>
          <a:p>
            <a:pPr marL="0" algn="l" defTabSz="457200" rtl="0" eaLnBrk="1" latinLnBrk="0" hangingPunct="1">
              <a:lnSpc>
                <a:spcPts val="2400"/>
              </a:lnSpc>
            </a:pPr>
            <a:r>
              <a:rPr lang="en-US" sz="1200" b="0" kern="1200" baseline="0" dirty="0">
                <a:solidFill>
                  <a:schemeClr val="tx1"/>
                </a:solidFill>
                <a:latin typeface="+mn-lt"/>
                <a:ea typeface="+mn-ea"/>
                <a:cs typeface="+mn-cs"/>
              </a:rPr>
              <a:t>This means that we make efforts to </a:t>
            </a:r>
          </a:p>
          <a:p>
            <a:pPr marL="0" algn="l" defTabSz="457200" rtl="0" eaLnBrk="1" latinLnBrk="0" hangingPunct="1">
              <a:lnSpc>
                <a:spcPts val="2400"/>
              </a:lnSpc>
            </a:pPr>
            <a:endParaRPr lang="en-US" sz="1200" b="0" kern="1200" baseline="0" dirty="0">
              <a:solidFill>
                <a:schemeClr val="tx1"/>
              </a:solidFill>
              <a:latin typeface="+mn-lt"/>
              <a:ea typeface="+mn-ea"/>
              <a:cs typeface="+mn-cs"/>
            </a:endParaRPr>
          </a:p>
          <a:p>
            <a:pPr marL="0" algn="l" defTabSz="457200" rtl="0" eaLnBrk="1" latinLnBrk="0" hangingPunct="1">
              <a:lnSpc>
                <a:spcPts val="2400"/>
              </a:lnSpc>
              <a:buFont typeface="Arial"/>
              <a:buChar char="•"/>
            </a:pPr>
            <a:r>
              <a:rPr lang="en-US" sz="1200" b="0" kern="1200" baseline="0" dirty="0">
                <a:solidFill>
                  <a:schemeClr val="tx1"/>
                </a:solidFill>
                <a:latin typeface="+mn-lt"/>
                <a:ea typeface="+mn-ea"/>
                <a:cs typeface="+mn-cs"/>
              </a:rPr>
              <a:t>Avoid putting people at further risk as a result of our actions, and do everything we can to ensure the people we are helping are safe, and protected from physical or psychological harm.</a:t>
            </a:r>
          </a:p>
          <a:p>
            <a:pPr marL="0" algn="l" defTabSz="457200" rtl="0" eaLnBrk="1" latinLnBrk="0" hangingPunct="1">
              <a:lnSpc>
                <a:spcPts val="2400"/>
              </a:lnSpc>
              <a:buFont typeface="Arial"/>
              <a:buChar char="•"/>
            </a:pPr>
            <a:endParaRPr lang="en-US" sz="1200" b="0" kern="1200" baseline="0" dirty="0">
              <a:solidFill>
                <a:schemeClr val="tx1"/>
              </a:solidFill>
              <a:latin typeface="+mn-lt"/>
              <a:ea typeface="+mn-ea"/>
              <a:cs typeface="+mn-cs"/>
            </a:endParaRPr>
          </a:p>
          <a:p>
            <a:pPr marL="0" algn="l" defTabSz="457200" rtl="0" eaLnBrk="1" latinLnBrk="0" hangingPunct="1">
              <a:lnSpc>
                <a:spcPts val="2400"/>
              </a:lnSpc>
              <a:spcBef>
                <a:spcPts val="1705"/>
              </a:spcBef>
              <a:buFont typeface="Arial"/>
              <a:buChar char="•"/>
            </a:pPr>
            <a:r>
              <a:rPr lang="en-US" sz="1200" b="0" kern="1200" baseline="0" dirty="0">
                <a:solidFill>
                  <a:schemeClr val="tx1"/>
                </a:solidFill>
                <a:latin typeface="+mn-lt"/>
                <a:ea typeface="+mn-ea"/>
                <a:cs typeface="+mn-cs"/>
              </a:rPr>
              <a:t>Concerning dignity, it means always treating people with respect and in accordance with their cultural and social norms.</a:t>
            </a:r>
          </a:p>
          <a:p>
            <a:pPr marL="0" algn="l" defTabSz="457200" rtl="0" eaLnBrk="1" latinLnBrk="0" hangingPunct="1">
              <a:lnSpc>
                <a:spcPts val="2400"/>
              </a:lnSpc>
              <a:spcBef>
                <a:spcPts val="1705"/>
              </a:spcBef>
              <a:buFont typeface="Arial"/>
              <a:buChar char="•"/>
            </a:pPr>
            <a:endParaRPr lang="en-US" sz="1200" b="0" kern="1200" baseline="0" dirty="0">
              <a:solidFill>
                <a:schemeClr val="tx1"/>
              </a:solidFill>
              <a:latin typeface="+mn-lt"/>
              <a:ea typeface="+mn-ea"/>
              <a:cs typeface="+mn-cs"/>
            </a:endParaRPr>
          </a:p>
          <a:p>
            <a:pPr marL="0" algn="l" defTabSz="457200" rtl="0" eaLnBrk="1" latinLnBrk="0" hangingPunct="1">
              <a:lnSpc>
                <a:spcPts val="2400"/>
              </a:lnSpc>
              <a:spcBef>
                <a:spcPts val="1710"/>
              </a:spcBef>
              <a:buFont typeface="Arial"/>
              <a:buChar char="•"/>
            </a:pPr>
            <a:r>
              <a:rPr lang="en-US" sz="1200" b="0" kern="1200" baseline="0" dirty="0">
                <a:solidFill>
                  <a:schemeClr val="tx1"/>
                </a:solidFill>
                <a:latin typeface="+mn-lt"/>
                <a:ea typeface="+mn-ea"/>
                <a:cs typeface="+mn-cs"/>
              </a:rPr>
              <a:t>Fulfilling people’s rights involves making sure people can access help fairly and without discrimination. It also means helping people to claim their rights and access available support.  </a:t>
            </a:r>
          </a:p>
          <a:p>
            <a:pPr marL="0" marR="2174875" algn="l" defTabSz="457200" rtl="0" eaLnBrk="1" latinLnBrk="0" hangingPunct="1">
              <a:lnSpc>
                <a:spcPts val="2400"/>
              </a:lnSpc>
              <a:buFont typeface="Arial"/>
              <a:buChar char="•"/>
            </a:pPr>
            <a:r>
              <a:rPr lang="en-US" sz="1200" b="0" kern="1200" baseline="0" dirty="0">
                <a:solidFill>
                  <a:schemeClr val="tx1"/>
                </a:solidFill>
                <a:latin typeface="+mn-lt"/>
                <a:ea typeface="+mn-ea"/>
                <a:cs typeface="+mn-cs"/>
              </a:rPr>
              <a:t>And we always act only in the best interest of any person we encounter.</a:t>
            </a:r>
          </a:p>
          <a:p>
            <a:pPr marL="325755" marR="2174875" algn="l" defTabSz="457200" rtl="0" eaLnBrk="1" latinLnBrk="0" hangingPunct="1">
              <a:lnSpc>
                <a:spcPts val="2400"/>
              </a:lnSpc>
            </a:pPr>
            <a:endParaRPr lang="en-US" sz="1200" b="0" kern="1200" baseline="0" dirty="0">
              <a:solidFill>
                <a:schemeClr val="tx1"/>
              </a:solidFill>
              <a:latin typeface="+mn-lt"/>
              <a:ea typeface="+mn-ea"/>
              <a:cs typeface="+mn-cs"/>
            </a:endParaRPr>
          </a:p>
          <a:p>
            <a:pPr marL="325755" marR="2174875" algn="l" defTabSz="457200" rtl="0" eaLnBrk="1" latinLnBrk="0" hangingPunct="1">
              <a:lnSpc>
                <a:spcPts val="2400"/>
              </a:lnSpc>
            </a:pPr>
            <a:endParaRPr lang="en-US" sz="1200" b="0" kern="1200" baseline="0" dirty="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64774656-4D90-1246-BBAA-922E8D88F56B}" type="slidenum">
              <a:rPr lang="en-US" smtClean="0"/>
              <a:pPr/>
              <a:t>21</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ru-RU" baseline="0" dirty="0"/>
              <a:t>Есть много способов поддержать человека в беде. </a:t>
            </a:r>
          </a:p>
          <a:p>
            <a:r>
              <a:rPr lang="ru-RU" baseline="0" dirty="0"/>
              <a:t>Это можно сделать при личной встрече, или в разговоре по телефону, по видео-звонку или в короткой записке по телефону. </a:t>
            </a:r>
          </a:p>
          <a:p>
            <a:endParaRPr lang="ru-RU" baseline="0" dirty="0"/>
          </a:p>
          <a:p>
            <a:r>
              <a:rPr lang="ru-RU" baseline="0" dirty="0"/>
              <a:t>***</a:t>
            </a:r>
          </a:p>
          <a:p>
            <a:r>
              <a:rPr lang="en-US" baseline="0" dirty="0"/>
              <a:t>There are many ways we can support someone who is in distress and provide. It can be face-to-face, or it can be remote support through phone calls, videos calls, and short messages on the phone. </a:t>
            </a:r>
          </a:p>
          <a:p>
            <a:endParaRPr lang="en-US" dirty="0"/>
          </a:p>
        </p:txBody>
      </p:sp>
      <p:sp>
        <p:nvSpPr>
          <p:cNvPr id="4" name="Slide Number Placeholder 3"/>
          <p:cNvSpPr>
            <a:spLocks noGrp="1"/>
          </p:cNvSpPr>
          <p:nvPr>
            <p:ph type="sldNum" sz="quarter" idx="10"/>
          </p:nvPr>
        </p:nvSpPr>
        <p:spPr/>
        <p:txBody>
          <a:bodyPr/>
          <a:lstStyle/>
          <a:p>
            <a:fld id="{64774656-4D90-1246-BBAA-922E8D88F56B}" type="slidenum">
              <a:rPr lang="en-US" smtClean="0"/>
              <a:pPr/>
              <a:t>22</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ru-RU" baseline="0" dirty="0"/>
              <a:t>В основе ППП лежат три главных принципа – смотри (видеть, замечать), слушай (ср. можно слушать и не слышать), связывай/соединяй. Такой подход был разработан Всемирной организацией здравоохранения и используется многими гуманитарными организациями во всем мире. </a:t>
            </a:r>
          </a:p>
          <a:p>
            <a:endParaRPr lang="ru-RU" baseline="0" dirty="0"/>
          </a:p>
          <a:p>
            <a:r>
              <a:rPr lang="ru-RU" baseline="0" dirty="0"/>
              <a:t>Сегодня мы рассмотрим, что значит каждый из этих принципов. </a:t>
            </a:r>
          </a:p>
          <a:p>
            <a:endParaRPr lang="ru-RU" baseline="0" dirty="0"/>
          </a:p>
          <a:p>
            <a:r>
              <a:rPr lang="ru-RU" baseline="0" dirty="0"/>
              <a:t>***</a:t>
            </a:r>
            <a:endParaRPr lang="en-US" baseline="0" dirty="0"/>
          </a:p>
          <a:p>
            <a:endParaRPr lang="en-US" baseline="0" dirty="0"/>
          </a:p>
          <a:p>
            <a:r>
              <a:rPr lang="en-US" baseline="0" dirty="0"/>
              <a:t>PFA is based on the three action principles of Look, Listen and Link. This model and approach to PFA was developed by the World Health Organization, and is used by many humanitarian actors throughout the world. </a:t>
            </a:r>
          </a:p>
          <a:p>
            <a:endParaRPr lang="en-US" baseline="0" dirty="0"/>
          </a:p>
          <a:p>
            <a:endParaRPr lang="en-US" baseline="0" dirty="0"/>
          </a:p>
          <a:p>
            <a:r>
              <a:rPr lang="en-US" baseline="0" dirty="0"/>
              <a:t>We will look at what each of these action principles involve.</a:t>
            </a:r>
            <a:endParaRPr lang="en-US" dirty="0"/>
          </a:p>
        </p:txBody>
      </p:sp>
      <p:sp>
        <p:nvSpPr>
          <p:cNvPr id="4" name="Slide Number Placeholder 3"/>
          <p:cNvSpPr>
            <a:spLocks noGrp="1"/>
          </p:cNvSpPr>
          <p:nvPr>
            <p:ph type="sldNum" sz="quarter" idx="10"/>
          </p:nvPr>
        </p:nvSpPr>
        <p:spPr/>
        <p:txBody>
          <a:bodyPr/>
          <a:lstStyle/>
          <a:p>
            <a:fld id="{64774656-4D90-1246-BBAA-922E8D88F56B}" type="slidenum">
              <a:rPr lang="en-US" smtClean="0"/>
              <a:pPr/>
              <a:t>23</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ru-RU" baseline="0" dirty="0"/>
          </a:p>
          <a:p>
            <a:pPr marL="0" marR="0" indent="0" algn="l" defTabSz="457200" rtl="0" eaLnBrk="1" fontAlgn="auto" latinLnBrk="0" hangingPunct="1">
              <a:lnSpc>
                <a:spcPct val="100000"/>
              </a:lnSpc>
              <a:spcBef>
                <a:spcPts val="0"/>
              </a:spcBef>
              <a:spcAft>
                <a:spcPts val="0"/>
              </a:spcAft>
              <a:buClrTx/>
              <a:buSzTx/>
              <a:buFontTx/>
              <a:buNone/>
              <a:tabLst/>
              <a:defRPr/>
            </a:pPr>
            <a:r>
              <a:rPr lang="ru-RU" baseline="0" dirty="0"/>
              <a:t>Первый принцип СМОТРИ подразумевает оценку ситуации, чтобы выяснить, кто нуждается в помощи, каковы риски безопасности и есть ли какие-либо телесные повреждения. </a:t>
            </a:r>
          </a:p>
          <a:p>
            <a:pPr marL="0" marR="0" indent="0" algn="l" defTabSz="457200" rtl="0" eaLnBrk="1" fontAlgn="auto" latinLnBrk="0" hangingPunct="1">
              <a:lnSpc>
                <a:spcPct val="100000"/>
              </a:lnSpc>
              <a:spcBef>
                <a:spcPts val="0"/>
              </a:spcBef>
              <a:spcAft>
                <a:spcPts val="0"/>
              </a:spcAft>
              <a:buClrTx/>
              <a:buSzTx/>
              <a:buFontTx/>
              <a:buNone/>
              <a:tabLst/>
              <a:defRPr/>
            </a:pPr>
            <a:r>
              <a:rPr lang="ru-RU" baseline="0" dirty="0"/>
              <a:t>Сюда относится и  удовлетворение любых насущных потребностей, таких как, например, одеяло или стакан воды, чтобы помочь человеку почувствовать себя в безопасности и комфортно. СМОТРИ – это и о наблюдении за/определении эмоциональных реакций.</a:t>
            </a:r>
          </a:p>
          <a:p>
            <a:pPr marL="0" marR="0" indent="0" algn="l" defTabSz="457200" rtl="0" eaLnBrk="1" fontAlgn="auto" latinLnBrk="0" hangingPunct="1">
              <a:lnSpc>
                <a:spcPct val="100000"/>
              </a:lnSpc>
              <a:spcBef>
                <a:spcPts val="0"/>
              </a:spcBef>
              <a:spcAft>
                <a:spcPts val="0"/>
              </a:spcAft>
              <a:buClrTx/>
              <a:buSzTx/>
              <a:buFontTx/>
              <a:buNone/>
              <a:tabLst/>
              <a:defRPr/>
            </a:pPr>
            <a:endParaRPr lang="ru-RU" baseline="0" dirty="0"/>
          </a:p>
          <a:p>
            <a:pPr marL="0" marR="0" indent="0" algn="l" defTabSz="457200" rtl="0" eaLnBrk="1" fontAlgn="auto" latinLnBrk="0" hangingPunct="1">
              <a:lnSpc>
                <a:spcPct val="100000"/>
              </a:lnSpc>
              <a:spcBef>
                <a:spcPts val="0"/>
              </a:spcBef>
              <a:spcAft>
                <a:spcPts val="0"/>
              </a:spcAft>
              <a:buClrTx/>
              <a:buSzTx/>
              <a:buFontTx/>
              <a:buNone/>
              <a:tabLst/>
              <a:defRPr/>
            </a:pPr>
            <a:r>
              <a:rPr lang="ru-RU" baseline="0" dirty="0"/>
              <a:t>***</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a:t>The first action principle LOOK involves assessing the situation to find out who needs help, what the safety and security risks are and if there are any physical injuries. </a:t>
            </a:r>
            <a:endParaRPr lang="ru-RU" baseline="0" dirty="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a:t>It also involves attending to any immediate basic and practical needs, such as providing the person in distress with a blanket, or a glass of water, to help them feel safe and comfortable. </a:t>
            </a:r>
            <a:endParaRPr lang="ru-RU" baseline="0" dirty="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a:t>LOOK also involves observing and identifying emotional reactions. </a:t>
            </a:r>
            <a:endParaRPr lang="en-US" dirty="0"/>
          </a:p>
          <a:p>
            <a:endParaRPr lang="en-US" dirty="0"/>
          </a:p>
        </p:txBody>
      </p:sp>
      <p:sp>
        <p:nvSpPr>
          <p:cNvPr id="4" name="Slide Number Placeholder 3"/>
          <p:cNvSpPr>
            <a:spLocks noGrp="1"/>
          </p:cNvSpPr>
          <p:nvPr>
            <p:ph type="sldNum" sz="quarter" idx="10"/>
          </p:nvPr>
        </p:nvSpPr>
        <p:spPr/>
        <p:txBody>
          <a:bodyPr/>
          <a:lstStyle/>
          <a:p>
            <a:fld id="{64774656-4D90-1246-BBAA-922E8D88F56B}" type="slidenum">
              <a:rPr lang="en-US" smtClean="0"/>
              <a:pPr/>
              <a:t>24</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ru-RU" dirty="0"/>
          </a:p>
          <a:p>
            <a:r>
              <a:rPr lang="ru-RU" dirty="0"/>
              <a:t>5 минут на работу в группах. У каждой группы максимум 2 минуты на презентацию – всего 15 минут.</a:t>
            </a:r>
          </a:p>
          <a:p>
            <a:endParaRPr lang="ru-RU" dirty="0"/>
          </a:p>
          <a:p>
            <a:r>
              <a:rPr lang="ru-RU" dirty="0"/>
              <a:t>***</a:t>
            </a:r>
          </a:p>
          <a:p>
            <a:endParaRPr lang="ru-RU" dirty="0"/>
          </a:p>
          <a:p>
            <a:r>
              <a:rPr lang="en-US" dirty="0"/>
              <a:t>5 minutes to work on task, each group has max 2 mins to present – 15 mins in total</a:t>
            </a:r>
          </a:p>
        </p:txBody>
      </p:sp>
      <p:sp>
        <p:nvSpPr>
          <p:cNvPr id="4" name="Slide Number Placeholder 3"/>
          <p:cNvSpPr>
            <a:spLocks noGrp="1"/>
          </p:cNvSpPr>
          <p:nvPr>
            <p:ph type="sldNum" sz="quarter" idx="10"/>
          </p:nvPr>
        </p:nvSpPr>
        <p:spPr/>
        <p:txBody>
          <a:bodyPr/>
          <a:lstStyle/>
          <a:p>
            <a:fld id="{64774656-4D90-1246-BBAA-922E8D88F56B}" type="slidenum">
              <a:rPr lang="en-US" smtClean="0"/>
              <a:pPr/>
              <a:t>25</a:t>
            </a:fld>
            <a:endParaRPr lang="en-US"/>
          </a:p>
        </p:txBody>
      </p:sp>
    </p:spTree>
    <p:extLst>
      <p:ext uri="{BB962C8B-B14F-4D97-AF65-F5344CB8AC3E}">
        <p14:creationId xmlns:p14="http://schemas.microsoft.com/office/powerpoint/2010/main" val="372778590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47500" lnSpcReduction="20000"/>
          </a:bodyPr>
          <a:lstStyle/>
          <a:p>
            <a:pPr rtl="0"/>
            <a:r>
              <a:rPr lang="ru-RU" dirty="0">
                <a:solidFill>
                  <a:srgbClr val="000000"/>
                </a:solidFill>
                <a:effectLst/>
              </a:rPr>
              <a:t>Какие физические признаки дистресса Вы знаете? </a:t>
            </a:r>
          </a:p>
          <a:p>
            <a:pPr rtl="0"/>
            <a:r>
              <a:rPr lang="ru-RU" dirty="0">
                <a:solidFill>
                  <a:srgbClr val="000000"/>
                </a:solidFill>
                <a:effectLst/>
              </a:rPr>
              <a:t>Это могут быть симптомы, которые проявляются у Вас, когда Вы испытываете стресс, или которые, как вы знаете, бывают у других людей.</a:t>
            </a:r>
          </a:p>
          <a:p>
            <a:pPr marL="0" marR="0" lvl="0" indent="0" algn="l" defTabSz="457200" rtl="0" eaLnBrk="1" fontAlgn="auto" latinLnBrk="0" hangingPunct="1">
              <a:lnSpc>
                <a:spcPct val="100000"/>
              </a:lnSpc>
              <a:spcBef>
                <a:spcPts val="0"/>
              </a:spcBef>
              <a:spcAft>
                <a:spcPts val="0"/>
              </a:spcAft>
              <a:buClrTx/>
              <a:buSzTx/>
              <a:buFontTx/>
              <a:buNone/>
              <a:tabLst/>
              <a:defRPr/>
            </a:pPr>
            <a:endParaRPr lang="ru-RU" b="0" dirty="0"/>
          </a:p>
          <a:p>
            <a:pPr marL="0" marR="0" lvl="0" indent="0" algn="l" defTabSz="457200" rtl="0" eaLnBrk="1" fontAlgn="auto" latinLnBrk="0" hangingPunct="1">
              <a:lnSpc>
                <a:spcPct val="100000"/>
              </a:lnSpc>
              <a:spcBef>
                <a:spcPts val="0"/>
              </a:spcBef>
              <a:spcAft>
                <a:spcPts val="0"/>
              </a:spcAft>
              <a:buClrTx/>
              <a:buSzTx/>
              <a:buFontTx/>
              <a:buNone/>
              <a:tabLst/>
              <a:defRPr/>
            </a:pPr>
            <a:r>
              <a:rPr lang="ru-RU" b="1" dirty="0"/>
              <a:t>(</a:t>
            </a:r>
            <a:r>
              <a:rPr lang="ru-RU" sz="1200" b="1" kern="1200" dirty="0">
                <a:solidFill>
                  <a:schemeClr val="tx1"/>
                </a:solidFill>
                <a:latin typeface="+mn-lt"/>
                <a:ea typeface="+mn-ea"/>
                <a:cs typeface="+mn-cs"/>
              </a:rPr>
              <a:t>Сначала спросите участников об их вкладе, и когда они сделают все свои вклады, затем нажмите, чтобы показать свой список, и объясните, что это то, о чем вы думали до тренинга, некоторые из них, возможно, уже были упомянуты участниками).</a:t>
            </a:r>
          </a:p>
          <a:p>
            <a:pPr marL="0" marR="0" lvl="0" indent="0" algn="l" defTabSz="457200" rtl="0" eaLnBrk="1" fontAlgn="auto" latinLnBrk="0" hangingPunct="1">
              <a:lnSpc>
                <a:spcPct val="100000"/>
              </a:lnSpc>
              <a:spcBef>
                <a:spcPts val="0"/>
              </a:spcBef>
              <a:spcAft>
                <a:spcPts val="0"/>
              </a:spcAft>
              <a:buClrTx/>
              <a:buSzTx/>
              <a:buFontTx/>
              <a:buNone/>
              <a:tabLst/>
              <a:defRPr/>
            </a:pPr>
            <a:endParaRPr lang="ru-RU" sz="1200" b="1" kern="1200" dirty="0">
              <a:solidFill>
                <a:schemeClr val="tx1"/>
              </a:solidFill>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ru-RU" sz="1200" b="0" kern="1200" dirty="0">
                <a:solidFill>
                  <a:schemeClr val="tx1"/>
                </a:solidFill>
                <a:latin typeface="+mn-lt"/>
                <a:ea typeface="+mn-ea"/>
                <a:cs typeface="+mn-cs"/>
              </a:rPr>
              <a:t>Вот некоторые примеры:</a:t>
            </a:r>
          </a:p>
          <a:p>
            <a:pPr marL="0" marR="0" lvl="0" indent="0" algn="l" defTabSz="457200" rtl="0" eaLnBrk="1" fontAlgn="auto" latinLnBrk="0" hangingPunct="1">
              <a:lnSpc>
                <a:spcPct val="100000"/>
              </a:lnSpc>
              <a:spcBef>
                <a:spcPts val="0"/>
              </a:spcBef>
              <a:spcAft>
                <a:spcPts val="0"/>
              </a:spcAft>
              <a:buClrTx/>
              <a:buSzTx/>
              <a:buFontTx/>
              <a:buNone/>
              <a:tabLst/>
              <a:defRPr/>
            </a:pPr>
            <a:r>
              <a:rPr lang="ru-RU" sz="1200" b="0" kern="1200" dirty="0">
                <a:solidFill>
                  <a:schemeClr val="tx1"/>
                </a:solidFill>
                <a:latin typeface="+mn-lt"/>
                <a:ea typeface="+mn-ea"/>
                <a:cs typeface="+mn-cs"/>
              </a:rPr>
              <a:t>Проблемы со сном</a:t>
            </a:r>
          </a:p>
          <a:p>
            <a:pPr marL="0" marR="0" lvl="0" indent="0" algn="l" defTabSz="457200" rtl="0" eaLnBrk="1" fontAlgn="auto" latinLnBrk="0" hangingPunct="1">
              <a:lnSpc>
                <a:spcPct val="100000"/>
              </a:lnSpc>
              <a:spcBef>
                <a:spcPts val="0"/>
              </a:spcBef>
              <a:spcAft>
                <a:spcPts val="0"/>
              </a:spcAft>
              <a:buClrTx/>
              <a:buSzTx/>
              <a:buFontTx/>
              <a:buNone/>
              <a:tabLst/>
              <a:defRPr/>
            </a:pPr>
            <a:r>
              <a:rPr lang="ru-RU" sz="1200" b="0" kern="1200" dirty="0">
                <a:solidFill>
                  <a:schemeClr val="tx1"/>
                </a:solidFill>
                <a:latin typeface="+mn-lt"/>
                <a:ea typeface="+mn-ea"/>
                <a:cs typeface="+mn-cs"/>
              </a:rPr>
              <a:t>Проблемы с желудком (диарея, тошнота)</a:t>
            </a:r>
          </a:p>
          <a:p>
            <a:pPr marL="0" marR="0" lvl="0" indent="0" algn="l" defTabSz="457200" rtl="0" eaLnBrk="1" fontAlgn="auto" latinLnBrk="0" hangingPunct="1">
              <a:lnSpc>
                <a:spcPct val="100000"/>
              </a:lnSpc>
              <a:spcBef>
                <a:spcPts val="0"/>
              </a:spcBef>
              <a:spcAft>
                <a:spcPts val="0"/>
              </a:spcAft>
              <a:buClrTx/>
              <a:buSzTx/>
              <a:buFontTx/>
              <a:buNone/>
              <a:tabLst/>
              <a:defRPr/>
            </a:pPr>
            <a:r>
              <a:rPr lang="ru-RU" sz="1200" b="0" kern="1200" dirty="0">
                <a:solidFill>
                  <a:schemeClr val="tx1"/>
                </a:solidFill>
                <a:latin typeface="+mn-lt"/>
                <a:ea typeface="+mn-ea"/>
                <a:cs typeface="+mn-cs"/>
              </a:rPr>
              <a:t>Дрожь</a:t>
            </a:r>
          </a:p>
          <a:p>
            <a:pPr marL="0" marR="0" lvl="0" indent="0" algn="l" defTabSz="457200" rtl="0" eaLnBrk="1" fontAlgn="auto" latinLnBrk="0" hangingPunct="1">
              <a:lnSpc>
                <a:spcPct val="100000"/>
              </a:lnSpc>
              <a:spcBef>
                <a:spcPts val="0"/>
              </a:spcBef>
              <a:spcAft>
                <a:spcPts val="0"/>
              </a:spcAft>
              <a:buClrTx/>
              <a:buSzTx/>
              <a:buFontTx/>
              <a:buNone/>
              <a:tabLst/>
              <a:defRPr/>
            </a:pPr>
            <a:r>
              <a:rPr lang="ru-RU" sz="1200" b="0" kern="1200" dirty="0">
                <a:solidFill>
                  <a:schemeClr val="tx1"/>
                </a:solidFill>
                <a:latin typeface="+mn-lt"/>
                <a:ea typeface="+mn-ea"/>
                <a:cs typeface="+mn-cs"/>
              </a:rPr>
              <a:t>Потливость</a:t>
            </a:r>
          </a:p>
          <a:p>
            <a:pPr marL="0" marR="0" lvl="0" indent="0" algn="l" defTabSz="457200" rtl="0" eaLnBrk="1" fontAlgn="auto" latinLnBrk="0" hangingPunct="1">
              <a:lnSpc>
                <a:spcPct val="100000"/>
              </a:lnSpc>
              <a:spcBef>
                <a:spcPts val="0"/>
              </a:spcBef>
              <a:spcAft>
                <a:spcPts val="0"/>
              </a:spcAft>
              <a:buClrTx/>
              <a:buSzTx/>
              <a:buFontTx/>
              <a:buNone/>
              <a:tabLst/>
              <a:defRPr/>
            </a:pPr>
            <a:r>
              <a:rPr lang="ru-RU" sz="1200" b="0" kern="1200" dirty="0">
                <a:solidFill>
                  <a:schemeClr val="tx1"/>
                </a:solidFill>
                <a:latin typeface="+mn-lt"/>
                <a:ea typeface="+mn-ea"/>
                <a:cs typeface="+mn-cs"/>
              </a:rPr>
              <a:t>Учащенное сердцебиение</a:t>
            </a:r>
          </a:p>
          <a:p>
            <a:pPr marL="0" marR="0" lvl="0" indent="0" algn="l" defTabSz="457200" rtl="0" eaLnBrk="1" fontAlgn="auto" latinLnBrk="0" hangingPunct="1">
              <a:lnSpc>
                <a:spcPct val="100000"/>
              </a:lnSpc>
              <a:spcBef>
                <a:spcPts val="0"/>
              </a:spcBef>
              <a:spcAft>
                <a:spcPts val="0"/>
              </a:spcAft>
              <a:buClrTx/>
              <a:buSzTx/>
              <a:buFontTx/>
              <a:buNone/>
              <a:tabLst/>
              <a:defRPr/>
            </a:pPr>
            <a:r>
              <a:rPr lang="ru-RU" sz="1200" b="0" kern="1200" dirty="0">
                <a:solidFill>
                  <a:schemeClr val="tx1"/>
                </a:solidFill>
                <a:latin typeface="+mn-lt"/>
                <a:ea typeface="+mn-ea"/>
                <a:cs typeface="+mn-cs"/>
              </a:rPr>
              <a:t>Чувство усталости</a:t>
            </a:r>
          </a:p>
          <a:p>
            <a:pPr marL="0" marR="0" lvl="0" indent="0" algn="l" defTabSz="457200" rtl="0" eaLnBrk="1" fontAlgn="auto" latinLnBrk="0" hangingPunct="1">
              <a:lnSpc>
                <a:spcPct val="100000"/>
              </a:lnSpc>
              <a:spcBef>
                <a:spcPts val="0"/>
              </a:spcBef>
              <a:spcAft>
                <a:spcPts val="0"/>
              </a:spcAft>
              <a:buClrTx/>
              <a:buSzTx/>
              <a:buFontTx/>
              <a:buNone/>
              <a:tabLst/>
              <a:defRPr/>
            </a:pPr>
            <a:r>
              <a:rPr lang="ru-RU" sz="1200" b="0" kern="1200" dirty="0">
                <a:solidFill>
                  <a:schemeClr val="tx1"/>
                </a:solidFill>
                <a:latin typeface="+mn-lt"/>
                <a:ea typeface="+mn-ea"/>
                <a:cs typeface="+mn-cs"/>
              </a:rPr>
              <a:t>Мышечный тремор и напряжение</a:t>
            </a:r>
          </a:p>
          <a:p>
            <a:pPr marL="0" marR="0" lvl="0" indent="0" algn="l" defTabSz="457200" rtl="0" eaLnBrk="1" fontAlgn="auto" latinLnBrk="0" hangingPunct="1">
              <a:lnSpc>
                <a:spcPct val="100000"/>
              </a:lnSpc>
              <a:spcBef>
                <a:spcPts val="0"/>
              </a:spcBef>
              <a:spcAft>
                <a:spcPts val="0"/>
              </a:spcAft>
              <a:buClrTx/>
              <a:buSzTx/>
              <a:buFontTx/>
              <a:buNone/>
              <a:tabLst/>
              <a:defRPr/>
            </a:pPr>
            <a:r>
              <a:rPr lang="ru-RU" sz="1200" b="0" kern="1200" dirty="0">
                <a:solidFill>
                  <a:schemeClr val="tx1"/>
                </a:solidFill>
                <a:latin typeface="+mn-lt"/>
                <a:ea typeface="+mn-ea"/>
                <a:cs typeface="+mn-cs"/>
              </a:rPr>
              <a:t>Боль в спине и шее из-за мышечного напряжения</a:t>
            </a:r>
          </a:p>
          <a:p>
            <a:pPr marL="0" marR="0" lvl="0" indent="0" algn="l" defTabSz="457200" rtl="0" eaLnBrk="1" fontAlgn="auto" latinLnBrk="0" hangingPunct="1">
              <a:lnSpc>
                <a:spcPct val="100000"/>
              </a:lnSpc>
              <a:spcBef>
                <a:spcPts val="0"/>
              </a:spcBef>
              <a:spcAft>
                <a:spcPts val="0"/>
              </a:spcAft>
              <a:buClrTx/>
              <a:buSzTx/>
              <a:buFontTx/>
              <a:buNone/>
              <a:tabLst/>
              <a:defRPr/>
            </a:pPr>
            <a:r>
              <a:rPr lang="ru-RU" sz="1200" b="0" kern="1200" dirty="0">
                <a:solidFill>
                  <a:schemeClr val="tx1"/>
                </a:solidFill>
                <a:latin typeface="+mn-lt"/>
                <a:ea typeface="+mn-ea"/>
                <a:cs typeface="+mn-cs"/>
              </a:rPr>
              <a:t>Головная боль</a:t>
            </a:r>
          </a:p>
          <a:p>
            <a:pPr marL="0" marR="0" lvl="0" indent="0" algn="l" defTabSz="457200" rtl="0" eaLnBrk="1" fontAlgn="auto" latinLnBrk="0" hangingPunct="1">
              <a:lnSpc>
                <a:spcPct val="100000"/>
              </a:lnSpc>
              <a:spcBef>
                <a:spcPts val="0"/>
              </a:spcBef>
              <a:spcAft>
                <a:spcPts val="0"/>
              </a:spcAft>
              <a:buClrTx/>
              <a:buSzTx/>
              <a:buFontTx/>
              <a:buNone/>
              <a:tabLst/>
              <a:defRPr/>
            </a:pPr>
            <a:r>
              <a:rPr lang="ru-RU" sz="1200" b="0" kern="1200" dirty="0">
                <a:solidFill>
                  <a:schemeClr val="tx1"/>
                </a:solidFill>
                <a:latin typeface="+mn-lt"/>
                <a:ea typeface="+mn-ea"/>
                <a:cs typeface="+mn-cs"/>
              </a:rPr>
              <a:t>Невозможность расслабиться и отдохнуть</a:t>
            </a:r>
          </a:p>
          <a:p>
            <a:pPr marL="0" marR="0" lvl="0" indent="0" algn="l" defTabSz="457200" rtl="0" eaLnBrk="1" fontAlgn="auto" latinLnBrk="0" hangingPunct="1">
              <a:lnSpc>
                <a:spcPct val="100000"/>
              </a:lnSpc>
              <a:spcBef>
                <a:spcPts val="0"/>
              </a:spcBef>
              <a:spcAft>
                <a:spcPts val="0"/>
              </a:spcAft>
              <a:buClrTx/>
              <a:buSzTx/>
              <a:buFontTx/>
              <a:buNone/>
              <a:tabLst/>
              <a:defRPr/>
            </a:pPr>
            <a:r>
              <a:rPr lang="ru-RU" sz="1200" b="0" kern="1200" dirty="0">
                <a:solidFill>
                  <a:schemeClr val="tx1"/>
                </a:solidFill>
                <a:latin typeface="+mn-lt"/>
                <a:ea typeface="+mn-ea"/>
                <a:cs typeface="+mn-cs"/>
              </a:rPr>
              <a:t>Пугливость </a:t>
            </a:r>
          </a:p>
          <a:p>
            <a:pPr marL="0" marR="0" lvl="0" indent="0" algn="l" defTabSz="457200" rtl="0" eaLnBrk="1" fontAlgn="auto" latinLnBrk="0" hangingPunct="1">
              <a:lnSpc>
                <a:spcPct val="100000"/>
              </a:lnSpc>
              <a:spcBef>
                <a:spcPts val="0"/>
              </a:spcBef>
              <a:spcAft>
                <a:spcPts val="0"/>
              </a:spcAft>
              <a:buClrTx/>
              <a:buSzTx/>
              <a:buFontTx/>
              <a:buNone/>
              <a:tabLst/>
              <a:defRPr/>
            </a:pPr>
            <a:endParaRPr lang="ru-RU" sz="1200" b="0" kern="1200" dirty="0">
              <a:solidFill>
                <a:schemeClr val="tx1"/>
              </a:solidFill>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ru-RU" sz="1200" b="0" kern="1200" dirty="0">
                <a:solidFill>
                  <a:schemeClr val="tx1"/>
                </a:solidFill>
                <a:latin typeface="+mn-lt"/>
                <a:ea typeface="+mn-ea"/>
                <a:cs typeface="+mn-cs"/>
              </a:rPr>
              <a:t>***</a:t>
            </a:r>
          </a:p>
          <a:p>
            <a:pPr marL="0" marR="0" lvl="0" indent="0" algn="l" defTabSz="457200" rtl="0" eaLnBrk="1" fontAlgn="auto" latinLnBrk="0" hangingPunct="1">
              <a:lnSpc>
                <a:spcPct val="100000"/>
              </a:lnSpc>
              <a:spcBef>
                <a:spcPts val="0"/>
              </a:spcBef>
              <a:spcAft>
                <a:spcPts val="0"/>
              </a:spcAft>
              <a:buClrTx/>
              <a:buSzTx/>
              <a:buFontTx/>
              <a:buNone/>
              <a:tabLst/>
              <a:defRPr/>
            </a:pPr>
            <a:endParaRPr lang="ru-RU" b="0"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b="0" dirty="0"/>
              <a:t>What are some physical signs of distress that you know of? This can be symptoms you know you have when you are stressed, or that you know others have.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t>(First ask participants for their contributions, and when they have given all their contributions, then click to show your list and explain these are the things you thought of before the training, some may already have been mentioned by participants). </a:t>
            </a:r>
          </a:p>
          <a:p>
            <a:endParaRPr lang="en-US" b="0" dirty="0"/>
          </a:p>
          <a:p>
            <a:r>
              <a:rPr lang="en-US" b="0" dirty="0"/>
              <a:t>Here are the ones I thought of:</a:t>
            </a:r>
          </a:p>
          <a:p>
            <a:pPr marL="285750" indent="-285750">
              <a:buFont typeface="Arial" panose="020B0604020202020204" pitchFamily="34" charset="0"/>
              <a:buChar char="•"/>
            </a:pPr>
            <a:r>
              <a:rPr lang="da-DK" sz="1200" dirty="0"/>
              <a:t>Problems with </a:t>
            </a:r>
            <a:r>
              <a:rPr lang="da-DK" sz="1200" dirty="0" err="1"/>
              <a:t>sleeping</a:t>
            </a:r>
            <a:r>
              <a:rPr lang="da-DK" sz="1200" dirty="0"/>
              <a:t> </a:t>
            </a:r>
          </a:p>
          <a:p>
            <a:pPr marL="285750" indent="-285750">
              <a:buFont typeface="Arial" panose="020B0604020202020204" pitchFamily="34" charset="0"/>
              <a:buChar char="•"/>
            </a:pPr>
            <a:r>
              <a:rPr lang="da-DK" sz="1200" dirty="0" err="1"/>
              <a:t>Stomach</a:t>
            </a:r>
            <a:r>
              <a:rPr lang="da-DK" sz="1200" dirty="0"/>
              <a:t> problems like </a:t>
            </a:r>
            <a:r>
              <a:rPr lang="da-DK" sz="1200" dirty="0" err="1"/>
              <a:t>diarrhea</a:t>
            </a:r>
            <a:r>
              <a:rPr lang="da-DK" sz="1200" dirty="0"/>
              <a:t> or </a:t>
            </a:r>
            <a:r>
              <a:rPr lang="da-DK" sz="1200" dirty="0" err="1"/>
              <a:t>nausea</a:t>
            </a:r>
            <a:r>
              <a:rPr lang="da-DK" sz="1200" dirty="0"/>
              <a:t> </a:t>
            </a:r>
          </a:p>
          <a:p>
            <a:pPr marL="285750" indent="-285750">
              <a:buFont typeface="Arial" panose="020B0604020202020204" pitchFamily="34" charset="0"/>
              <a:buChar char="•"/>
            </a:pPr>
            <a:r>
              <a:rPr lang="da-DK" sz="1200" dirty="0" err="1"/>
              <a:t>Shaking</a:t>
            </a:r>
            <a:r>
              <a:rPr lang="da-DK" sz="1200" dirty="0"/>
              <a:t> </a:t>
            </a:r>
          </a:p>
          <a:p>
            <a:pPr marL="285750" indent="-285750">
              <a:buFont typeface="Arial" panose="020B0604020202020204" pitchFamily="34" charset="0"/>
              <a:buChar char="•"/>
            </a:pPr>
            <a:r>
              <a:rPr lang="da-DK" sz="1200" dirty="0" err="1"/>
              <a:t>Sweating</a:t>
            </a:r>
            <a:endParaRPr lang="da-DK" sz="1200" dirty="0"/>
          </a:p>
          <a:p>
            <a:pPr marL="285750" indent="-285750">
              <a:buFont typeface="Arial" panose="020B0604020202020204" pitchFamily="34" charset="0"/>
              <a:buChar char="•"/>
            </a:pPr>
            <a:r>
              <a:rPr lang="da-DK" sz="1200" dirty="0"/>
              <a:t>Rapid </a:t>
            </a:r>
            <a:r>
              <a:rPr lang="da-DK" sz="1200" dirty="0" err="1"/>
              <a:t>heart</a:t>
            </a:r>
            <a:r>
              <a:rPr lang="da-DK" sz="1200" dirty="0"/>
              <a:t> rate </a:t>
            </a:r>
          </a:p>
          <a:p>
            <a:pPr marL="285750" indent="-285750">
              <a:buFont typeface="Arial" panose="020B0604020202020204" pitchFamily="34" charset="0"/>
              <a:buChar char="•"/>
            </a:pPr>
            <a:r>
              <a:rPr lang="da-DK" sz="1200" dirty="0" err="1"/>
              <a:t>Feeling</a:t>
            </a:r>
            <a:r>
              <a:rPr lang="da-DK" sz="1200" dirty="0"/>
              <a:t> </a:t>
            </a:r>
            <a:r>
              <a:rPr lang="da-DK" sz="1200" dirty="0" err="1"/>
              <a:t>very</a:t>
            </a:r>
            <a:r>
              <a:rPr lang="da-DK" sz="1200" dirty="0"/>
              <a:t> </a:t>
            </a:r>
            <a:r>
              <a:rPr lang="da-DK" sz="1200" dirty="0" err="1"/>
              <a:t>tired</a:t>
            </a:r>
            <a:r>
              <a:rPr lang="da-DK" sz="1200" dirty="0"/>
              <a:t> </a:t>
            </a:r>
          </a:p>
          <a:p>
            <a:pPr marL="285750" indent="-285750">
              <a:buFont typeface="Arial" panose="020B0604020202020204" pitchFamily="34" charset="0"/>
              <a:buChar char="•"/>
            </a:pPr>
            <a:r>
              <a:rPr lang="da-DK" sz="1200" dirty="0" err="1"/>
              <a:t>Muscle</a:t>
            </a:r>
            <a:r>
              <a:rPr lang="da-DK" sz="1200" dirty="0"/>
              <a:t> tremors and tension </a:t>
            </a:r>
          </a:p>
          <a:p>
            <a:pPr marL="285750" indent="-285750">
              <a:buFont typeface="Arial" panose="020B0604020202020204" pitchFamily="34" charset="0"/>
              <a:buChar char="•"/>
            </a:pPr>
            <a:r>
              <a:rPr lang="en-US" sz="1200" dirty="0"/>
              <a:t>Back and neck pain due to muscle tension </a:t>
            </a:r>
          </a:p>
          <a:p>
            <a:pPr marL="285750" indent="-285750">
              <a:buFont typeface="Arial" panose="020B0604020202020204" pitchFamily="34" charset="0"/>
              <a:buChar char="•"/>
            </a:pPr>
            <a:r>
              <a:rPr lang="da-DK" sz="1200" dirty="0" err="1"/>
              <a:t>Headaches</a:t>
            </a:r>
            <a:r>
              <a:rPr lang="da-DK" sz="1200" dirty="0"/>
              <a:t> </a:t>
            </a:r>
          </a:p>
          <a:p>
            <a:pPr marL="285750" indent="-285750">
              <a:buFont typeface="Arial" panose="020B0604020202020204" pitchFamily="34" charset="0"/>
              <a:buChar char="•"/>
            </a:pPr>
            <a:r>
              <a:rPr lang="en-US" sz="1200" dirty="0"/>
              <a:t>Inability to relax and rest </a:t>
            </a:r>
          </a:p>
          <a:p>
            <a:pPr marL="285750" indent="-285750">
              <a:buFont typeface="Arial" panose="020B0604020202020204" pitchFamily="34" charset="0"/>
              <a:buChar char="•"/>
            </a:pPr>
            <a:r>
              <a:rPr lang="da-DK" sz="1200" dirty="0" err="1"/>
              <a:t>Being</a:t>
            </a:r>
            <a:r>
              <a:rPr lang="da-DK" sz="1200" dirty="0"/>
              <a:t> </a:t>
            </a:r>
            <a:r>
              <a:rPr lang="da-DK" sz="1200" dirty="0" err="1"/>
              <a:t>frightened</a:t>
            </a:r>
            <a:r>
              <a:rPr lang="da-DK" sz="1200" dirty="0"/>
              <a:t> </a:t>
            </a:r>
            <a:r>
              <a:rPr lang="da-DK" sz="1200" dirty="0" err="1"/>
              <a:t>very</a:t>
            </a:r>
            <a:r>
              <a:rPr lang="da-DK" sz="1200" dirty="0"/>
              <a:t> </a:t>
            </a:r>
            <a:r>
              <a:rPr lang="da-DK" sz="1200" dirty="0" err="1"/>
              <a:t>easily</a:t>
            </a:r>
            <a:r>
              <a:rPr lang="da-DK" sz="1200" dirty="0"/>
              <a:t> </a:t>
            </a:r>
            <a:r>
              <a:rPr lang="da-DK" sz="1400" dirty="0"/>
              <a:t>	</a:t>
            </a:r>
          </a:p>
          <a:p>
            <a:endParaRPr lang="en-US" b="0" dirty="0"/>
          </a:p>
        </p:txBody>
      </p:sp>
      <p:sp>
        <p:nvSpPr>
          <p:cNvPr id="4" name="Slide Number Placeholder 3"/>
          <p:cNvSpPr>
            <a:spLocks noGrp="1"/>
          </p:cNvSpPr>
          <p:nvPr>
            <p:ph type="sldNum" sz="quarter" idx="10"/>
          </p:nvPr>
        </p:nvSpPr>
        <p:spPr/>
        <p:txBody>
          <a:bodyPr/>
          <a:lstStyle/>
          <a:p>
            <a:fld id="{64774656-4D90-1246-BBAA-922E8D88F56B}" type="slidenum">
              <a:rPr lang="en-US" smtClean="0"/>
              <a:pPr/>
              <a:t>26</a:t>
            </a:fld>
            <a:endParaRPr lang="en-US"/>
          </a:p>
        </p:txBody>
      </p:sp>
    </p:spTree>
    <p:extLst>
      <p:ext uri="{BB962C8B-B14F-4D97-AF65-F5344CB8AC3E}">
        <p14:creationId xmlns:p14="http://schemas.microsoft.com/office/powerpoint/2010/main" val="211316573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47500" lnSpcReduction="20000"/>
          </a:bodyPr>
          <a:lstStyle/>
          <a:p>
            <a:pPr rtl="0"/>
            <a:r>
              <a:rPr lang="ru-RU" dirty="0">
                <a:solidFill>
                  <a:srgbClr val="000000"/>
                </a:solidFill>
                <a:effectLst/>
              </a:rPr>
              <a:t>Какие физические признаки дистресса Вы знаете? </a:t>
            </a:r>
          </a:p>
          <a:p>
            <a:pPr rtl="0"/>
            <a:r>
              <a:rPr lang="ru-RU" dirty="0">
                <a:solidFill>
                  <a:srgbClr val="000000"/>
                </a:solidFill>
                <a:effectLst/>
              </a:rPr>
              <a:t>Это могут быть симптомы, которые проявляются у Вас, когда Вы испытываете стресс, или которые, как вы знаете, бывают у других людей.</a:t>
            </a:r>
          </a:p>
          <a:p>
            <a:pPr marL="0" marR="0" lvl="0" indent="0" algn="l" defTabSz="457200" rtl="0" eaLnBrk="1" fontAlgn="auto" latinLnBrk="0" hangingPunct="1">
              <a:lnSpc>
                <a:spcPct val="100000"/>
              </a:lnSpc>
              <a:spcBef>
                <a:spcPts val="0"/>
              </a:spcBef>
              <a:spcAft>
                <a:spcPts val="0"/>
              </a:spcAft>
              <a:buClrTx/>
              <a:buSzTx/>
              <a:buFontTx/>
              <a:buNone/>
              <a:tabLst/>
              <a:defRPr/>
            </a:pPr>
            <a:endParaRPr lang="ru-RU" b="0" dirty="0"/>
          </a:p>
          <a:p>
            <a:pPr marL="0" marR="0" lvl="0" indent="0" algn="l" defTabSz="457200" rtl="0" eaLnBrk="1" fontAlgn="auto" latinLnBrk="0" hangingPunct="1">
              <a:lnSpc>
                <a:spcPct val="100000"/>
              </a:lnSpc>
              <a:spcBef>
                <a:spcPts val="0"/>
              </a:spcBef>
              <a:spcAft>
                <a:spcPts val="0"/>
              </a:spcAft>
              <a:buClrTx/>
              <a:buSzTx/>
              <a:buFontTx/>
              <a:buNone/>
              <a:tabLst/>
              <a:defRPr/>
            </a:pPr>
            <a:r>
              <a:rPr lang="ru-RU" b="1" dirty="0"/>
              <a:t>(</a:t>
            </a:r>
            <a:r>
              <a:rPr lang="ru-RU" sz="1200" b="1" kern="1200" dirty="0">
                <a:solidFill>
                  <a:schemeClr val="tx1"/>
                </a:solidFill>
                <a:latin typeface="+mn-lt"/>
                <a:ea typeface="+mn-ea"/>
                <a:cs typeface="+mn-cs"/>
              </a:rPr>
              <a:t>Сначала спросите участников об их вкладе, и когда они сделают все свои вклады, затем нажмите, чтобы показать свой список, и объясните, что это то, о чем вы думали до тренинга, некоторые из них, возможно, уже были упомянуты участниками).</a:t>
            </a:r>
          </a:p>
          <a:p>
            <a:pPr marL="0" marR="0" lvl="0" indent="0" algn="l" defTabSz="457200" rtl="0" eaLnBrk="1" fontAlgn="auto" latinLnBrk="0" hangingPunct="1">
              <a:lnSpc>
                <a:spcPct val="100000"/>
              </a:lnSpc>
              <a:spcBef>
                <a:spcPts val="0"/>
              </a:spcBef>
              <a:spcAft>
                <a:spcPts val="0"/>
              </a:spcAft>
              <a:buClrTx/>
              <a:buSzTx/>
              <a:buFontTx/>
              <a:buNone/>
              <a:tabLst/>
              <a:defRPr/>
            </a:pPr>
            <a:endParaRPr lang="ru-RU" sz="1200" b="1" kern="1200" dirty="0">
              <a:solidFill>
                <a:schemeClr val="tx1"/>
              </a:solidFill>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ru-RU" sz="1200" b="0" kern="1200" dirty="0">
                <a:solidFill>
                  <a:schemeClr val="tx1"/>
                </a:solidFill>
                <a:latin typeface="+mn-lt"/>
                <a:ea typeface="+mn-ea"/>
                <a:cs typeface="+mn-cs"/>
              </a:rPr>
              <a:t>Вот те, о которых подумал я:</a:t>
            </a:r>
          </a:p>
          <a:p>
            <a:pPr marL="0" marR="0" lvl="0" indent="0" algn="l" defTabSz="457200" rtl="0" eaLnBrk="1" fontAlgn="auto" latinLnBrk="0" hangingPunct="1">
              <a:lnSpc>
                <a:spcPct val="100000"/>
              </a:lnSpc>
              <a:spcBef>
                <a:spcPts val="0"/>
              </a:spcBef>
              <a:spcAft>
                <a:spcPts val="0"/>
              </a:spcAft>
              <a:buClrTx/>
              <a:buSzTx/>
              <a:buFontTx/>
              <a:buNone/>
              <a:tabLst/>
              <a:defRPr/>
            </a:pPr>
            <a:r>
              <a:rPr lang="ru-RU" sz="1200" b="0" kern="1200" dirty="0">
                <a:solidFill>
                  <a:schemeClr val="tx1"/>
                </a:solidFill>
                <a:latin typeface="+mn-lt"/>
                <a:ea typeface="+mn-ea"/>
                <a:cs typeface="+mn-cs"/>
              </a:rPr>
              <a:t>Проблемы со сном</a:t>
            </a:r>
          </a:p>
          <a:p>
            <a:pPr marL="0" marR="0" lvl="0" indent="0" algn="l" defTabSz="457200" rtl="0" eaLnBrk="1" fontAlgn="auto" latinLnBrk="0" hangingPunct="1">
              <a:lnSpc>
                <a:spcPct val="100000"/>
              </a:lnSpc>
              <a:spcBef>
                <a:spcPts val="0"/>
              </a:spcBef>
              <a:spcAft>
                <a:spcPts val="0"/>
              </a:spcAft>
              <a:buClrTx/>
              <a:buSzTx/>
              <a:buFontTx/>
              <a:buNone/>
              <a:tabLst/>
              <a:defRPr/>
            </a:pPr>
            <a:r>
              <a:rPr lang="ru-RU" sz="1200" b="0" kern="1200" dirty="0">
                <a:solidFill>
                  <a:schemeClr val="tx1"/>
                </a:solidFill>
                <a:latin typeface="+mn-lt"/>
                <a:ea typeface="+mn-ea"/>
                <a:cs typeface="+mn-cs"/>
              </a:rPr>
              <a:t>Проблемы с желудком (диарея, тошнота)</a:t>
            </a:r>
          </a:p>
          <a:p>
            <a:pPr marL="0" marR="0" lvl="0" indent="0" algn="l" defTabSz="457200" rtl="0" eaLnBrk="1" fontAlgn="auto" latinLnBrk="0" hangingPunct="1">
              <a:lnSpc>
                <a:spcPct val="100000"/>
              </a:lnSpc>
              <a:spcBef>
                <a:spcPts val="0"/>
              </a:spcBef>
              <a:spcAft>
                <a:spcPts val="0"/>
              </a:spcAft>
              <a:buClrTx/>
              <a:buSzTx/>
              <a:buFontTx/>
              <a:buNone/>
              <a:tabLst/>
              <a:defRPr/>
            </a:pPr>
            <a:r>
              <a:rPr lang="ru-RU" sz="1200" b="0" kern="1200" dirty="0">
                <a:solidFill>
                  <a:schemeClr val="tx1"/>
                </a:solidFill>
                <a:latin typeface="+mn-lt"/>
                <a:ea typeface="+mn-ea"/>
                <a:cs typeface="+mn-cs"/>
              </a:rPr>
              <a:t>Дрожь</a:t>
            </a:r>
          </a:p>
          <a:p>
            <a:pPr marL="0" marR="0" lvl="0" indent="0" algn="l" defTabSz="457200" rtl="0" eaLnBrk="1" fontAlgn="auto" latinLnBrk="0" hangingPunct="1">
              <a:lnSpc>
                <a:spcPct val="100000"/>
              </a:lnSpc>
              <a:spcBef>
                <a:spcPts val="0"/>
              </a:spcBef>
              <a:spcAft>
                <a:spcPts val="0"/>
              </a:spcAft>
              <a:buClrTx/>
              <a:buSzTx/>
              <a:buFontTx/>
              <a:buNone/>
              <a:tabLst/>
              <a:defRPr/>
            </a:pPr>
            <a:r>
              <a:rPr lang="ru-RU" sz="1200" b="0" kern="1200" dirty="0">
                <a:solidFill>
                  <a:schemeClr val="tx1"/>
                </a:solidFill>
                <a:latin typeface="+mn-lt"/>
                <a:ea typeface="+mn-ea"/>
                <a:cs typeface="+mn-cs"/>
              </a:rPr>
              <a:t>Потливость</a:t>
            </a:r>
          </a:p>
          <a:p>
            <a:pPr marL="0" marR="0" lvl="0" indent="0" algn="l" defTabSz="457200" rtl="0" eaLnBrk="1" fontAlgn="auto" latinLnBrk="0" hangingPunct="1">
              <a:lnSpc>
                <a:spcPct val="100000"/>
              </a:lnSpc>
              <a:spcBef>
                <a:spcPts val="0"/>
              </a:spcBef>
              <a:spcAft>
                <a:spcPts val="0"/>
              </a:spcAft>
              <a:buClrTx/>
              <a:buSzTx/>
              <a:buFontTx/>
              <a:buNone/>
              <a:tabLst/>
              <a:defRPr/>
            </a:pPr>
            <a:r>
              <a:rPr lang="ru-RU" sz="1200" b="0" kern="1200" dirty="0">
                <a:solidFill>
                  <a:schemeClr val="tx1"/>
                </a:solidFill>
                <a:latin typeface="+mn-lt"/>
                <a:ea typeface="+mn-ea"/>
                <a:cs typeface="+mn-cs"/>
              </a:rPr>
              <a:t>Учащенное сердцебиение</a:t>
            </a:r>
          </a:p>
          <a:p>
            <a:pPr marL="0" marR="0" lvl="0" indent="0" algn="l" defTabSz="457200" rtl="0" eaLnBrk="1" fontAlgn="auto" latinLnBrk="0" hangingPunct="1">
              <a:lnSpc>
                <a:spcPct val="100000"/>
              </a:lnSpc>
              <a:spcBef>
                <a:spcPts val="0"/>
              </a:spcBef>
              <a:spcAft>
                <a:spcPts val="0"/>
              </a:spcAft>
              <a:buClrTx/>
              <a:buSzTx/>
              <a:buFontTx/>
              <a:buNone/>
              <a:tabLst/>
              <a:defRPr/>
            </a:pPr>
            <a:r>
              <a:rPr lang="ru-RU" sz="1200" b="0" kern="1200" dirty="0">
                <a:solidFill>
                  <a:schemeClr val="tx1"/>
                </a:solidFill>
                <a:latin typeface="+mn-lt"/>
                <a:ea typeface="+mn-ea"/>
                <a:cs typeface="+mn-cs"/>
              </a:rPr>
              <a:t>Чувство усталости</a:t>
            </a:r>
          </a:p>
          <a:p>
            <a:pPr marL="0" marR="0" lvl="0" indent="0" algn="l" defTabSz="457200" rtl="0" eaLnBrk="1" fontAlgn="auto" latinLnBrk="0" hangingPunct="1">
              <a:lnSpc>
                <a:spcPct val="100000"/>
              </a:lnSpc>
              <a:spcBef>
                <a:spcPts val="0"/>
              </a:spcBef>
              <a:spcAft>
                <a:spcPts val="0"/>
              </a:spcAft>
              <a:buClrTx/>
              <a:buSzTx/>
              <a:buFontTx/>
              <a:buNone/>
              <a:tabLst/>
              <a:defRPr/>
            </a:pPr>
            <a:r>
              <a:rPr lang="ru-RU" sz="1200" b="0" kern="1200" dirty="0">
                <a:solidFill>
                  <a:schemeClr val="tx1"/>
                </a:solidFill>
                <a:latin typeface="+mn-lt"/>
                <a:ea typeface="+mn-ea"/>
                <a:cs typeface="+mn-cs"/>
              </a:rPr>
              <a:t>Мышечный тремор и напряжение</a:t>
            </a:r>
          </a:p>
          <a:p>
            <a:pPr marL="0" marR="0" lvl="0" indent="0" algn="l" defTabSz="457200" rtl="0" eaLnBrk="1" fontAlgn="auto" latinLnBrk="0" hangingPunct="1">
              <a:lnSpc>
                <a:spcPct val="100000"/>
              </a:lnSpc>
              <a:spcBef>
                <a:spcPts val="0"/>
              </a:spcBef>
              <a:spcAft>
                <a:spcPts val="0"/>
              </a:spcAft>
              <a:buClrTx/>
              <a:buSzTx/>
              <a:buFontTx/>
              <a:buNone/>
              <a:tabLst/>
              <a:defRPr/>
            </a:pPr>
            <a:r>
              <a:rPr lang="ru-RU" sz="1200" b="0" kern="1200" dirty="0">
                <a:solidFill>
                  <a:schemeClr val="tx1"/>
                </a:solidFill>
                <a:latin typeface="+mn-lt"/>
                <a:ea typeface="+mn-ea"/>
                <a:cs typeface="+mn-cs"/>
              </a:rPr>
              <a:t>Боль в спине и шее из-за мышечного напряжения</a:t>
            </a:r>
          </a:p>
          <a:p>
            <a:pPr marL="0" marR="0" lvl="0" indent="0" algn="l" defTabSz="457200" rtl="0" eaLnBrk="1" fontAlgn="auto" latinLnBrk="0" hangingPunct="1">
              <a:lnSpc>
                <a:spcPct val="100000"/>
              </a:lnSpc>
              <a:spcBef>
                <a:spcPts val="0"/>
              </a:spcBef>
              <a:spcAft>
                <a:spcPts val="0"/>
              </a:spcAft>
              <a:buClrTx/>
              <a:buSzTx/>
              <a:buFontTx/>
              <a:buNone/>
              <a:tabLst/>
              <a:defRPr/>
            </a:pPr>
            <a:r>
              <a:rPr lang="ru-RU" sz="1200" b="0" kern="1200" dirty="0">
                <a:solidFill>
                  <a:schemeClr val="tx1"/>
                </a:solidFill>
                <a:latin typeface="+mn-lt"/>
                <a:ea typeface="+mn-ea"/>
                <a:cs typeface="+mn-cs"/>
              </a:rPr>
              <a:t>Головная боль</a:t>
            </a:r>
          </a:p>
          <a:p>
            <a:pPr marL="0" marR="0" lvl="0" indent="0" algn="l" defTabSz="457200" rtl="0" eaLnBrk="1" fontAlgn="auto" latinLnBrk="0" hangingPunct="1">
              <a:lnSpc>
                <a:spcPct val="100000"/>
              </a:lnSpc>
              <a:spcBef>
                <a:spcPts val="0"/>
              </a:spcBef>
              <a:spcAft>
                <a:spcPts val="0"/>
              </a:spcAft>
              <a:buClrTx/>
              <a:buSzTx/>
              <a:buFontTx/>
              <a:buNone/>
              <a:tabLst/>
              <a:defRPr/>
            </a:pPr>
            <a:r>
              <a:rPr lang="ru-RU" sz="1200" b="0" kern="1200" dirty="0">
                <a:solidFill>
                  <a:schemeClr val="tx1"/>
                </a:solidFill>
                <a:latin typeface="+mn-lt"/>
                <a:ea typeface="+mn-ea"/>
                <a:cs typeface="+mn-cs"/>
              </a:rPr>
              <a:t>Невозможность расслабиться и отдохнуть</a:t>
            </a:r>
          </a:p>
          <a:p>
            <a:pPr marL="0" marR="0" lvl="0" indent="0" algn="l" defTabSz="457200" rtl="0" eaLnBrk="1" fontAlgn="auto" latinLnBrk="0" hangingPunct="1">
              <a:lnSpc>
                <a:spcPct val="100000"/>
              </a:lnSpc>
              <a:spcBef>
                <a:spcPts val="0"/>
              </a:spcBef>
              <a:spcAft>
                <a:spcPts val="0"/>
              </a:spcAft>
              <a:buClrTx/>
              <a:buSzTx/>
              <a:buFontTx/>
              <a:buNone/>
              <a:tabLst/>
              <a:defRPr/>
            </a:pPr>
            <a:r>
              <a:rPr lang="ru-RU" sz="1200" b="0" kern="1200" dirty="0">
                <a:solidFill>
                  <a:schemeClr val="tx1"/>
                </a:solidFill>
                <a:latin typeface="+mn-lt"/>
                <a:ea typeface="+mn-ea"/>
                <a:cs typeface="+mn-cs"/>
              </a:rPr>
              <a:t>Пугливость </a:t>
            </a:r>
          </a:p>
          <a:p>
            <a:pPr marL="0" marR="0" lvl="0" indent="0" algn="l" defTabSz="457200" rtl="0" eaLnBrk="1" fontAlgn="auto" latinLnBrk="0" hangingPunct="1">
              <a:lnSpc>
                <a:spcPct val="100000"/>
              </a:lnSpc>
              <a:spcBef>
                <a:spcPts val="0"/>
              </a:spcBef>
              <a:spcAft>
                <a:spcPts val="0"/>
              </a:spcAft>
              <a:buClrTx/>
              <a:buSzTx/>
              <a:buFontTx/>
              <a:buNone/>
              <a:tabLst/>
              <a:defRPr/>
            </a:pPr>
            <a:endParaRPr lang="ru-RU" sz="1200" b="0" kern="1200" dirty="0">
              <a:solidFill>
                <a:schemeClr val="tx1"/>
              </a:solidFill>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ru-RU" sz="1200" b="0" kern="1200" dirty="0">
                <a:solidFill>
                  <a:schemeClr val="tx1"/>
                </a:solidFill>
                <a:latin typeface="+mn-lt"/>
                <a:ea typeface="+mn-ea"/>
                <a:cs typeface="+mn-cs"/>
              </a:rPr>
              <a:t>***</a:t>
            </a:r>
          </a:p>
          <a:p>
            <a:pPr marL="0" marR="0" lvl="0" indent="0" algn="l" defTabSz="457200" rtl="0" eaLnBrk="1" fontAlgn="auto" latinLnBrk="0" hangingPunct="1">
              <a:lnSpc>
                <a:spcPct val="100000"/>
              </a:lnSpc>
              <a:spcBef>
                <a:spcPts val="0"/>
              </a:spcBef>
              <a:spcAft>
                <a:spcPts val="0"/>
              </a:spcAft>
              <a:buClrTx/>
              <a:buSzTx/>
              <a:buFontTx/>
              <a:buNone/>
              <a:tabLst/>
              <a:defRPr/>
            </a:pPr>
            <a:endParaRPr lang="ru-RU" b="0"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b="0" dirty="0"/>
              <a:t>What are some physical signs of distress that you know of? This can be symptoms you know you have when you are stressed, or that you know others have.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t>(First ask participants for their contributions, and when they have given all their contributions, then click to show your list and explain these are the things you thought of before the training, some may already have been mentioned by participants). </a:t>
            </a:r>
          </a:p>
          <a:p>
            <a:endParaRPr lang="en-US" b="0" dirty="0"/>
          </a:p>
          <a:p>
            <a:r>
              <a:rPr lang="en-US" b="0" dirty="0"/>
              <a:t>Here are the ones I thought of:</a:t>
            </a:r>
          </a:p>
          <a:p>
            <a:pPr marL="285750" indent="-285750">
              <a:buFont typeface="Arial" panose="020B0604020202020204" pitchFamily="34" charset="0"/>
              <a:buChar char="•"/>
            </a:pPr>
            <a:r>
              <a:rPr lang="da-DK" sz="1200" dirty="0"/>
              <a:t>Problems with </a:t>
            </a:r>
            <a:r>
              <a:rPr lang="da-DK" sz="1200" dirty="0" err="1"/>
              <a:t>sleeping</a:t>
            </a:r>
            <a:r>
              <a:rPr lang="da-DK" sz="1200" dirty="0"/>
              <a:t> </a:t>
            </a:r>
          </a:p>
          <a:p>
            <a:pPr marL="285750" indent="-285750">
              <a:buFont typeface="Arial" panose="020B0604020202020204" pitchFamily="34" charset="0"/>
              <a:buChar char="•"/>
            </a:pPr>
            <a:r>
              <a:rPr lang="da-DK" sz="1200" dirty="0" err="1"/>
              <a:t>Stomach</a:t>
            </a:r>
            <a:r>
              <a:rPr lang="da-DK" sz="1200" dirty="0"/>
              <a:t> problems like </a:t>
            </a:r>
            <a:r>
              <a:rPr lang="da-DK" sz="1200" dirty="0" err="1"/>
              <a:t>diarrhea</a:t>
            </a:r>
            <a:r>
              <a:rPr lang="da-DK" sz="1200" dirty="0"/>
              <a:t> or </a:t>
            </a:r>
            <a:r>
              <a:rPr lang="da-DK" sz="1200" dirty="0" err="1"/>
              <a:t>nausea</a:t>
            </a:r>
            <a:r>
              <a:rPr lang="da-DK" sz="1200" dirty="0"/>
              <a:t> </a:t>
            </a:r>
          </a:p>
          <a:p>
            <a:pPr marL="285750" indent="-285750">
              <a:buFont typeface="Arial" panose="020B0604020202020204" pitchFamily="34" charset="0"/>
              <a:buChar char="•"/>
            </a:pPr>
            <a:r>
              <a:rPr lang="da-DK" sz="1200" dirty="0" err="1"/>
              <a:t>Shaking</a:t>
            </a:r>
            <a:r>
              <a:rPr lang="da-DK" sz="1200" dirty="0"/>
              <a:t> </a:t>
            </a:r>
          </a:p>
          <a:p>
            <a:pPr marL="285750" indent="-285750">
              <a:buFont typeface="Arial" panose="020B0604020202020204" pitchFamily="34" charset="0"/>
              <a:buChar char="•"/>
            </a:pPr>
            <a:r>
              <a:rPr lang="da-DK" sz="1200" dirty="0" err="1"/>
              <a:t>Sweating</a:t>
            </a:r>
            <a:endParaRPr lang="da-DK" sz="1200" dirty="0"/>
          </a:p>
          <a:p>
            <a:pPr marL="285750" indent="-285750">
              <a:buFont typeface="Arial" panose="020B0604020202020204" pitchFamily="34" charset="0"/>
              <a:buChar char="•"/>
            </a:pPr>
            <a:r>
              <a:rPr lang="da-DK" sz="1200" dirty="0"/>
              <a:t>Rapid </a:t>
            </a:r>
            <a:r>
              <a:rPr lang="da-DK" sz="1200" dirty="0" err="1"/>
              <a:t>heart</a:t>
            </a:r>
            <a:r>
              <a:rPr lang="da-DK" sz="1200" dirty="0"/>
              <a:t> rate </a:t>
            </a:r>
          </a:p>
          <a:p>
            <a:pPr marL="285750" indent="-285750">
              <a:buFont typeface="Arial" panose="020B0604020202020204" pitchFamily="34" charset="0"/>
              <a:buChar char="•"/>
            </a:pPr>
            <a:r>
              <a:rPr lang="da-DK" sz="1200" dirty="0" err="1"/>
              <a:t>Feeling</a:t>
            </a:r>
            <a:r>
              <a:rPr lang="da-DK" sz="1200" dirty="0"/>
              <a:t> </a:t>
            </a:r>
            <a:r>
              <a:rPr lang="da-DK" sz="1200" dirty="0" err="1"/>
              <a:t>very</a:t>
            </a:r>
            <a:r>
              <a:rPr lang="da-DK" sz="1200" dirty="0"/>
              <a:t> </a:t>
            </a:r>
            <a:r>
              <a:rPr lang="da-DK" sz="1200" dirty="0" err="1"/>
              <a:t>tired</a:t>
            </a:r>
            <a:r>
              <a:rPr lang="da-DK" sz="1200" dirty="0"/>
              <a:t> </a:t>
            </a:r>
          </a:p>
          <a:p>
            <a:pPr marL="285750" indent="-285750">
              <a:buFont typeface="Arial" panose="020B0604020202020204" pitchFamily="34" charset="0"/>
              <a:buChar char="•"/>
            </a:pPr>
            <a:r>
              <a:rPr lang="da-DK" sz="1200" dirty="0" err="1"/>
              <a:t>Muscle</a:t>
            </a:r>
            <a:r>
              <a:rPr lang="da-DK" sz="1200" dirty="0"/>
              <a:t> tremors and tension </a:t>
            </a:r>
          </a:p>
          <a:p>
            <a:pPr marL="285750" indent="-285750">
              <a:buFont typeface="Arial" panose="020B0604020202020204" pitchFamily="34" charset="0"/>
              <a:buChar char="•"/>
            </a:pPr>
            <a:r>
              <a:rPr lang="en-US" sz="1200" dirty="0"/>
              <a:t>Back and neck pain due to muscle tension </a:t>
            </a:r>
          </a:p>
          <a:p>
            <a:pPr marL="285750" indent="-285750">
              <a:buFont typeface="Arial" panose="020B0604020202020204" pitchFamily="34" charset="0"/>
              <a:buChar char="•"/>
            </a:pPr>
            <a:r>
              <a:rPr lang="da-DK" sz="1200" dirty="0" err="1"/>
              <a:t>Headaches</a:t>
            </a:r>
            <a:r>
              <a:rPr lang="da-DK" sz="1200" dirty="0"/>
              <a:t> </a:t>
            </a:r>
          </a:p>
          <a:p>
            <a:pPr marL="285750" indent="-285750">
              <a:buFont typeface="Arial" panose="020B0604020202020204" pitchFamily="34" charset="0"/>
              <a:buChar char="•"/>
            </a:pPr>
            <a:r>
              <a:rPr lang="en-US" sz="1200" dirty="0"/>
              <a:t>Inability to relax and rest </a:t>
            </a:r>
          </a:p>
          <a:p>
            <a:pPr marL="285750" indent="-285750">
              <a:buFont typeface="Arial" panose="020B0604020202020204" pitchFamily="34" charset="0"/>
              <a:buChar char="•"/>
            </a:pPr>
            <a:r>
              <a:rPr lang="da-DK" sz="1200" dirty="0" err="1"/>
              <a:t>Being</a:t>
            </a:r>
            <a:r>
              <a:rPr lang="da-DK" sz="1200" dirty="0"/>
              <a:t> </a:t>
            </a:r>
            <a:r>
              <a:rPr lang="da-DK" sz="1200" dirty="0" err="1"/>
              <a:t>frightened</a:t>
            </a:r>
            <a:r>
              <a:rPr lang="da-DK" sz="1200" dirty="0"/>
              <a:t> </a:t>
            </a:r>
            <a:r>
              <a:rPr lang="da-DK" sz="1200" dirty="0" err="1"/>
              <a:t>very</a:t>
            </a:r>
            <a:r>
              <a:rPr lang="da-DK" sz="1200" dirty="0"/>
              <a:t> </a:t>
            </a:r>
            <a:r>
              <a:rPr lang="da-DK" sz="1200" dirty="0" err="1"/>
              <a:t>easily</a:t>
            </a:r>
            <a:r>
              <a:rPr lang="da-DK" sz="1200" dirty="0"/>
              <a:t> </a:t>
            </a:r>
            <a:r>
              <a:rPr lang="da-DK" sz="1400" dirty="0"/>
              <a:t>	</a:t>
            </a:r>
          </a:p>
          <a:p>
            <a:endParaRPr lang="en-US" b="0" dirty="0"/>
          </a:p>
        </p:txBody>
      </p:sp>
      <p:sp>
        <p:nvSpPr>
          <p:cNvPr id="4" name="Slide Number Placeholder 3"/>
          <p:cNvSpPr>
            <a:spLocks noGrp="1"/>
          </p:cNvSpPr>
          <p:nvPr>
            <p:ph type="sldNum" sz="quarter" idx="10"/>
          </p:nvPr>
        </p:nvSpPr>
        <p:spPr/>
        <p:txBody>
          <a:bodyPr/>
          <a:lstStyle/>
          <a:p>
            <a:fld id="{64774656-4D90-1246-BBAA-922E8D88F56B}" type="slidenum">
              <a:rPr lang="en-US" smtClean="0"/>
              <a:pPr/>
              <a:t>27</a:t>
            </a:fld>
            <a:endParaRPr lang="en-US"/>
          </a:p>
        </p:txBody>
      </p:sp>
    </p:spTree>
    <p:extLst>
      <p:ext uri="{BB962C8B-B14F-4D97-AF65-F5344CB8AC3E}">
        <p14:creationId xmlns:p14="http://schemas.microsoft.com/office/powerpoint/2010/main" val="15967259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40000" lnSpcReduction="20000"/>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ru-RU" b="0" dirty="0"/>
          </a:p>
          <a:p>
            <a:pPr marL="0" marR="0" lvl="0" indent="0" algn="l" defTabSz="457200" rtl="0" eaLnBrk="1" fontAlgn="auto" latinLnBrk="0" hangingPunct="1">
              <a:lnSpc>
                <a:spcPct val="100000"/>
              </a:lnSpc>
              <a:spcBef>
                <a:spcPts val="0"/>
              </a:spcBef>
              <a:spcAft>
                <a:spcPts val="0"/>
              </a:spcAft>
              <a:buClrTx/>
              <a:buSzTx/>
              <a:buFontTx/>
              <a:buNone/>
              <a:tabLst/>
              <a:defRPr/>
            </a:pPr>
            <a:r>
              <a:rPr lang="ru-RU" b="0" dirty="0"/>
              <a:t>Какие вы можете назвать поведенческие признаки дистресса? </a:t>
            </a:r>
          </a:p>
          <a:p>
            <a:pPr marL="0" marR="0" lvl="0" indent="0" algn="l" defTabSz="457200" rtl="0" eaLnBrk="1" fontAlgn="auto" latinLnBrk="0" hangingPunct="1">
              <a:lnSpc>
                <a:spcPct val="100000"/>
              </a:lnSpc>
              <a:spcBef>
                <a:spcPts val="0"/>
              </a:spcBef>
              <a:spcAft>
                <a:spcPts val="0"/>
              </a:spcAft>
              <a:buClrTx/>
              <a:buSzTx/>
              <a:buFontTx/>
              <a:buNone/>
              <a:tabLst/>
              <a:defRPr/>
            </a:pPr>
            <a:r>
              <a:rPr lang="ru-RU" b="0" dirty="0"/>
              <a:t>Это могут быть симптомы, которые вы замечали у себя, когда испытываете стресс, или которые, как вы знаете, бывают у других людей.</a:t>
            </a:r>
          </a:p>
          <a:p>
            <a:pPr marL="0" marR="0" lvl="0" indent="0" algn="l" defTabSz="457200" rtl="0" eaLnBrk="1" fontAlgn="auto" latinLnBrk="0" hangingPunct="1">
              <a:lnSpc>
                <a:spcPct val="100000"/>
              </a:lnSpc>
              <a:spcBef>
                <a:spcPts val="0"/>
              </a:spcBef>
              <a:spcAft>
                <a:spcPts val="0"/>
              </a:spcAft>
              <a:buClrTx/>
              <a:buSzTx/>
              <a:buFontTx/>
              <a:buNone/>
              <a:tabLst/>
              <a:defRPr/>
            </a:pPr>
            <a:endParaRPr lang="ru-RU" b="1" dirty="0"/>
          </a:p>
          <a:p>
            <a:pPr marL="0" marR="0" lvl="0" indent="0" algn="l" defTabSz="457200" rtl="0" eaLnBrk="1" fontAlgn="auto" latinLnBrk="0" hangingPunct="1">
              <a:lnSpc>
                <a:spcPct val="100000"/>
              </a:lnSpc>
              <a:spcBef>
                <a:spcPts val="0"/>
              </a:spcBef>
              <a:spcAft>
                <a:spcPts val="0"/>
              </a:spcAft>
              <a:buClrTx/>
              <a:buSzTx/>
              <a:buFontTx/>
              <a:buNone/>
              <a:tabLst/>
              <a:defRPr/>
            </a:pPr>
            <a:r>
              <a:rPr lang="ru-RU" b="1" dirty="0"/>
              <a:t>(Сначала попросите высказаться участников. Когда они сделают свои сообщения, покажите свой список, и объясните, что это то, о чем вы думали до тренинга, некоторые из них, возможно, уже были упомянуты участниками).</a:t>
            </a:r>
          </a:p>
          <a:p>
            <a:pPr marL="0" marR="0" lvl="0" indent="0" algn="l" defTabSz="457200" rtl="0" eaLnBrk="1" fontAlgn="auto" latinLnBrk="0" hangingPunct="1">
              <a:lnSpc>
                <a:spcPct val="100000"/>
              </a:lnSpc>
              <a:spcBef>
                <a:spcPts val="0"/>
              </a:spcBef>
              <a:spcAft>
                <a:spcPts val="0"/>
              </a:spcAft>
              <a:buClrTx/>
              <a:buSzTx/>
              <a:buFontTx/>
              <a:buNone/>
              <a:tabLst/>
              <a:defRPr/>
            </a:pPr>
            <a:endParaRPr lang="ru-RU" b="1" dirty="0"/>
          </a:p>
          <a:p>
            <a:pPr marL="0" marR="0" lvl="0" indent="0" algn="l" defTabSz="457200" rtl="0" eaLnBrk="1" fontAlgn="auto" latinLnBrk="0" hangingPunct="1">
              <a:lnSpc>
                <a:spcPct val="100000"/>
              </a:lnSpc>
              <a:spcBef>
                <a:spcPts val="0"/>
              </a:spcBef>
              <a:spcAft>
                <a:spcPts val="0"/>
              </a:spcAft>
              <a:buClrTx/>
              <a:buSzTx/>
              <a:buFontTx/>
              <a:buNone/>
              <a:tabLst/>
              <a:defRPr/>
            </a:pPr>
            <a:r>
              <a:rPr lang="ru-RU" b="0" dirty="0"/>
              <a:t>Вот некоторые примеры: </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ru-RU" b="0" dirty="0"/>
              <a:t>Крик  </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ru-RU" b="0" dirty="0"/>
              <a:t>Плач</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ru-RU" b="0" dirty="0"/>
              <a:t>Безудержный смех</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ru-RU" b="0" dirty="0"/>
              <a:t>Неподвижность </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ru-RU" b="0" dirty="0"/>
              <a:t>Неспособность усидеть/устоять  на месте </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ru-RU" b="0" dirty="0"/>
              <a:t>Переедание или недоедание</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ru-RU" b="0" dirty="0"/>
              <a:t>Повышенная бдительность</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ru-RU" b="0" dirty="0"/>
              <a:t>Агрессия и словесные выплески</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ru-RU" b="0" dirty="0"/>
              <a:t>Уход и изоляция</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ru-RU" b="0" dirty="0"/>
              <a:t>Рискованное поведение (например, агрессивное вождение) </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ru-RU" b="0" dirty="0"/>
              <a:t>Курение</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ru-RU" b="0" dirty="0"/>
              <a:t>Апатия</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ru-RU" b="0" dirty="0"/>
              <a:t>Употребление алкоголя или наркотиков</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ru-RU" b="0" dirty="0" err="1"/>
              <a:t>Компульсивное</a:t>
            </a:r>
            <a:r>
              <a:rPr lang="ru-RU" b="0" dirty="0"/>
              <a:t> поведение, т</a:t>
            </a:r>
            <a:r>
              <a:rPr lang="en-US" b="0" dirty="0"/>
              <a:t>.</a:t>
            </a:r>
            <a:r>
              <a:rPr lang="ru-RU" b="0" dirty="0"/>
              <a:t>е. нервные тики или хождение взад-вперед</a:t>
            </a: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ru-RU" b="0" dirty="0"/>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ru-RU" b="0" dirty="0"/>
              <a:t>***</a:t>
            </a:r>
          </a:p>
          <a:p>
            <a:pPr marL="0" marR="0" lvl="0" indent="0" algn="l" defTabSz="457200" rtl="0" eaLnBrk="1" fontAlgn="auto" latinLnBrk="0" hangingPunct="1">
              <a:lnSpc>
                <a:spcPct val="100000"/>
              </a:lnSpc>
              <a:spcBef>
                <a:spcPts val="0"/>
              </a:spcBef>
              <a:spcAft>
                <a:spcPts val="0"/>
              </a:spcAft>
              <a:buClrTx/>
              <a:buSzTx/>
              <a:buFontTx/>
              <a:buNone/>
              <a:tabLst/>
              <a:defRPr/>
            </a:pPr>
            <a:endParaRPr lang="ru-RU" b="0"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b="0" dirty="0"/>
              <a:t>What are some </a:t>
            </a:r>
            <a:r>
              <a:rPr lang="en-US" b="0" dirty="0" err="1"/>
              <a:t>behavioural</a:t>
            </a:r>
            <a:r>
              <a:rPr lang="en-US" b="0" dirty="0"/>
              <a:t> signs of distress that you know of? This can be symptoms you know you have when you are stressed, or that you know others have.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t>(First ask participants for their contributions, and when they have given all their contributions, then click to show your list and explain these are the things you thought of before the training, some may already have been mentioned by participants). </a:t>
            </a:r>
          </a:p>
          <a:p>
            <a:endParaRPr lang="en-US" b="0" dirty="0"/>
          </a:p>
          <a:p>
            <a:r>
              <a:rPr lang="en-US" b="0" dirty="0"/>
              <a:t>Here are examples you can use:</a:t>
            </a:r>
          </a:p>
          <a:p>
            <a:endParaRPr lang="en-US" sz="1200" b="0" dirty="0"/>
          </a:p>
          <a:p>
            <a:pPr marL="457200" indent="-457200">
              <a:buFont typeface="Arial" panose="020B0604020202020204" pitchFamily="34" charset="0"/>
              <a:buChar char="•"/>
            </a:pPr>
            <a:r>
              <a:rPr lang="da-DK" sz="1200" dirty="0" err="1"/>
              <a:t>Screaming</a:t>
            </a:r>
            <a:endParaRPr lang="da-DK" sz="1200" dirty="0"/>
          </a:p>
          <a:p>
            <a:pPr marL="457200" indent="-457200">
              <a:buFont typeface="Arial" panose="020B0604020202020204" pitchFamily="34" charset="0"/>
              <a:buChar char="•"/>
            </a:pPr>
            <a:r>
              <a:rPr lang="da-DK" sz="1200" dirty="0" err="1"/>
              <a:t>Crying</a:t>
            </a:r>
            <a:endParaRPr lang="da-DK" sz="1200" dirty="0"/>
          </a:p>
          <a:p>
            <a:pPr marL="457200" indent="-457200">
              <a:buFont typeface="Arial" panose="020B0604020202020204" pitchFamily="34" charset="0"/>
              <a:buChar char="•"/>
            </a:pPr>
            <a:r>
              <a:rPr lang="da-DK" sz="1200" dirty="0" err="1"/>
              <a:t>Laughing</a:t>
            </a:r>
            <a:r>
              <a:rPr lang="da-DK" sz="1200" dirty="0"/>
              <a:t> </a:t>
            </a:r>
            <a:r>
              <a:rPr lang="da-DK" sz="1200" dirty="0" err="1"/>
              <a:t>uncontrollably</a:t>
            </a:r>
            <a:endParaRPr lang="da-DK" sz="1200" dirty="0"/>
          </a:p>
          <a:p>
            <a:pPr marL="457200" indent="-457200">
              <a:buFont typeface="Arial" panose="020B0604020202020204" pitchFamily="34" charset="0"/>
              <a:buChar char="•"/>
            </a:pPr>
            <a:r>
              <a:rPr lang="da-DK" sz="1200" dirty="0"/>
              <a:t>Not </a:t>
            </a:r>
            <a:r>
              <a:rPr lang="da-DK" sz="1200" dirty="0" err="1"/>
              <a:t>moving</a:t>
            </a:r>
            <a:endParaRPr lang="da-DK" sz="1200" dirty="0"/>
          </a:p>
          <a:p>
            <a:pPr marL="457200" indent="-457200">
              <a:buFont typeface="Arial" panose="020B0604020202020204" pitchFamily="34" charset="0"/>
              <a:buChar char="•"/>
            </a:pPr>
            <a:r>
              <a:rPr lang="da-DK" sz="1200" dirty="0" err="1"/>
              <a:t>Unable</a:t>
            </a:r>
            <a:r>
              <a:rPr lang="da-DK" sz="1200" dirty="0"/>
              <a:t> to </a:t>
            </a:r>
            <a:r>
              <a:rPr lang="da-DK" sz="1200" dirty="0" err="1"/>
              <a:t>keep</a:t>
            </a:r>
            <a:r>
              <a:rPr lang="da-DK" sz="1200" dirty="0"/>
              <a:t> still </a:t>
            </a:r>
          </a:p>
          <a:p>
            <a:pPr marL="457200" indent="-457200">
              <a:buFont typeface="Arial" panose="020B0604020202020204" pitchFamily="34" charset="0"/>
              <a:buChar char="•"/>
            </a:pPr>
            <a:r>
              <a:rPr lang="da-DK" sz="1200" dirty="0"/>
              <a:t>Over-</a:t>
            </a:r>
            <a:r>
              <a:rPr lang="da-DK" sz="1200" dirty="0" err="1"/>
              <a:t>eating</a:t>
            </a:r>
            <a:r>
              <a:rPr lang="da-DK" sz="1200" dirty="0"/>
              <a:t> or under-</a:t>
            </a:r>
            <a:r>
              <a:rPr lang="da-DK" sz="1200" dirty="0" err="1"/>
              <a:t>eating</a:t>
            </a:r>
            <a:r>
              <a:rPr lang="da-DK" sz="1200" dirty="0"/>
              <a:t> </a:t>
            </a:r>
          </a:p>
          <a:p>
            <a:pPr marL="457200" indent="-457200">
              <a:buFont typeface="Arial" panose="020B0604020202020204" pitchFamily="34" charset="0"/>
              <a:buChar char="•"/>
            </a:pPr>
            <a:r>
              <a:rPr lang="da-DK" sz="1200" dirty="0"/>
              <a:t>Hyper-</a:t>
            </a:r>
            <a:r>
              <a:rPr lang="da-DK" sz="1200" dirty="0" err="1"/>
              <a:t>alertness</a:t>
            </a:r>
            <a:r>
              <a:rPr lang="da-DK" sz="1200" dirty="0"/>
              <a:t> </a:t>
            </a:r>
          </a:p>
          <a:p>
            <a:pPr marL="457200" indent="-457200">
              <a:buFont typeface="Arial" panose="020B0604020202020204" pitchFamily="34" charset="0"/>
              <a:buChar char="•"/>
            </a:pPr>
            <a:r>
              <a:rPr lang="da-DK" sz="1200" dirty="0"/>
              <a:t>Aggression and verbal </a:t>
            </a:r>
            <a:r>
              <a:rPr lang="da-DK" sz="1200" dirty="0" err="1"/>
              <a:t>outbursts</a:t>
            </a:r>
            <a:r>
              <a:rPr lang="da-DK" sz="1200" dirty="0"/>
              <a:t> </a:t>
            </a:r>
          </a:p>
          <a:p>
            <a:pPr marL="457200" indent="-457200">
              <a:buFont typeface="Arial" panose="020B0604020202020204" pitchFamily="34" charset="0"/>
              <a:buChar char="•"/>
            </a:pPr>
            <a:r>
              <a:rPr lang="da-DK" sz="1200" dirty="0" err="1"/>
              <a:t>Withdrawal</a:t>
            </a:r>
            <a:r>
              <a:rPr lang="da-DK" sz="1200" dirty="0"/>
              <a:t> and isolation</a:t>
            </a:r>
          </a:p>
          <a:p>
            <a:pPr marL="457200" indent="-457200">
              <a:buFont typeface="Arial" panose="020B0604020202020204" pitchFamily="34" charset="0"/>
              <a:buChar char="•"/>
            </a:pPr>
            <a:r>
              <a:rPr lang="da-DK" sz="1200" dirty="0"/>
              <a:t>Risk-</a:t>
            </a:r>
            <a:r>
              <a:rPr lang="da-DK" sz="1200" dirty="0" err="1"/>
              <a:t>taking</a:t>
            </a:r>
            <a:r>
              <a:rPr lang="da-DK" sz="1200" dirty="0"/>
              <a:t> </a:t>
            </a:r>
            <a:r>
              <a:rPr lang="da-DK" sz="1200" dirty="0" err="1"/>
              <a:t>e.g</a:t>
            </a:r>
            <a:r>
              <a:rPr lang="da-DK" sz="1200" dirty="0"/>
              <a:t>. </a:t>
            </a:r>
            <a:r>
              <a:rPr lang="da-DK" sz="1200" dirty="0" err="1"/>
              <a:t>driving</a:t>
            </a:r>
            <a:r>
              <a:rPr lang="da-DK" sz="1200" dirty="0"/>
              <a:t> </a:t>
            </a:r>
            <a:r>
              <a:rPr lang="da-DK" sz="1200" dirty="0" err="1"/>
              <a:t>recklessly</a:t>
            </a:r>
            <a:r>
              <a:rPr lang="da-DK" sz="1200" dirty="0"/>
              <a:t> </a:t>
            </a:r>
          </a:p>
          <a:p>
            <a:pPr marL="457200" indent="-457200">
              <a:buFont typeface="Arial" panose="020B0604020202020204" pitchFamily="34" charset="0"/>
              <a:buChar char="•"/>
            </a:pPr>
            <a:r>
              <a:rPr lang="da-DK" sz="1200" dirty="0" err="1"/>
              <a:t>Increased</a:t>
            </a:r>
            <a:r>
              <a:rPr lang="da-DK" sz="1200" dirty="0"/>
              <a:t> smoking </a:t>
            </a:r>
          </a:p>
          <a:p>
            <a:pPr marL="457200" indent="-457200">
              <a:buFont typeface="Arial" panose="020B0604020202020204" pitchFamily="34" charset="0"/>
              <a:buChar char="•"/>
            </a:pPr>
            <a:r>
              <a:rPr lang="en-US" sz="1200" dirty="0"/>
              <a:t>Having no energy at all </a:t>
            </a:r>
          </a:p>
          <a:p>
            <a:pPr marL="457200" indent="-457200">
              <a:buFont typeface="Arial" panose="020B0604020202020204" pitchFamily="34" charset="0"/>
              <a:buChar char="•"/>
            </a:pPr>
            <a:r>
              <a:rPr lang="da-DK" sz="1200" dirty="0" err="1"/>
              <a:t>Alcohol</a:t>
            </a:r>
            <a:r>
              <a:rPr lang="da-DK" sz="1200" dirty="0"/>
              <a:t> or drug </a:t>
            </a:r>
            <a:r>
              <a:rPr lang="da-DK" sz="1200" dirty="0" err="1"/>
              <a:t>use</a:t>
            </a:r>
            <a:r>
              <a:rPr lang="da-DK" sz="1200" dirty="0"/>
              <a:t> </a:t>
            </a:r>
          </a:p>
          <a:p>
            <a:pPr marL="457200" indent="-457200">
              <a:buFont typeface="Arial" panose="020B0604020202020204" pitchFamily="34" charset="0"/>
              <a:buChar char="•"/>
            </a:pPr>
            <a:r>
              <a:rPr lang="en-US" sz="1200" dirty="0"/>
              <a:t>Compulsive </a:t>
            </a:r>
            <a:r>
              <a:rPr lang="en-US" sz="1200" dirty="0" err="1"/>
              <a:t>behaviour</a:t>
            </a:r>
            <a:r>
              <a:rPr lang="en-US" sz="1200" dirty="0"/>
              <a:t>, i.e. nervous tics and pacing </a:t>
            </a:r>
          </a:p>
          <a:p>
            <a:pPr marL="0" indent="0">
              <a:buFont typeface="Arial" panose="020B0604020202020204" pitchFamily="34" charset="0"/>
              <a:buNone/>
            </a:pPr>
            <a:endParaRPr lang="da-DK" sz="1200" dirty="0"/>
          </a:p>
        </p:txBody>
      </p:sp>
      <p:sp>
        <p:nvSpPr>
          <p:cNvPr id="4" name="Slide Number Placeholder 3"/>
          <p:cNvSpPr>
            <a:spLocks noGrp="1"/>
          </p:cNvSpPr>
          <p:nvPr>
            <p:ph type="sldNum" sz="quarter" idx="10"/>
          </p:nvPr>
        </p:nvSpPr>
        <p:spPr/>
        <p:txBody>
          <a:bodyPr/>
          <a:lstStyle/>
          <a:p>
            <a:fld id="{64774656-4D90-1246-BBAA-922E8D88F56B}" type="slidenum">
              <a:rPr lang="en-US" smtClean="0"/>
              <a:pPr/>
              <a:t>28</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40000" lnSpcReduction="20000"/>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ru-RU" b="0" dirty="0"/>
          </a:p>
          <a:p>
            <a:pPr marL="0" marR="0" lvl="0" indent="0" algn="l" defTabSz="457200" rtl="0" eaLnBrk="1" fontAlgn="auto" latinLnBrk="0" hangingPunct="1">
              <a:lnSpc>
                <a:spcPct val="100000"/>
              </a:lnSpc>
              <a:spcBef>
                <a:spcPts val="0"/>
              </a:spcBef>
              <a:spcAft>
                <a:spcPts val="0"/>
              </a:spcAft>
              <a:buClrTx/>
              <a:buSzTx/>
              <a:buFontTx/>
              <a:buNone/>
              <a:tabLst/>
              <a:defRPr/>
            </a:pPr>
            <a:r>
              <a:rPr lang="ru-RU" b="0" dirty="0"/>
              <a:t>Какие вы можете назвать поведенческие признаки дистресса? </a:t>
            </a:r>
          </a:p>
          <a:p>
            <a:pPr marL="0" marR="0" lvl="0" indent="0" algn="l" defTabSz="457200" rtl="0" eaLnBrk="1" fontAlgn="auto" latinLnBrk="0" hangingPunct="1">
              <a:lnSpc>
                <a:spcPct val="100000"/>
              </a:lnSpc>
              <a:spcBef>
                <a:spcPts val="0"/>
              </a:spcBef>
              <a:spcAft>
                <a:spcPts val="0"/>
              </a:spcAft>
              <a:buClrTx/>
              <a:buSzTx/>
              <a:buFontTx/>
              <a:buNone/>
              <a:tabLst/>
              <a:defRPr/>
            </a:pPr>
            <a:r>
              <a:rPr lang="ru-RU" b="0" dirty="0"/>
              <a:t>Это могут быть симптомы, которые вы замечали у себя, когда испытываете стресс, или которые, как вы знаете, бывают у других людей.</a:t>
            </a:r>
          </a:p>
          <a:p>
            <a:pPr marL="0" marR="0" lvl="0" indent="0" algn="l" defTabSz="457200" rtl="0" eaLnBrk="1" fontAlgn="auto" latinLnBrk="0" hangingPunct="1">
              <a:lnSpc>
                <a:spcPct val="100000"/>
              </a:lnSpc>
              <a:spcBef>
                <a:spcPts val="0"/>
              </a:spcBef>
              <a:spcAft>
                <a:spcPts val="0"/>
              </a:spcAft>
              <a:buClrTx/>
              <a:buSzTx/>
              <a:buFontTx/>
              <a:buNone/>
              <a:tabLst/>
              <a:defRPr/>
            </a:pPr>
            <a:endParaRPr lang="ru-RU" b="1" dirty="0"/>
          </a:p>
          <a:p>
            <a:pPr marL="0" marR="0" lvl="0" indent="0" algn="l" defTabSz="457200" rtl="0" eaLnBrk="1" fontAlgn="auto" latinLnBrk="0" hangingPunct="1">
              <a:lnSpc>
                <a:spcPct val="100000"/>
              </a:lnSpc>
              <a:spcBef>
                <a:spcPts val="0"/>
              </a:spcBef>
              <a:spcAft>
                <a:spcPts val="0"/>
              </a:spcAft>
              <a:buClrTx/>
              <a:buSzTx/>
              <a:buFontTx/>
              <a:buNone/>
              <a:tabLst/>
              <a:defRPr/>
            </a:pPr>
            <a:r>
              <a:rPr lang="ru-RU" b="1" dirty="0"/>
              <a:t>(Сначала попросите высказаться участников. Когда они сделают свои сообщения, покажите свой список, и объясните, что это то, о чем вы думали до тренинга, некоторые из них, возможно, уже были упомянуты участниками).</a:t>
            </a:r>
          </a:p>
          <a:p>
            <a:pPr marL="0" marR="0" lvl="0" indent="0" algn="l" defTabSz="457200" rtl="0" eaLnBrk="1" fontAlgn="auto" latinLnBrk="0" hangingPunct="1">
              <a:lnSpc>
                <a:spcPct val="100000"/>
              </a:lnSpc>
              <a:spcBef>
                <a:spcPts val="0"/>
              </a:spcBef>
              <a:spcAft>
                <a:spcPts val="0"/>
              </a:spcAft>
              <a:buClrTx/>
              <a:buSzTx/>
              <a:buFontTx/>
              <a:buNone/>
              <a:tabLst/>
              <a:defRPr/>
            </a:pPr>
            <a:endParaRPr lang="ru-RU" b="1" dirty="0"/>
          </a:p>
          <a:p>
            <a:pPr marL="0" marR="0" lvl="0" indent="0" algn="l" defTabSz="457200" rtl="0" eaLnBrk="1" fontAlgn="auto" latinLnBrk="0" hangingPunct="1">
              <a:lnSpc>
                <a:spcPct val="100000"/>
              </a:lnSpc>
              <a:spcBef>
                <a:spcPts val="0"/>
              </a:spcBef>
              <a:spcAft>
                <a:spcPts val="0"/>
              </a:spcAft>
              <a:buClrTx/>
              <a:buSzTx/>
              <a:buFontTx/>
              <a:buNone/>
              <a:tabLst/>
              <a:defRPr/>
            </a:pPr>
            <a:r>
              <a:rPr lang="ru-RU" b="0" dirty="0"/>
              <a:t>Вот некоторые примеры: </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ru-RU" b="0" dirty="0"/>
              <a:t>Крик  </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ru-RU" b="0" dirty="0"/>
              <a:t>Плач</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ru-RU" b="0" dirty="0"/>
              <a:t>Безудержный смех</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ru-RU" b="0" dirty="0"/>
              <a:t>Неподвижность </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ru-RU" b="0" dirty="0"/>
              <a:t>Неспособность усидеть/устоять  на месте </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ru-RU" b="0" dirty="0"/>
              <a:t>Переедание или недоедание</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ru-RU" b="0" dirty="0"/>
              <a:t>Повышенная бдительность</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ru-RU" b="0" dirty="0"/>
              <a:t>Агрессия и словесные выплески</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ru-RU" b="0" dirty="0"/>
              <a:t>Уход и изоляция</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ru-RU" b="0" dirty="0"/>
              <a:t>Рискованное поведение (например, агрессивное вождение) </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ru-RU" b="0" dirty="0"/>
              <a:t>Курение</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ru-RU" b="0" dirty="0"/>
              <a:t>Апатия</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ru-RU" b="0" dirty="0"/>
              <a:t>Употребление алкоголя или наркотиков</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ru-RU" b="0" dirty="0" err="1"/>
              <a:t>Компульсивное</a:t>
            </a:r>
            <a:r>
              <a:rPr lang="ru-RU" b="0" dirty="0"/>
              <a:t> поведение, т</a:t>
            </a:r>
            <a:r>
              <a:rPr lang="en-US" b="0" dirty="0"/>
              <a:t>.</a:t>
            </a:r>
            <a:r>
              <a:rPr lang="ru-RU" b="0" dirty="0"/>
              <a:t>е. нервные тики или хождение взад-вперед</a:t>
            </a: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ru-RU" b="0" dirty="0"/>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ru-RU" b="0" dirty="0"/>
              <a:t>***</a:t>
            </a:r>
          </a:p>
          <a:p>
            <a:pPr marL="0" marR="0" lvl="0" indent="0" algn="l" defTabSz="457200" rtl="0" eaLnBrk="1" fontAlgn="auto" latinLnBrk="0" hangingPunct="1">
              <a:lnSpc>
                <a:spcPct val="100000"/>
              </a:lnSpc>
              <a:spcBef>
                <a:spcPts val="0"/>
              </a:spcBef>
              <a:spcAft>
                <a:spcPts val="0"/>
              </a:spcAft>
              <a:buClrTx/>
              <a:buSzTx/>
              <a:buFontTx/>
              <a:buNone/>
              <a:tabLst/>
              <a:defRPr/>
            </a:pPr>
            <a:endParaRPr lang="ru-RU" b="0"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b="0" dirty="0"/>
              <a:t>What are some </a:t>
            </a:r>
            <a:r>
              <a:rPr lang="en-US" b="0" dirty="0" err="1"/>
              <a:t>behavioural</a:t>
            </a:r>
            <a:r>
              <a:rPr lang="en-US" b="0" dirty="0"/>
              <a:t> signs of distress that you know of? This can be symptoms you know you have when you are stressed, or that you know others have.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t>(First ask participants for their contributions, and when they have given all their contributions, then click to show your list and explain these are the things you thought of before the training, some may already have been mentioned by participants). </a:t>
            </a:r>
          </a:p>
          <a:p>
            <a:endParaRPr lang="en-US" b="0" dirty="0"/>
          </a:p>
          <a:p>
            <a:r>
              <a:rPr lang="en-US" b="0" dirty="0"/>
              <a:t>Here are examples you can use:</a:t>
            </a:r>
          </a:p>
          <a:p>
            <a:endParaRPr lang="en-US" sz="1200" b="0" dirty="0"/>
          </a:p>
          <a:p>
            <a:pPr marL="457200" indent="-457200">
              <a:buFont typeface="Arial" panose="020B0604020202020204" pitchFamily="34" charset="0"/>
              <a:buChar char="•"/>
            </a:pPr>
            <a:r>
              <a:rPr lang="da-DK" sz="1200" dirty="0" err="1"/>
              <a:t>Screaming</a:t>
            </a:r>
            <a:endParaRPr lang="da-DK" sz="1200" dirty="0"/>
          </a:p>
          <a:p>
            <a:pPr marL="457200" indent="-457200">
              <a:buFont typeface="Arial" panose="020B0604020202020204" pitchFamily="34" charset="0"/>
              <a:buChar char="•"/>
            </a:pPr>
            <a:r>
              <a:rPr lang="da-DK" sz="1200" dirty="0" err="1"/>
              <a:t>Crying</a:t>
            </a:r>
            <a:endParaRPr lang="da-DK" sz="1200" dirty="0"/>
          </a:p>
          <a:p>
            <a:pPr marL="457200" indent="-457200">
              <a:buFont typeface="Arial" panose="020B0604020202020204" pitchFamily="34" charset="0"/>
              <a:buChar char="•"/>
            </a:pPr>
            <a:r>
              <a:rPr lang="da-DK" sz="1200" dirty="0" err="1"/>
              <a:t>Laughing</a:t>
            </a:r>
            <a:r>
              <a:rPr lang="da-DK" sz="1200" dirty="0"/>
              <a:t> </a:t>
            </a:r>
            <a:r>
              <a:rPr lang="da-DK" sz="1200" dirty="0" err="1"/>
              <a:t>uncontrollably</a:t>
            </a:r>
            <a:endParaRPr lang="da-DK" sz="1200" dirty="0"/>
          </a:p>
          <a:p>
            <a:pPr marL="457200" indent="-457200">
              <a:buFont typeface="Arial" panose="020B0604020202020204" pitchFamily="34" charset="0"/>
              <a:buChar char="•"/>
            </a:pPr>
            <a:r>
              <a:rPr lang="da-DK" sz="1200" dirty="0"/>
              <a:t>Not </a:t>
            </a:r>
            <a:r>
              <a:rPr lang="da-DK" sz="1200" dirty="0" err="1"/>
              <a:t>moving</a:t>
            </a:r>
            <a:endParaRPr lang="da-DK" sz="1200" dirty="0"/>
          </a:p>
          <a:p>
            <a:pPr marL="457200" indent="-457200">
              <a:buFont typeface="Arial" panose="020B0604020202020204" pitchFamily="34" charset="0"/>
              <a:buChar char="•"/>
            </a:pPr>
            <a:r>
              <a:rPr lang="da-DK" sz="1200" dirty="0" err="1"/>
              <a:t>Unable</a:t>
            </a:r>
            <a:r>
              <a:rPr lang="da-DK" sz="1200" dirty="0"/>
              <a:t> to </a:t>
            </a:r>
            <a:r>
              <a:rPr lang="da-DK" sz="1200" dirty="0" err="1"/>
              <a:t>keep</a:t>
            </a:r>
            <a:r>
              <a:rPr lang="da-DK" sz="1200" dirty="0"/>
              <a:t> still </a:t>
            </a:r>
          </a:p>
          <a:p>
            <a:pPr marL="457200" indent="-457200">
              <a:buFont typeface="Arial" panose="020B0604020202020204" pitchFamily="34" charset="0"/>
              <a:buChar char="•"/>
            </a:pPr>
            <a:r>
              <a:rPr lang="da-DK" sz="1200" dirty="0"/>
              <a:t>Over-</a:t>
            </a:r>
            <a:r>
              <a:rPr lang="da-DK" sz="1200" dirty="0" err="1"/>
              <a:t>eating</a:t>
            </a:r>
            <a:r>
              <a:rPr lang="da-DK" sz="1200" dirty="0"/>
              <a:t> or under-</a:t>
            </a:r>
            <a:r>
              <a:rPr lang="da-DK" sz="1200" dirty="0" err="1"/>
              <a:t>eating</a:t>
            </a:r>
            <a:r>
              <a:rPr lang="da-DK" sz="1200" dirty="0"/>
              <a:t> </a:t>
            </a:r>
          </a:p>
          <a:p>
            <a:pPr marL="457200" indent="-457200">
              <a:buFont typeface="Arial" panose="020B0604020202020204" pitchFamily="34" charset="0"/>
              <a:buChar char="•"/>
            </a:pPr>
            <a:r>
              <a:rPr lang="da-DK" sz="1200" dirty="0"/>
              <a:t>Hyper-</a:t>
            </a:r>
            <a:r>
              <a:rPr lang="da-DK" sz="1200" dirty="0" err="1"/>
              <a:t>alertness</a:t>
            </a:r>
            <a:r>
              <a:rPr lang="da-DK" sz="1200" dirty="0"/>
              <a:t> </a:t>
            </a:r>
          </a:p>
          <a:p>
            <a:pPr marL="457200" indent="-457200">
              <a:buFont typeface="Arial" panose="020B0604020202020204" pitchFamily="34" charset="0"/>
              <a:buChar char="•"/>
            </a:pPr>
            <a:r>
              <a:rPr lang="da-DK" sz="1200" dirty="0"/>
              <a:t>Aggression and verbal </a:t>
            </a:r>
            <a:r>
              <a:rPr lang="da-DK" sz="1200" dirty="0" err="1"/>
              <a:t>outbursts</a:t>
            </a:r>
            <a:r>
              <a:rPr lang="da-DK" sz="1200" dirty="0"/>
              <a:t> </a:t>
            </a:r>
          </a:p>
          <a:p>
            <a:pPr marL="457200" indent="-457200">
              <a:buFont typeface="Arial" panose="020B0604020202020204" pitchFamily="34" charset="0"/>
              <a:buChar char="•"/>
            </a:pPr>
            <a:r>
              <a:rPr lang="da-DK" sz="1200" dirty="0" err="1"/>
              <a:t>Withdrawal</a:t>
            </a:r>
            <a:r>
              <a:rPr lang="da-DK" sz="1200" dirty="0"/>
              <a:t> and isolation</a:t>
            </a:r>
          </a:p>
          <a:p>
            <a:pPr marL="457200" indent="-457200">
              <a:buFont typeface="Arial" panose="020B0604020202020204" pitchFamily="34" charset="0"/>
              <a:buChar char="•"/>
            </a:pPr>
            <a:r>
              <a:rPr lang="da-DK" sz="1200" dirty="0"/>
              <a:t>Risk-</a:t>
            </a:r>
            <a:r>
              <a:rPr lang="da-DK" sz="1200" dirty="0" err="1"/>
              <a:t>taking</a:t>
            </a:r>
            <a:r>
              <a:rPr lang="da-DK" sz="1200" dirty="0"/>
              <a:t> </a:t>
            </a:r>
            <a:r>
              <a:rPr lang="da-DK" sz="1200" dirty="0" err="1"/>
              <a:t>e.g</a:t>
            </a:r>
            <a:r>
              <a:rPr lang="da-DK" sz="1200" dirty="0"/>
              <a:t>. </a:t>
            </a:r>
            <a:r>
              <a:rPr lang="da-DK" sz="1200" dirty="0" err="1"/>
              <a:t>driving</a:t>
            </a:r>
            <a:r>
              <a:rPr lang="da-DK" sz="1200" dirty="0"/>
              <a:t> </a:t>
            </a:r>
            <a:r>
              <a:rPr lang="da-DK" sz="1200" dirty="0" err="1"/>
              <a:t>recklessly</a:t>
            </a:r>
            <a:r>
              <a:rPr lang="da-DK" sz="1200" dirty="0"/>
              <a:t> </a:t>
            </a:r>
          </a:p>
          <a:p>
            <a:pPr marL="457200" indent="-457200">
              <a:buFont typeface="Arial" panose="020B0604020202020204" pitchFamily="34" charset="0"/>
              <a:buChar char="•"/>
            </a:pPr>
            <a:r>
              <a:rPr lang="da-DK" sz="1200" dirty="0" err="1"/>
              <a:t>Increased</a:t>
            </a:r>
            <a:r>
              <a:rPr lang="da-DK" sz="1200" dirty="0"/>
              <a:t> smoking </a:t>
            </a:r>
          </a:p>
          <a:p>
            <a:pPr marL="457200" indent="-457200">
              <a:buFont typeface="Arial" panose="020B0604020202020204" pitchFamily="34" charset="0"/>
              <a:buChar char="•"/>
            </a:pPr>
            <a:r>
              <a:rPr lang="en-US" sz="1200" dirty="0"/>
              <a:t>Having no energy at all </a:t>
            </a:r>
          </a:p>
          <a:p>
            <a:pPr marL="457200" indent="-457200">
              <a:buFont typeface="Arial" panose="020B0604020202020204" pitchFamily="34" charset="0"/>
              <a:buChar char="•"/>
            </a:pPr>
            <a:r>
              <a:rPr lang="da-DK" sz="1200" dirty="0" err="1"/>
              <a:t>Alcohol</a:t>
            </a:r>
            <a:r>
              <a:rPr lang="da-DK" sz="1200" dirty="0"/>
              <a:t> or drug </a:t>
            </a:r>
            <a:r>
              <a:rPr lang="da-DK" sz="1200" dirty="0" err="1"/>
              <a:t>use</a:t>
            </a:r>
            <a:r>
              <a:rPr lang="da-DK" sz="1200" dirty="0"/>
              <a:t> </a:t>
            </a:r>
          </a:p>
          <a:p>
            <a:pPr marL="457200" indent="-457200">
              <a:buFont typeface="Arial" panose="020B0604020202020204" pitchFamily="34" charset="0"/>
              <a:buChar char="•"/>
            </a:pPr>
            <a:r>
              <a:rPr lang="en-US" sz="1200" dirty="0"/>
              <a:t>Compulsive </a:t>
            </a:r>
            <a:r>
              <a:rPr lang="en-US" sz="1200" dirty="0" err="1"/>
              <a:t>behaviour</a:t>
            </a:r>
            <a:r>
              <a:rPr lang="en-US" sz="1200" dirty="0"/>
              <a:t>, i.e. nervous tics and pacing </a:t>
            </a:r>
          </a:p>
          <a:p>
            <a:pPr marL="0" indent="0">
              <a:buFont typeface="Arial" panose="020B0604020202020204" pitchFamily="34" charset="0"/>
              <a:buNone/>
            </a:pPr>
            <a:endParaRPr lang="da-DK" sz="1200" dirty="0"/>
          </a:p>
        </p:txBody>
      </p:sp>
      <p:sp>
        <p:nvSpPr>
          <p:cNvPr id="4" name="Slide Number Placeholder 3"/>
          <p:cNvSpPr>
            <a:spLocks noGrp="1"/>
          </p:cNvSpPr>
          <p:nvPr>
            <p:ph type="sldNum" sz="quarter" idx="10"/>
          </p:nvPr>
        </p:nvSpPr>
        <p:spPr/>
        <p:txBody>
          <a:bodyPr/>
          <a:lstStyle/>
          <a:p>
            <a:fld id="{64774656-4D90-1246-BBAA-922E8D88F56B}" type="slidenum">
              <a:rPr lang="en-US" smtClean="0"/>
              <a:pPr/>
              <a:t>29</a:t>
            </a:fld>
            <a:endParaRPr lang="en-US"/>
          </a:p>
        </p:txBody>
      </p:sp>
    </p:spTree>
    <p:extLst>
      <p:ext uri="{BB962C8B-B14F-4D97-AF65-F5344CB8AC3E}">
        <p14:creationId xmlns:p14="http://schemas.microsoft.com/office/powerpoint/2010/main" val="36762219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ru-RU" dirty="0"/>
          </a:p>
          <a:p>
            <a:r>
              <a:rPr lang="ru-RU" dirty="0"/>
              <a:t>В этом курсе используются методические и учебные материалы по ППП, </a:t>
            </a:r>
          </a:p>
          <a:p>
            <a:r>
              <a:rPr lang="ru-RU" dirty="0"/>
              <a:t>разработанные в Центре психологической поддержки Международной Федерации обществ Красного Креста и Красного Полумесяца, </a:t>
            </a:r>
          </a:p>
          <a:p>
            <a:r>
              <a:rPr lang="ru-RU" dirty="0"/>
              <a:t>включая справочник, вводную брошюра и четыре учебных модуля. В конце занятия вы получите ссылки на наш сайт,  </a:t>
            </a:r>
          </a:p>
          <a:p>
            <a:r>
              <a:rPr lang="ru-RU" dirty="0"/>
              <a:t>откуда можно скачать эти материалы (на английском языке). </a:t>
            </a:r>
          </a:p>
          <a:p>
            <a:endParaRPr lang="ru-RU" dirty="0"/>
          </a:p>
          <a:p>
            <a:r>
              <a:rPr lang="ru-RU" dirty="0"/>
              <a:t>***</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Th</a:t>
            </a:r>
            <a:r>
              <a:rPr lang="en-US" baseline="0" dirty="0"/>
              <a:t>is orientation is based on the resource and training materials on Psychological First Aid </a:t>
            </a:r>
            <a:endParaRPr lang="ru-RU" baseline="0"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baseline="0" dirty="0"/>
              <a:t>developed by the IFRC PS Center that include a reference guidebook, a short introduction book and four training modules. </a:t>
            </a:r>
            <a:endParaRPr lang="ru-RU" baseline="0"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baseline="0" dirty="0"/>
              <a:t>I will share the link to their website at the end of the orientation where all materials can be downloaded. </a:t>
            </a:r>
          </a:p>
          <a:p>
            <a:endParaRPr lang="ru-RU" dirty="0"/>
          </a:p>
          <a:p>
            <a:endParaRPr lang="ru-RU" dirty="0"/>
          </a:p>
          <a:p>
            <a:endParaRPr lang="ru-RU" dirty="0"/>
          </a:p>
          <a:p>
            <a:endParaRPr lang="ru-RU" dirty="0"/>
          </a:p>
          <a:p>
            <a:endParaRPr lang="ru-RU" dirty="0"/>
          </a:p>
          <a:p>
            <a:endParaRPr lang="en-US" dirty="0"/>
          </a:p>
        </p:txBody>
      </p:sp>
      <p:sp>
        <p:nvSpPr>
          <p:cNvPr id="4" name="Slide Number Placeholder 3"/>
          <p:cNvSpPr>
            <a:spLocks noGrp="1"/>
          </p:cNvSpPr>
          <p:nvPr>
            <p:ph type="sldNum" sz="quarter" idx="10"/>
          </p:nvPr>
        </p:nvSpPr>
        <p:spPr/>
        <p:txBody>
          <a:bodyPr/>
          <a:lstStyle/>
          <a:p>
            <a:fld id="{64774656-4D90-1246-BBAA-922E8D88F56B}" type="slidenum">
              <a:rPr lang="en-US" smtClean="0"/>
              <a:pPr/>
              <a:t>3</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ru-RU" b="0" dirty="0"/>
          </a:p>
          <a:p>
            <a:pPr marL="0" marR="0" lvl="0" indent="0" algn="l" defTabSz="457200" rtl="0" eaLnBrk="1" fontAlgn="auto" latinLnBrk="0" hangingPunct="1">
              <a:lnSpc>
                <a:spcPct val="100000"/>
              </a:lnSpc>
              <a:spcBef>
                <a:spcPts val="0"/>
              </a:spcBef>
              <a:spcAft>
                <a:spcPts val="0"/>
              </a:spcAft>
              <a:buClrTx/>
              <a:buSzTx/>
              <a:buFontTx/>
              <a:buNone/>
              <a:tabLst/>
              <a:defRPr/>
            </a:pPr>
            <a:r>
              <a:rPr lang="ru-RU" b="0" dirty="0"/>
              <a:t>Какие вы можете назвать эмоциональные признаки дистресса? </a:t>
            </a:r>
          </a:p>
          <a:p>
            <a:pPr marL="0" marR="0" lvl="0" indent="0" algn="l" defTabSz="457200" rtl="0" eaLnBrk="1" fontAlgn="auto" latinLnBrk="0" hangingPunct="1">
              <a:lnSpc>
                <a:spcPct val="100000"/>
              </a:lnSpc>
              <a:spcBef>
                <a:spcPts val="0"/>
              </a:spcBef>
              <a:spcAft>
                <a:spcPts val="0"/>
              </a:spcAft>
              <a:buClrTx/>
              <a:buSzTx/>
              <a:buFontTx/>
              <a:buNone/>
              <a:tabLst/>
              <a:defRPr/>
            </a:pPr>
            <a:r>
              <a:rPr lang="ru-RU" b="0" dirty="0"/>
              <a:t>Это могут быть симптомы, которые вы замечали у себя, когда испытываете стресс, или которые, как вы знаете, бывают у других людей.</a:t>
            </a:r>
          </a:p>
          <a:p>
            <a:pPr marL="0" marR="0" lvl="0" indent="0" algn="l" defTabSz="457200" rtl="0" eaLnBrk="1" fontAlgn="auto" latinLnBrk="0" hangingPunct="1">
              <a:lnSpc>
                <a:spcPct val="100000"/>
              </a:lnSpc>
              <a:spcBef>
                <a:spcPts val="0"/>
              </a:spcBef>
              <a:spcAft>
                <a:spcPts val="0"/>
              </a:spcAft>
              <a:buClrTx/>
              <a:buSzTx/>
              <a:buFontTx/>
              <a:buNone/>
              <a:tabLst/>
              <a:defRPr/>
            </a:pPr>
            <a:endParaRPr lang="ru-RU" b="1" dirty="0"/>
          </a:p>
          <a:p>
            <a:pPr marL="0" marR="0" lvl="0" indent="0" algn="l" defTabSz="457200" rtl="0" eaLnBrk="1" fontAlgn="auto" latinLnBrk="0" hangingPunct="1">
              <a:lnSpc>
                <a:spcPct val="100000"/>
              </a:lnSpc>
              <a:spcBef>
                <a:spcPts val="0"/>
              </a:spcBef>
              <a:spcAft>
                <a:spcPts val="0"/>
              </a:spcAft>
              <a:buClrTx/>
              <a:buSzTx/>
              <a:buFontTx/>
              <a:buNone/>
              <a:tabLst/>
              <a:defRPr/>
            </a:pPr>
            <a:r>
              <a:rPr lang="ru-RU" b="1" dirty="0"/>
              <a:t>(Сначала попросите высказаться участников. Когда они сделают свои сообщения, покажите свой список, и объясните, что это то, о чем вы думали до тренинга, некоторые из них, возможно, уже были упомянуты участниками).</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457200" rtl="0" eaLnBrk="1" fontAlgn="auto" latinLnBrk="0" hangingPunct="1">
              <a:lnSpc>
                <a:spcPct val="100000"/>
              </a:lnSpc>
              <a:spcBef>
                <a:spcPts val="0"/>
              </a:spcBef>
              <a:spcAft>
                <a:spcPts val="0"/>
              </a:spcAft>
              <a:buClrTx/>
              <a:buSzTx/>
              <a:buFontTx/>
              <a:buNone/>
              <a:tabLst/>
              <a:defRPr/>
            </a:pPr>
            <a:r>
              <a:rPr lang="ru-RU" sz="1200" b="0" kern="1200" dirty="0">
                <a:solidFill>
                  <a:schemeClr val="tx1"/>
                </a:solidFill>
                <a:latin typeface="+mn-lt"/>
                <a:ea typeface="+mn-ea"/>
                <a:cs typeface="+mn-cs"/>
              </a:rPr>
              <a:t>Вот некоторые примеры:</a:t>
            </a:r>
          </a:p>
          <a:p>
            <a:pPr marL="285750" indent="-285750">
              <a:buFont typeface="Arial" panose="020B0604020202020204" pitchFamily="34" charset="0"/>
              <a:buChar char="•"/>
            </a:pPr>
            <a:r>
              <a:rPr lang="ru-RU" sz="1200" dirty="0"/>
              <a:t>Шок</a:t>
            </a:r>
          </a:p>
          <a:p>
            <a:pPr marL="285750" indent="-285750">
              <a:buFont typeface="Arial" panose="020B0604020202020204" pitchFamily="34" charset="0"/>
              <a:buChar char="•"/>
            </a:pPr>
            <a:r>
              <a:rPr lang="ru-RU" sz="1200" dirty="0"/>
              <a:t>Страх</a:t>
            </a:r>
          </a:p>
          <a:p>
            <a:pPr marL="285750" indent="-285750">
              <a:buFont typeface="Arial" panose="020B0604020202020204" pitchFamily="34" charset="0"/>
              <a:buChar char="•"/>
            </a:pPr>
            <a:r>
              <a:rPr lang="ru-RU" sz="1200" dirty="0"/>
              <a:t>Злость</a:t>
            </a:r>
          </a:p>
          <a:p>
            <a:pPr marL="285750" indent="-285750">
              <a:buFont typeface="Arial" panose="020B0604020202020204" pitchFamily="34" charset="0"/>
              <a:buChar char="•"/>
            </a:pPr>
            <a:r>
              <a:rPr lang="ru-RU" sz="1200" dirty="0"/>
              <a:t>Грусть</a:t>
            </a:r>
          </a:p>
          <a:p>
            <a:pPr marL="285750" indent="-285750">
              <a:buFont typeface="Arial" panose="020B0604020202020204" pitchFamily="34" charset="0"/>
              <a:buChar char="•"/>
            </a:pPr>
            <a:r>
              <a:rPr lang="ru-RU" sz="1200" dirty="0"/>
              <a:t>Беспокойство</a:t>
            </a:r>
          </a:p>
          <a:p>
            <a:pPr marL="285750" indent="-285750">
              <a:buFont typeface="Arial" panose="020B0604020202020204" pitchFamily="34" charset="0"/>
              <a:buChar char="•"/>
            </a:pPr>
            <a:r>
              <a:rPr lang="ru-RU" sz="1200" dirty="0"/>
              <a:t>Отсутствие эмоций</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ru-RU" sz="1200" dirty="0"/>
              <a:t>Повышенная эмоциональность</a:t>
            </a:r>
          </a:p>
          <a:p>
            <a:pPr marL="285750" indent="-285750">
              <a:buFont typeface="Arial" panose="020B0604020202020204" pitchFamily="34" charset="0"/>
              <a:buChar char="•"/>
            </a:pPr>
            <a:r>
              <a:rPr lang="ru-RU" sz="1200" dirty="0"/>
              <a:t>Перепады настроения: в один момент чувствуешь себя счастливым, а в другой — несчастным.</a:t>
            </a:r>
          </a:p>
          <a:p>
            <a:pPr marL="285750" indent="-285750">
              <a:buFont typeface="Arial" panose="020B0604020202020204" pitchFamily="34" charset="0"/>
              <a:buChar char="•"/>
            </a:pPr>
            <a:r>
              <a:rPr lang="ru-RU" sz="1200" dirty="0"/>
              <a:t>Раздражительность</a:t>
            </a:r>
          </a:p>
          <a:p>
            <a:pPr marL="0" indent="0">
              <a:buFont typeface="Arial" panose="020B0604020202020204" pitchFamily="34" charset="0"/>
              <a:buNone/>
            </a:pPr>
            <a:endParaRPr lang="ru-RU" sz="1200" dirty="0"/>
          </a:p>
          <a:p>
            <a:pPr marL="0" indent="0">
              <a:buFont typeface="Arial" panose="020B0604020202020204" pitchFamily="34" charset="0"/>
              <a:buNone/>
            </a:pPr>
            <a:r>
              <a:rPr lang="ru-RU" sz="1200" dirty="0"/>
              <a:t>***</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0" dirty="0"/>
              <a:t>What are some emotional signs of distress that you know of? This can be symptoms you know you have when you are stressed, or that you know others have.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t>(First ask participants for their contributions, and when they have given all their contributions, then click to show your list and explain these are the things you thought of before the training, some may already have been mentioned by participants). </a:t>
            </a:r>
          </a:p>
          <a:p>
            <a:endParaRPr lang="en-US" b="0" dirty="0"/>
          </a:p>
          <a:p>
            <a:r>
              <a:rPr lang="en-US" b="0" dirty="0"/>
              <a:t>Here are the ones I thought of:</a:t>
            </a:r>
          </a:p>
          <a:p>
            <a:pPr marL="285750" indent="-285750">
              <a:buFont typeface="Arial" panose="020B0604020202020204" pitchFamily="34" charset="0"/>
              <a:buChar char="•"/>
            </a:pPr>
            <a:r>
              <a:rPr lang="da-DK" sz="1200" dirty="0"/>
              <a:t>Shock </a:t>
            </a:r>
          </a:p>
          <a:p>
            <a:pPr marL="285750" indent="-285750">
              <a:buFont typeface="Arial" panose="020B0604020202020204" pitchFamily="34" charset="0"/>
              <a:buChar char="•"/>
            </a:pPr>
            <a:r>
              <a:rPr lang="da-DK" sz="1200" dirty="0"/>
              <a:t>Fear</a:t>
            </a:r>
          </a:p>
          <a:p>
            <a:pPr marL="285750" indent="-285750">
              <a:buFont typeface="Arial" panose="020B0604020202020204" pitchFamily="34" charset="0"/>
              <a:buChar char="•"/>
            </a:pPr>
            <a:r>
              <a:rPr lang="da-DK" sz="1200" dirty="0"/>
              <a:t>Anger</a:t>
            </a:r>
          </a:p>
          <a:p>
            <a:pPr marL="285750" indent="-285750">
              <a:buFont typeface="Arial" panose="020B0604020202020204" pitchFamily="34" charset="0"/>
              <a:buChar char="•"/>
            </a:pPr>
            <a:r>
              <a:rPr lang="da-DK" sz="1200" dirty="0"/>
              <a:t>Sadness</a:t>
            </a:r>
          </a:p>
          <a:p>
            <a:pPr marL="285750" indent="-285750">
              <a:buFont typeface="Arial" panose="020B0604020202020204" pitchFamily="34" charset="0"/>
              <a:buChar char="•"/>
            </a:pPr>
            <a:r>
              <a:rPr lang="da-DK" sz="1200" dirty="0"/>
              <a:t>Anxiety</a:t>
            </a:r>
          </a:p>
          <a:p>
            <a:pPr marL="285750" indent="-285750">
              <a:buFont typeface="Arial" panose="020B0604020202020204" pitchFamily="34" charset="0"/>
              <a:buChar char="•"/>
            </a:pPr>
            <a:r>
              <a:rPr lang="da-DK" sz="1200" dirty="0"/>
              <a:t>Not feeling any emotions </a:t>
            </a:r>
          </a:p>
          <a:p>
            <a:pPr marL="285750" indent="-285750">
              <a:buFont typeface="Arial" panose="020B0604020202020204" pitchFamily="34" charset="0"/>
              <a:buChar char="•"/>
            </a:pPr>
            <a:r>
              <a:rPr lang="en-US" sz="1200" dirty="0"/>
              <a:t>Mood swings: feeling happy one moment and sad the next moment </a:t>
            </a:r>
          </a:p>
          <a:p>
            <a:pPr marL="285750" indent="-285750">
              <a:buFont typeface="Arial" panose="020B0604020202020204" pitchFamily="34" charset="0"/>
              <a:buChar char="•"/>
            </a:pPr>
            <a:r>
              <a:rPr lang="da-DK" sz="1200" dirty="0"/>
              <a:t>Feeling over-emotional </a:t>
            </a:r>
          </a:p>
          <a:p>
            <a:pPr marL="285750" indent="-285750">
              <a:buFont typeface="Arial" panose="020B0604020202020204" pitchFamily="34" charset="0"/>
              <a:buChar char="•"/>
            </a:pPr>
            <a:r>
              <a:rPr lang="da-DK" sz="1200" dirty="0"/>
              <a:t>Being quickly irritated </a:t>
            </a:r>
          </a:p>
          <a:p>
            <a:pPr marL="0" indent="0">
              <a:buFont typeface="Arial" panose="020B0604020202020204" pitchFamily="34" charset="0"/>
              <a:buNone/>
            </a:pPr>
            <a:endParaRPr lang="ru-RU" sz="1200" dirty="0"/>
          </a:p>
        </p:txBody>
      </p:sp>
      <p:sp>
        <p:nvSpPr>
          <p:cNvPr id="4" name="Slide Number Placeholder 3"/>
          <p:cNvSpPr>
            <a:spLocks noGrp="1"/>
          </p:cNvSpPr>
          <p:nvPr>
            <p:ph type="sldNum" sz="quarter" idx="10"/>
          </p:nvPr>
        </p:nvSpPr>
        <p:spPr/>
        <p:txBody>
          <a:bodyPr/>
          <a:lstStyle/>
          <a:p>
            <a:fld id="{64774656-4D90-1246-BBAA-922E8D88F56B}" type="slidenum">
              <a:rPr lang="en-US" smtClean="0"/>
              <a:pPr/>
              <a:t>30</a:t>
            </a:fld>
            <a:endParaRPr lang="en-US"/>
          </a:p>
        </p:txBody>
      </p:sp>
    </p:spTree>
    <p:extLst>
      <p:ext uri="{BB962C8B-B14F-4D97-AF65-F5344CB8AC3E}">
        <p14:creationId xmlns:p14="http://schemas.microsoft.com/office/powerpoint/2010/main" val="81353095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55000" lnSpcReduction="20000"/>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ru-RU" b="0" dirty="0"/>
          </a:p>
          <a:p>
            <a:pPr marL="0" marR="0" lvl="0" indent="0" algn="l" defTabSz="457200" rtl="0" eaLnBrk="1" fontAlgn="auto" latinLnBrk="0" hangingPunct="1">
              <a:lnSpc>
                <a:spcPct val="100000"/>
              </a:lnSpc>
              <a:spcBef>
                <a:spcPts val="0"/>
              </a:spcBef>
              <a:spcAft>
                <a:spcPts val="0"/>
              </a:spcAft>
              <a:buClrTx/>
              <a:buSzTx/>
              <a:buFontTx/>
              <a:buNone/>
              <a:tabLst/>
              <a:defRPr/>
            </a:pPr>
            <a:r>
              <a:rPr lang="ru-RU" b="0" dirty="0"/>
              <a:t>Какие вы можете назвать эмоциональные признаки дистресса? </a:t>
            </a:r>
          </a:p>
          <a:p>
            <a:pPr marL="0" marR="0" lvl="0" indent="0" algn="l" defTabSz="457200" rtl="0" eaLnBrk="1" fontAlgn="auto" latinLnBrk="0" hangingPunct="1">
              <a:lnSpc>
                <a:spcPct val="100000"/>
              </a:lnSpc>
              <a:spcBef>
                <a:spcPts val="0"/>
              </a:spcBef>
              <a:spcAft>
                <a:spcPts val="0"/>
              </a:spcAft>
              <a:buClrTx/>
              <a:buSzTx/>
              <a:buFontTx/>
              <a:buNone/>
              <a:tabLst/>
              <a:defRPr/>
            </a:pPr>
            <a:r>
              <a:rPr lang="ru-RU" b="0" dirty="0"/>
              <a:t>Это могут быть симптомы, которые вы замечали у себя, когда испытываете стресс, или которые, как вы знаете, бывают у других людей.</a:t>
            </a:r>
          </a:p>
          <a:p>
            <a:pPr marL="0" marR="0" lvl="0" indent="0" algn="l" defTabSz="457200" rtl="0" eaLnBrk="1" fontAlgn="auto" latinLnBrk="0" hangingPunct="1">
              <a:lnSpc>
                <a:spcPct val="100000"/>
              </a:lnSpc>
              <a:spcBef>
                <a:spcPts val="0"/>
              </a:spcBef>
              <a:spcAft>
                <a:spcPts val="0"/>
              </a:spcAft>
              <a:buClrTx/>
              <a:buSzTx/>
              <a:buFontTx/>
              <a:buNone/>
              <a:tabLst/>
              <a:defRPr/>
            </a:pPr>
            <a:endParaRPr lang="ru-RU" b="1" dirty="0"/>
          </a:p>
          <a:p>
            <a:pPr marL="0" marR="0" lvl="0" indent="0" algn="l" defTabSz="457200" rtl="0" eaLnBrk="1" fontAlgn="auto" latinLnBrk="0" hangingPunct="1">
              <a:lnSpc>
                <a:spcPct val="100000"/>
              </a:lnSpc>
              <a:spcBef>
                <a:spcPts val="0"/>
              </a:spcBef>
              <a:spcAft>
                <a:spcPts val="0"/>
              </a:spcAft>
              <a:buClrTx/>
              <a:buSzTx/>
              <a:buFontTx/>
              <a:buNone/>
              <a:tabLst/>
              <a:defRPr/>
            </a:pPr>
            <a:r>
              <a:rPr lang="ru-RU" b="1" dirty="0"/>
              <a:t>(Сначала попросите высказаться участников. Когда они сделают свои сообщения, покажите свой список, и объясните, что это то, о чем вы думали до тренинга, некоторые из них, возможно, уже были упомянуты участниками).</a:t>
            </a:r>
          </a:p>
          <a:p>
            <a:pPr marL="0" marR="0" lvl="0" indent="0" algn="l" defTabSz="457200" rtl="0" eaLnBrk="1" fontAlgn="auto" latinLnBrk="0" hangingPunct="1">
              <a:lnSpc>
                <a:spcPct val="100000"/>
              </a:lnSpc>
              <a:spcBef>
                <a:spcPts val="0"/>
              </a:spcBef>
              <a:spcAft>
                <a:spcPts val="0"/>
              </a:spcAft>
              <a:buClrTx/>
              <a:buSzTx/>
              <a:buFontTx/>
              <a:buNone/>
              <a:tabLst/>
              <a:defRPr/>
            </a:pPr>
            <a:endParaRPr lang="ru-RU" b="0" dirty="0"/>
          </a:p>
          <a:p>
            <a:pPr marL="0" marR="0" lvl="0" indent="0" algn="l" defTabSz="457200" rtl="0" eaLnBrk="1" fontAlgn="auto" latinLnBrk="0" hangingPunct="1">
              <a:lnSpc>
                <a:spcPct val="100000"/>
              </a:lnSpc>
              <a:spcBef>
                <a:spcPts val="0"/>
              </a:spcBef>
              <a:spcAft>
                <a:spcPts val="0"/>
              </a:spcAft>
              <a:buClrTx/>
              <a:buSzTx/>
              <a:buFontTx/>
              <a:buNone/>
              <a:tabLst/>
              <a:defRPr/>
            </a:pPr>
            <a:r>
              <a:rPr lang="ru-RU" sz="1200" b="0" kern="1200" dirty="0">
                <a:solidFill>
                  <a:schemeClr val="tx1"/>
                </a:solidFill>
                <a:latin typeface="+mn-lt"/>
                <a:ea typeface="+mn-ea"/>
                <a:cs typeface="+mn-cs"/>
              </a:rPr>
              <a:t>Вот некоторые примеры:</a:t>
            </a:r>
          </a:p>
          <a:p>
            <a:pPr marL="285750" indent="-285750">
              <a:buFont typeface="Arial" panose="020B0604020202020204" pitchFamily="34" charset="0"/>
              <a:buChar char="•"/>
            </a:pPr>
            <a:r>
              <a:rPr lang="ru-RU" sz="1200" dirty="0"/>
              <a:t>Шок</a:t>
            </a:r>
          </a:p>
          <a:p>
            <a:pPr marL="285750" indent="-285750">
              <a:buFont typeface="Arial" panose="020B0604020202020204" pitchFamily="34" charset="0"/>
              <a:buChar char="•"/>
            </a:pPr>
            <a:r>
              <a:rPr lang="ru-RU" sz="1200" dirty="0"/>
              <a:t>Страх</a:t>
            </a:r>
          </a:p>
          <a:p>
            <a:pPr marL="285750" indent="-285750">
              <a:buFont typeface="Arial" panose="020B0604020202020204" pitchFamily="34" charset="0"/>
              <a:buChar char="•"/>
            </a:pPr>
            <a:r>
              <a:rPr lang="ru-RU" sz="1200" dirty="0"/>
              <a:t>Злость</a:t>
            </a:r>
          </a:p>
          <a:p>
            <a:pPr marL="285750" indent="-285750">
              <a:buFont typeface="Arial" panose="020B0604020202020204" pitchFamily="34" charset="0"/>
              <a:buChar char="•"/>
            </a:pPr>
            <a:r>
              <a:rPr lang="ru-RU" sz="1200" dirty="0"/>
              <a:t>Грусть</a:t>
            </a:r>
          </a:p>
          <a:p>
            <a:pPr marL="285750" indent="-285750">
              <a:buFont typeface="Arial" panose="020B0604020202020204" pitchFamily="34" charset="0"/>
              <a:buChar char="•"/>
            </a:pPr>
            <a:r>
              <a:rPr lang="ru-RU" sz="1200" dirty="0"/>
              <a:t>Беспокойство</a:t>
            </a:r>
          </a:p>
          <a:p>
            <a:pPr marL="285750" indent="-285750">
              <a:buFont typeface="Arial" panose="020B0604020202020204" pitchFamily="34" charset="0"/>
              <a:buChar char="•"/>
            </a:pPr>
            <a:r>
              <a:rPr lang="ru-RU" sz="1200" dirty="0"/>
              <a:t>Отсутствие эмоций</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ru-RU" sz="1200" dirty="0"/>
              <a:t>Повышенная эмоциональность</a:t>
            </a:r>
          </a:p>
          <a:p>
            <a:pPr marL="285750" indent="-285750">
              <a:buFont typeface="Arial" panose="020B0604020202020204" pitchFamily="34" charset="0"/>
              <a:buChar char="•"/>
            </a:pPr>
            <a:r>
              <a:rPr lang="ru-RU" sz="1200" dirty="0"/>
              <a:t>Перепады настроения: в один момент чувствуешь себя счастливым, а в другой — несчастным.</a:t>
            </a:r>
          </a:p>
          <a:p>
            <a:pPr marL="285750" indent="-285750">
              <a:buFont typeface="Arial" panose="020B0604020202020204" pitchFamily="34" charset="0"/>
              <a:buChar char="•"/>
            </a:pPr>
            <a:r>
              <a:rPr lang="ru-RU" sz="1200" dirty="0"/>
              <a:t>Раздражительность</a:t>
            </a:r>
          </a:p>
          <a:p>
            <a:pPr marL="285750" indent="-285750">
              <a:buFont typeface="Arial" panose="020B0604020202020204" pitchFamily="34" charset="0"/>
              <a:buChar char="•"/>
            </a:pPr>
            <a:endParaRPr lang="ru-RU" sz="1200" dirty="0"/>
          </a:p>
          <a:p>
            <a:pPr marL="0" indent="0">
              <a:buFont typeface="Arial" panose="020B0604020202020204" pitchFamily="34" charset="0"/>
              <a:buNone/>
            </a:pPr>
            <a:r>
              <a:rPr lang="ru-RU" sz="1200" dirty="0"/>
              <a:t>***</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0" dirty="0"/>
              <a:t>What are some emotional signs of distress that you know of? This can be symptoms you know you have when you are stressed, or that you know others have.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t>(First ask participants for their contributions, and when they have given all their contributions, then click to show your list and explain these are the things you thought of before the training, some may already have been mentioned by participants). </a:t>
            </a:r>
          </a:p>
          <a:p>
            <a:endParaRPr lang="en-US" b="0" dirty="0"/>
          </a:p>
          <a:p>
            <a:r>
              <a:rPr lang="en-US" b="0" dirty="0"/>
              <a:t>Here are the ones I thought of:</a:t>
            </a:r>
          </a:p>
          <a:p>
            <a:pPr marL="285750" indent="-285750">
              <a:buFont typeface="Arial" panose="020B0604020202020204" pitchFamily="34" charset="0"/>
              <a:buChar char="•"/>
            </a:pPr>
            <a:r>
              <a:rPr lang="da-DK" sz="1200" dirty="0"/>
              <a:t>Shock </a:t>
            </a:r>
          </a:p>
          <a:p>
            <a:pPr marL="285750" indent="-285750">
              <a:buFont typeface="Arial" panose="020B0604020202020204" pitchFamily="34" charset="0"/>
              <a:buChar char="•"/>
            </a:pPr>
            <a:r>
              <a:rPr lang="da-DK" sz="1200" dirty="0"/>
              <a:t>Fear</a:t>
            </a:r>
          </a:p>
          <a:p>
            <a:pPr marL="285750" indent="-285750">
              <a:buFont typeface="Arial" panose="020B0604020202020204" pitchFamily="34" charset="0"/>
              <a:buChar char="•"/>
            </a:pPr>
            <a:r>
              <a:rPr lang="da-DK" sz="1200" dirty="0"/>
              <a:t>Anger</a:t>
            </a:r>
          </a:p>
          <a:p>
            <a:pPr marL="285750" indent="-285750">
              <a:buFont typeface="Arial" panose="020B0604020202020204" pitchFamily="34" charset="0"/>
              <a:buChar char="•"/>
            </a:pPr>
            <a:r>
              <a:rPr lang="da-DK" sz="1200" dirty="0"/>
              <a:t>Sadness</a:t>
            </a:r>
          </a:p>
          <a:p>
            <a:pPr marL="285750" indent="-285750">
              <a:buFont typeface="Arial" panose="020B0604020202020204" pitchFamily="34" charset="0"/>
              <a:buChar char="•"/>
            </a:pPr>
            <a:r>
              <a:rPr lang="da-DK" sz="1200" dirty="0"/>
              <a:t>Anxiety</a:t>
            </a:r>
          </a:p>
          <a:p>
            <a:pPr marL="285750" indent="-285750">
              <a:buFont typeface="Arial" panose="020B0604020202020204" pitchFamily="34" charset="0"/>
              <a:buChar char="•"/>
            </a:pPr>
            <a:r>
              <a:rPr lang="da-DK" sz="1200" dirty="0"/>
              <a:t>Not feeling any emotions </a:t>
            </a:r>
          </a:p>
          <a:p>
            <a:pPr marL="285750" indent="-285750">
              <a:buFont typeface="Arial" panose="020B0604020202020204" pitchFamily="34" charset="0"/>
              <a:buChar char="•"/>
            </a:pPr>
            <a:r>
              <a:rPr lang="en-US" sz="1200" dirty="0"/>
              <a:t>Mood swings: feeling happy one moment and sad the next moment </a:t>
            </a:r>
          </a:p>
          <a:p>
            <a:pPr marL="285750" indent="-285750">
              <a:buFont typeface="Arial" panose="020B0604020202020204" pitchFamily="34" charset="0"/>
              <a:buChar char="•"/>
            </a:pPr>
            <a:r>
              <a:rPr lang="da-DK" sz="1200" dirty="0"/>
              <a:t>Feeling over-emotional </a:t>
            </a:r>
          </a:p>
          <a:p>
            <a:pPr marL="285750" indent="-285750">
              <a:buFont typeface="Arial" panose="020B0604020202020204" pitchFamily="34" charset="0"/>
              <a:buChar char="•"/>
            </a:pPr>
            <a:r>
              <a:rPr lang="da-DK" sz="1200" dirty="0"/>
              <a:t>Being quickly irritated </a:t>
            </a:r>
          </a:p>
          <a:p>
            <a:pPr marL="0" indent="0">
              <a:buFont typeface="Arial" panose="020B0604020202020204" pitchFamily="34" charset="0"/>
              <a:buNone/>
            </a:pPr>
            <a:endParaRPr lang="da-DK" sz="1200" dirty="0"/>
          </a:p>
        </p:txBody>
      </p:sp>
      <p:sp>
        <p:nvSpPr>
          <p:cNvPr id="4" name="Slide Number Placeholder 3"/>
          <p:cNvSpPr>
            <a:spLocks noGrp="1"/>
          </p:cNvSpPr>
          <p:nvPr>
            <p:ph type="sldNum" sz="quarter" idx="10"/>
          </p:nvPr>
        </p:nvSpPr>
        <p:spPr/>
        <p:txBody>
          <a:bodyPr/>
          <a:lstStyle/>
          <a:p>
            <a:fld id="{64774656-4D90-1246-BBAA-922E8D88F56B}" type="slidenum">
              <a:rPr lang="en-US" smtClean="0"/>
              <a:pPr/>
              <a:t>31</a:t>
            </a:fld>
            <a:endParaRPr lang="en-US"/>
          </a:p>
        </p:txBody>
      </p:sp>
    </p:spTree>
    <p:extLst>
      <p:ext uri="{BB962C8B-B14F-4D97-AF65-F5344CB8AC3E}">
        <p14:creationId xmlns:p14="http://schemas.microsoft.com/office/powerpoint/2010/main" val="71277537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ru-RU" b="0" dirty="0"/>
              <a:t>Какие вы можете назвать когнитивные признаки дистресса? </a:t>
            </a:r>
          </a:p>
          <a:p>
            <a:pPr marL="0" marR="0" lvl="0" indent="0" algn="l" defTabSz="457200" rtl="0" eaLnBrk="1" fontAlgn="auto" latinLnBrk="0" hangingPunct="1">
              <a:lnSpc>
                <a:spcPct val="100000"/>
              </a:lnSpc>
              <a:spcBef>
                <a:spcPts val="0"/>
              </a:spcBef>
              <a:spcAft>
                <a:spcPts val="0"/>
              </a:spcAft>
              <a:buClrTx/>
              <a:buSzTx/>
              <a:buFontTx/>
              <a:buNone/>
              <a:tabLst/>
              <a:defRPr/>
            </a:pPr>
            <a:r>
              <a:rPr lang="ru-RU" b="0" dirty="0"/>
              <a:t>Это могут быть симптомы, которые вы замечали у себя, когда испытываете стресс, или которые, как вы знаете, бывают у других людей.</a:t>
            </a:r>
          </a:p>
          <a:p>
            <a:pPr marL="0" marR="0" lvl="0" indent="0" algn="l" defTabSz="457200" rtl="0" eaLnBrk="1" fontAlgn="auto" latinLnBrk="0" hangingPunct="1">
              <a:lnSpc>
                <a:spcPct val="100000"/>
              </a:lnSpc>
              <a:spcBef>
                <a:spcPts val="0"/>
              </a:spcBef>
              <a:spcAft>
                <a:spcPts val="0"/>
              </a:spcAft>
              <a:buClrTx/>
              <a:buSzTx/>
              <a:buFontTx/>
              <a:buNone/>
              <a:tabLst/>
              <a:defRPr/>
            </a:pPr>
            <a:endParaRPr lang="ru-RU" b="1" dirty="0"/>
          </a:p>
          <a:p>
            <a:pPr marL="0" marR="0" lvl="0" indent="0" algn="l" defTabSz="457200" rtl="0" eaLnBrk="1" fontAlgn="auto" latinLnBrk="0" hangingPunct="1">
              <a:lnSpc>
                <a:spcPct val="100000"/>
              </a:lnSpc>
              <a:spcBef>
                <a:spcPts val="0"/>
              </a:spcBef>
              <a:spcAft>
                <a:spcPts val="0"/>
              </a:spcAft>
              <a:buClrTx/>
              <a:buSzTx/>
              <a:buFontTx/>
              <a:buNone/>
              <a:tabLst/>
              <a:defRPr/>
            </a:pPr>
            <a:r>
              <a:rPr lang="ru-RU" b="1" dirty="0"/>
              <a:t>(Сначала попросите высказаться участников. Когда они сделают свои сообщения, покажите свой список, и объясните, что это то, о чем вы думали до тренинга, некоторые из них, возможно, уже были упомянуты участниками).</a:t>
            </a:r>
          </a:p>
          <a:p>
            <a:pPr marL="0" marR="0" lvl="0" indent="0" algn="l" defTabSz="457200" rtl="0" eaLnBrk="1" fontAlgn="auto" latinLnBrk="0" hangingPunct="1">
              <a:lnSpc>
                <a:spcPct val="100000"/>
              </a:lnSpc>
              <a:spcBef>
                <a:spcPts val="0"/>
              </a:spcBef>
              <a:spcAft>
                <a:spcPts val="0"/>
              </a:spcAft>
              <a:buClrTx/>
              <a:buSzTx/>
              <a:buFontTx/>
              <a:buNone/>
              <a:tabLst/>
              <a:defRPr/>
            </a:pPr>
            <a:endParaRPr lang="ru-RU" b="0" dirty="0"/>
          </a:p>
          <a:p>
            <a:pPr marL="0" marR="0" lvl="0" indent="0" algn="l" defTabSz="457200" rtl="0" eaLnBrk="1" fontAlgn="auto" latinLnBrk="0" hangingPunct="1">
              <a:lnSpc>
                <a:spcPct val="100000"/>
              </a:lnSpc>
              <a:spcBef>
                <a:spcPts val="0"/>
              </a:spcBef>
              <a:spcAft>
                <a:spcPts val="0"/>
              </a:spcAft>
              <a:buClrTx/>
              <a:buSzTx/>
              <a:buFontTx/>
              <a:buNone/>
              <a:tabLst/>
              <a:defRPr/>
            </a:pPr>
            <a:r>
              <a:rPr lang="ru-RU" sz="1200" b="0" kern="1200" dirty="0">
                <a:solidFill>
                  <a:schemeClr val="tx1"/>
                </a:solidFill>
                <a:latin typeface="+mn-lt"/>
                <a:ea typeface="+mn-ea"/>
                <a:cs typeface="+mn-cs"/>
              </a:rPr>
              <a:t>Вот некоторые примеры:</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ru-RU" b="0" dirty="0"/>
              <a:t>Плохая концентрация внимания </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ru-RU" b="0" dirty="0"/>
              <a:t>Растерянность</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ru-RU" b="0" dirty="0"/>
              <a:t>Спутанность мыслей</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ru-RU" b="0" dirty="0"/>
              <a:t>Потеря памяти</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ru-RU" b="0" dirty="0"/>
              <a:t>Трудно принимать решения</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ru-RU" b="0" dirty="0"/>
              <a:t>Сны или кошмары</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ru-RU" b="0" dirty="0"/>
              <a:t>Навязчивые мысли</a:t>
            </a:r>
          </a:p>
          <a:p>
            <a:pPr marL="0" marR="0" lvl="0" indent="0" algn="l" defTabSz="457200" rtl="0" eaLnBrk="1" fontAlgn="auto" latinLnBrk="0" hangingPunct="1">
              <a:lnSpc>
                <a:spcPct val="100000"/>
              </a:lnSpc>
              <a:spcBef>
                <a:spcPts val="0"/>
              </a:spcBef>
              <a:spcAft>
                <a:spcPts val="0"/>
              </a:spcAft>
              <a:buClrTx/>
              <a:buSzTx/>
              <a:buFontTx/>
              <a:buNone/>
              <a:tabLst/>
              <a:defRPr/>
            </a:pPr>
            <a:endParaRPr lang="ru-RU" b="0" dirty="0"/>
          </a:p>
          <a:p>
            <a:pPr marL="0" marR="0" lvl="0" indent="0" algn="l" defTabSz="457200" rtl="0" eaLnBrk="1" fontAlgn="auto" latinLnBrk="0" hangingPunct="1">
              <a:lnSpc>
                <a:spcPct val="100000"/>
              </a:lnSpc>
              <a:spcBef>
                <a:spcPts val="0"/>
              </a:spcBef>
              <a:spcAft>
                <a:spcPts val="0"/>
              </a:spcAft>
              <a:buClrTx/>
              <a:buSzTx/>
              <a:buFontTx/>
              <a:buNone/>
              <a:tabLst/>
              <a:defRPr/>
            </a:pPr>
            <a:r>
              <a:rPr lang="ru-RU" b="0" dirty="0"/>
              <a:t>***</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0" dirty="0"/>
              <a:t>What are some cognitive signs of distress that you know of? This can be symptoms you know you have when you are stressed, or that you know others have.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t>(First ask participants for their contributions, and when they have given all their contributions, then click to show your list and explain these are the things you thought of before the training, some may already have been mentioned by participants). </a:t>
            </a:r>
          </a:p>
          <a:p>
            <a:endParaRPr lang="en-US" b="0" dirty="0"/>
          </a:p>
          <a:p>
            <a:r>
              <a:rPr lang="en-US" b="0" dirty="0"/>
              <a:t>Here are the ones I thought of:</a:t>
            </a:r>
          </a:p>
          <a:p>
            <a:pPr marL="285750" indent="-285750">
              <a:buFont typeface="Arial" panose="020B0604020202020204" pitchFamily="34" charset="0"/>
              <a:buChar char="•"/>
            </a:pPr>
            <a:r>
              <a:rPr lang="da-DK" sz="1200" dirty="0" err="1"/>
              <a:t>Poor</a:t>
            </a:r>
            <a:r>
              <a:rPr lang="da-DK" sz="1200" dirty="0"/>
              <a:t> </a:t>
            </a:r>
            <a:r>
              <a:rPr lang="da-DK" sz="1200" dirty="0" err="1"/>
              <a:t>concentration</a:t>
            </a:r>
            <a:r>
              <a:rPr lang="da-DK" sz="1200" dirty="0"/>
              <a:t> </a:t>
            </a:r>
          </a:p>
          <a:p>
            <a:pPr marL="285750" indent="-285750">
              <a:buFont typeface="Arial" panose="020B0604020202020204" pitchFamily="34" charset="0"/>
              <a:buChar char="•"/>
            </a:pPr>
            <a:r>
              <a:rPr lang="da-DK" sz="1200" dirty="0" err="1"/>
              <a:t>Feeling</a:t>
            </a:r>
            <a:r>
              <a:rPr lang="da-DK" sz="1200" dirty="0"/>
              <a:t> </a:t>
            </a:r>
            <a:r>
              <a:rPr lang="da-DK" sz="1200" dirty="0" err="1"/>
              <a:t>confused</a:t>
            </a:r>
            <a:r>
              <a:rPr lang="da-DK" sz="1200" dirty="0"/>
              <a:t> </a:t>
            </a:r>
          </a:p>
          <a:p>
            <a:pPr marL="285750" indent="-285750">
              <a:buFont typeface="Arial" panose="020B0604020202020204" pitchFamily="34" charset="0"/>
              <a:buChar char="•"/>
            </a:pPr>
            <a:r>
              <a:rPr lang="da-DK" sz="1200" dirty="0" err="1"/>
              <a:t>Disorganised</a:t>
            </a:r>
            <a:r>
              <a:rPr lang="da-DK" sz="1200" dirty="0"/>
              <a:t> </a:t>
            </a:r>
            <a:r>
              <a:rPr lang="da-DK" sz="1200" dirty="0" err="1"/>
              <a:t>thoughts</a:t>
            </a:r>
            <a:r>
              <a:rPr lang="da-DK" sz="1200" dirty="0"/>
              <a:t> </a:t>
            </a:r>
          </a:p>
          <a:p>
            <a:pPr marL="285750" indent="-285750">
              <a:buFont typeface="Arial" panose="020B0604020202020204" pitchFamily="34" charset="0"/>
              <a:buChar char="•"/>
            </a:pPr>
            <a:r>
              <a:rPr lang="da-DK" sz="1200" dirty="0" err="1"/>
              <a:t>Forgetting</a:t>
            </a:r>
            <a:r>
              <a:rPr lang="da-DK" sz="1200" dirty="0"/>
              <a:t> </a:t>
            </a:r>
            <a:r>
              <a:rPr lang="da-DK" sz="1200" dirty="0" err="1"/>
              <a:t>things</a:t>
            </a:r>
            <a:r>
              <a:rPr lang="da-DK" sz="1200" dirty="0"/>
              <a:t> </a:t>
            </a:r>
            <a:r>
              <a:rPr lang="da-DK" sz="1200" dirty="0" err="1"/>
              <a:t>quickly</a:t>
            </a:r>
            <a:r>
              <a:rPr lang="da-DK" sz="1200" dirty="0"/>
              <a:t> </a:t>
            </a:r>
          </a:p>
          <a:p>
            <a:pPr marL="285750" indent="-285750">
              <a:buFont typeface="Arial" panose="020B0604020202020204" pitchFamily="34" charset="0"/>
              <a:buChar char="•"/>
            </a:pPr>
            <a:r>
              <a:rPr lang="da-DK" sz="1200" dirty="0" err="1"/>
              <a:t>Difficult</a:t>
            </a:r>
            <a:r>
              <a:rPr lang="da-DK" sz="1200" dirty="0"/>
              <a:t> </a:t>
            </a:r>
            <a:r>
              <a:rPr lang="da-DK" sz="1200" dirty="0" err="1"/>
              <a:t>making</a:t>
            </a:r>
            <a:r>
              <a:rPr lang="da-DK" sz="1200" dirty="0"/>
              <a:t> decisions </a:t>
            </a:r>
          </a:p>
          <a:p>
            <a:pPr marL="285750" indent="-285750">
              <a:buFont typeface="Arial" panose="020B0604020202020204" pitchFamily="34" charset="0"/>
              <a:buChar char="•"/>
            </a:pPr>
            <a:r>
              <a:rPr lang="da-DK" sz="1200" dirty="0" err="1"/>
              <a:t>Dreams</a:t>
            </a:r>
            <a:r>
              <a:rPr lang="da-DK" sz="1200" dirty="0"/>
              <a:t> or nightmares </a:t>
            </a:r>
          </a:p>
          <a:p>
            <a:pPr marL="285750" indent="-285750">
              <a:buFont typeface="Arial" panose="020B0604020202020204" pitchFamily="34" charset="0"/>
              <a:buChar char="•"/>
            </a:pPr>
            <a:r>
              <a:rPr lang="da-DK" sz="1200" dirty="0" err="1"/>
              <a:t>Intrusive</a:t>
            </a:r>
            <a:r>
              <a:rPr lang="da-DK" sz="1200" dirty="0"/>
              <a:t> and </a:t>
            </a:r>
            <a:r>
              <a:rPr lang="da-DK" sz="1200" dirty="0" err="1"/>
              <a:t>involuntary</a:t>
            </a:r>
            <a:r>
              <a:rPr lang="da-DK" sz="1200" dirty="0"/>
              <a:t> </a:t>
            </a:r>
            <a:r>
              <a:rPr lang="da-DK" sz="1200" dirty="0" err="1"/>
              <a:t>thoughts</a:t>
            </a:r>
            <a:r>
              <a:rPr lang="da-DK" sz="1200" dirty="0"/>
              <a:t> </a:t>
            </a:r>
            <a:r>
              <a:rPr lang="da-DK" dirty="0"/>
              <a:t>	</a:t>
            </a:r>
          </a:p>
          <a:p>
            <a:pPr marL="285750" indent="-285750">
              <a:buFont typeface="Arial" panose="020B0604020202020204" pitchFamily="34" charset="0"/>
              <a:buChar char="•"/>
            </a:pPr>
            <a:endParaRPr lang="da-DK" dirty="0"/>
          </a:p>
          <a:p>
            <a:pPr marL="0" indent="0">
              <a:buFont typeface="Arial" panose="020B0604020202020204" pitchFamily="34" charset="0"/>
              <a:buNone/>
            </a:pPr>
            <a:endParaRPr lang="da-DK" dirty="0"/>
          </a:p>
        </p:txBody>
      </p:sp>
      <p:sp>
        <p:nvSpPr>
          <p:cNvPr id="4" name="Slide Number Placeholder 3"/>
          <p:cNvSpPr>
            <a:spLocks noGrp="1"/>
          </p:cNvSpPr>
          <p:nvPr>
            <p:ph type="sldNum" sz="quarter" idx="10"/>
          </p:nvPr>
        </p:nvSpPr>
        <p:spPr/>
        <p:txBody>
          <a:bodyPr/>
          <a:lstStyle/>
          <a:p>
            <a:fld id="{64774656-4D90-1246-BBAA-922E8D88F56B}" type="slidenum">
              <a:rPr lang="en-US" smtClean="0"/>
              <a:pPr/>
              <a:t>32</a:t>
            </a:fld>
            <a:endParaRPr lang="en-US"/>
          </a:p>
        </p:txBody>
      </p:sp>
    </p:spTree>
    <p:extLst>
      <p:ext uri="{BB962C8B-B14F-4D97-AF65-F5344CB8AC3E}">
        <p14:creationId xmlns:p14="http://schemas.microsoft.com/office/powerpoint/2010/main" val="144285178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55000" lnSpcReduction="20000"/>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ru-RU" b="0" dirty="0"/>
              <a:t>Какие вы можете назвать когнитивные признаки дистресса? </a:t>
            </a:r>
          </a:p>
          <a:p>
            <a:pPr marL="0" marR="0" lvl="0" indent="0" algn="l" defTabSz="457200" rtl="0" eaLnBrk="1" fontAlgn="auto" latinLnBrk="0" hangingPunct="1">
              <a:lnSpc>
                <a:spcPct val="100000"/>
              </a:lnSpc>
              <a:spcBef>
                <a:spcPts val="0"/>
              </a:spcBef>
              <a:spcAft>
                <a:spcPts val="0"/>
              </a:spcAft>
              <a:buClrTx/>
              <a:buSzTx/>
              <a:buFontTx/>
              <a:buNone/>
              <a:tabLst/>
              <a:defRPr/>
            </a:pPr>
            <a:r>
              <a:rPr lang="ru-RU" b="0" dirty="0"/>
              <a:t>Это могут быть симптомы, которые вы замечали у себя, когда испытываете стресс, или которые, как вы знаете, бывают у других людей.</a:t>
            </a:r>
          </a:p>
          <a:p>
            <a:pPr marL="0" marR="0" lvl="0" indent="0" algn="l" defTabSz="457200" rtl="0" eaLnBrk="1" fontAlgn="auto" latinLnBrk="0" hangingPunct="1">
              <a:lnSpc>
                <a:spcPct val="100000"/>
              </a:lnSpc>
              <a:spcBef>
                <a:spcPts val="0"/>
              </a:spcBef>
              <a:spcAft>
                <a:spcPts val="0"/>
              </a:spcAft>
              <a:buClrTx/>
              <a:buSzTx/>
              <a:buFontTx/>
              <a:buNone/>
              <a:tabLst/>
              <a:defRPr/>
            </a:pPr>
            <a:endParaRPr lang="ru-RU" b="1" dirty="0"/>
          </a:p>
          <a:p>
            <a:pPr marL="0" marR="0" lvl="0" indent="0" algn="l" defTabSz="457200" rtl="0" eaLnBrk="1" fontAlgn="auto" latinLnBrk="0" hangingPunct="1">
              <a:lnSpc>
                <a:spcPct val="100000"/>
              </a:lnSpc>
              <a:spcBef>
                <a:spcPts val="0"/>
              </a:spcBef>
              <a:spcAft>
                <a:spcPts val="0"/>
              </a:spcAft>
              <a:buClrTx/>
              <a:buSzTx/>
              <a:buFontTx/>
              <a:buNone/>
              <a:tabLst/>
              <a:defRPr/>
            </a:pPr>
            <a:r>
              <a:rPr lang="ru-RU" b="1" dirty="0"/>
              <a:t>(Сначала попросите высказаться участников. Когда они сделают свои сообщения, покажите свой список, и объясните, что это то, о чем вы думали до тренинга, некоторые из них, возможно, уже были упомянуты участниками).</a:t>
            </a:r>
          </a:p>
          <a:p>
            <a:pPr marL="0" marR="0" lvl="0" indent="0" algn="l" defTabSz="457200" rtl="0" eaLnBrk="1" fontAlgn="auto" latinLnBrk="0" hangingPunct="1">
              <a:lnSpc>
                <a:spcPct val="100000"/>
              </a:lnSpc>
              <a:spcBef>
                <a:spcPts val="0"/>
              </a:spcBef>
              <a:spcAft>
                <a:spcPts val="0"/>
              </a:spcAft>
              <a:buClrTx/>
              <a:buSzTx/>
              <a:buFontTx/>
              <a:buNone/>
              <a:tabLst/>
              <a:defRPr/>
            </a:pPr>
            <a:endParaRPr lang="ru-RU" b="0" dirty="0"/>
          </a:p>
          <a:p>
            <a:pPr marL="0" marR="0" lvl="0" indent="0" algn="l" defTabSz="457200" rtl="0" eaLnBrk="1" fontAlgn="auto" latinLnBrk="0" hangingPunct="1">
              <a:lnSpc>
                <a:spcPct val="100000"/>
              </a:lnSpc>
              <a:spcBef>
                <a:spcPts val="0"/>
              </a:spcBef>
              <a:spcAft>
                <a:spcPts val="0"/>
              </a:spcAft>
              <a:buClrTx/>
              <a:buSzTx/>
              <a:buFontTx/>
              <a:buNone/>
              <a:tabLst/>
              <a:defRPr/>
            </a:pPr>
            <a:r>
              <a:rPr lang="ru-RU" sz="1200" b="0" kern="1200" dirty="0">
                <a:solidFill>
                  <a:schemeClr val="tx1"/>
                </a:solidFill>
                <a:latin typeface="+mn-lt"/>
                <a:ea typeface="+mn-ea"/>
                <a:cs typeface="+mn-cs"/>
              </a:rPr>
              <a:t>Вот некоторые примеры:</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ru-RU" b="0" dirty="0"/>
              <a:t>Плохая концентрация внимания </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ru-RU" b="0" dirty="0"/>
              <a:t>Растерянность</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ru-RU" b="0" dirty="0"/>
              <a:t>Спутанность мыслей</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ru-RU" b="0" dirty="0"/>
              <a:t>Потеря памяти</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ru-RU" b="0" dirty="0"/>
              <a:t>Трудно принимать решения</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ru-RU" b="0" dirty="0"/>
              <a:t>Сны или кошмары</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ru-RU" b="0" dirty="0"/>
              <a:t>Навязчивые мысли</a:t>
            </a:r>
          </a:p>
          <a:p>
            <a:pPr marL="0" marR="0" lvl="0" indent="0" algn="l" defTabSz="457200" rtl="0" eaLnBrk="1" fontAlgn="auto" latinLnBrk="0" hangingPunct="1">
              <a:lnSpc>
                <a:spcPct val="100000"/>
              </a:lnSpc>
              <a:spcBef>
                <a:spcPts val="0"/>
              </a:spcBef>
              <a:spcAft>
                <a:spcPts val="0"/>
              </a:spcAft>
              <a:buClrTx/>
              <a:buSzTx/>
              <a:buFontTx/>
              <a:buNone/>
              <a:tabLst/>
              <a:defRPr/>
            </a:pPr>
            <a:endParaRPr lang="ru-RU" b="0" dirty="0"/>
          </a:p>
          <a:p>
            <a:pPr marL="0" marR="0" lvl="0" indent="0" algn="l" defTabSz="457200" rtl="0" eaLnBrk="1" fontAlgn="auto" latinLnBrk="0" hangingPunct="1">
              <a:lnSpc>
                <a:spcPct val="100000"/>
              </a:lnSpc>
              <a:spcBef>
                <a:spcPts val="0"/>
              </a:spcBef>
              <a:spcAft>
                <a:spcPts val="0"/>
              </a:spcAft>
              <a:buClrTx/>
              <a:buSzTx/>
              <a:buFontTx/>
              <a:buNone/>
              <a:tabLst/>
              <a:defRPr/>
            </a:pPr>
            <a:r>
              <a:rPr lang="ru-RU" b="0" dirty="0"/>
              <a:t>***</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0" dirty="0"/>
              <a:t>What are some cognitive signs of distress that you know of? This can be symptoms you know you have when you are stressed, or that you know others have.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t>(First ask participants for their contributions, and when they have given all their contributions, then click to show your list and explain these are the things you thought of before the training, some may already have been mentioned by participants). </a:t>
            </a:r>
          </a:p>
          <a:p>
            <a:endParaRPr lang="en-US" b="0" dirty="0"/>
          </a:p>
          <a:p>
            <a:r>
              <a:rPr lang="en-US" b="0" dirty="0"/>
              <a:t>Here are the ones I thought of:</a:t>
            </a:r>
          </a:p>
          <a:p>
            <a:pPr marL="285750" indent="-285750">
              <a:buFont typeface="Arial" panose="020B0604020202020204" pitchFamily="34" charset="0"/>
              <a:buChar char="•"/>
            </a:pPr>
            <a:r>
              <a:rPr lang="da-DK" sz="1200" dirty="0" err="1"/>
              <a:t>Poor</a:t>
            </a:r>
            <a:r>
              <a:rPr lang="da-DK" sz="1200" dirty="0"/>
              <a:t> </a:t>
            </a:r>
            <a:r>
              <a:rPr lang="da-DK" sz="1200" dirty="0" err="1"/>
              <a:t>concentration</a:t>
            </a:r>
            <a:r>
              <a:rPr lang="da-DK" sz="1200" dirty="0"/>
              <a:t> </a:t>
            </a:r>
          </a:p>
          <a:p>
            <a:pPr marL="285750" indent="-285750">
              <a:buFont typeface="Arial" panose="020B0604020202020204" pitchFamily="34" charset="0"/>
              <a:buChar char="•"/>
            </a:pPr>
            <a:r>
              <a:rPr lang="da-DK" sz="1200" dirty="0" err="1"/>
              <a:t>Feeling</a:t>
            </a:r>
            <a:r>
              <a:rPr lang="da-DK" sz="1200" dirty="0"/>
              <a:t> </a:t>
            </a:r>
            <a:r>
              <a:rPr lang="da-DK" sz="1200" dirty="0" err="1"/>
              <a:t>confused</a:t>
            </a:r>
            <a:r>
              <a:rPr lang="da-DK" sz="1200" dirty="0"/>
              <a:t> </a:t>
            </a:r>
          </a:p>
          <a:p>
            <a:pPr marL="285750" indent="-285750">
              <a:buFont typeface="Arial" panose="020B0604020202020204" pitchFamily="34" charset="0"/>
              <a:buChar char="•"/>
            </a:pPr>
            <a:r>
              <a:rPr lang="da-DK" sz="1200" dirty="0" err="1"/>
              <a:t>Disorganised</a:t>
            </a:r>
            <a:r>
              <a:rPr lang="da-DK" sz="1200" dirty="0"/>
              <a:t> </a:t>
            </a:r>
            <a:r>
              <a:rPr lang="da-DK" sz="1200" dirty="0" err="1"/>
              <a:t>thoughts</a:t>
            </a:r>
            <a:r>
              <a:rPr lang="da-DK" sz="1200" dirty="0"/>
              <a:t> </a:t>
            </a:r>
          </a:p>
          <a:p>
            <a:pPr marL="285750" indent="-285750">
              <a:buFont typeface="Arial" panose="020B0604020202020204" pitchFamily="34" charset="0"/>
              <a:buChar char="•"/>
            </a:pPr>
            <a:r>
              <a:rPr lang="da-DK" sz="1200" dirty="0" err="1"/>
              <a:t>Forgetting</a:t>
            </a:r>
            <a:r>
              <a:rPr lang="da-DK" sz="1200" dirty="0"/>
              <a:t> </a:t>
            </a:r>
            <a:r>
              <a:rPr lang="da-DK" sz="1200" dirty="0" err="1"/>
              <a:t>things</a:t>
            </a:r>
            <a:r>
              <a:rPr lang="da-DK" sz="1200" dirty="0"/>
              <a:t> </a:t>
            </a:r>
            <a:r>
              <a:rPr lang="da-DK" sz="1200" dirty="0" err="1"/>
              <a:t>quickly</a:t>
            </a:r>
            <a:r>
              <a:rPr lang="da-DK" sz="1200" dirty="0"/>
              <a:t> </a:t>
            </a:r>
          </a:p>
          <a:p>
            <a:pPr marL="285750" indent="-285750">
              <a:buFont typeface="Arial" panose="020B0604020202020204" pitchFamily="34" charset="0"/>
              <a:buChar char="•"/>
            </a:pPr>
            <a:r>
              <a:rPr lang="da-DK" sz="1200" dirty="0" err="1"/>
              <a:t>Difficult</a:t>
            </a:r>
            <a:r>
              <a:rPr lang="da-DK" sz="1200" dirty="0"/>
              <a:t> </a:t>
            </a:r>
            <a:r>
              <a:rPr lang="da-DK" sz="1200" dirty="0" err="1"/>
              <a:t>making</a:t>
            </a:r>
            <a:r>
              <a:rPr lang="da-DK" sz="1200" dirty="0"/>
              <a:t> decisions </a:t>
            </a:r>
          </a:p>
          <a:p>
            <a:pPr marL="285750" indent="-285750">
              <a:buFont typeface="Arial" panose="020B0604020202020204" pitchFamily="34" charset="0"/>
              <a:buChar char="•"/>
            </a:pPr>
            <a:r>
              <a:rPr lang="da-DK" sz="1200" dirty="0" err="1"/>
              <a:t>Dreams</a:t>
            </a:r>
            <a:r>
              <a:rPr lang="da-DK" sz="1200" dirty="0"/>
              <a:t> or nightmares </a:t>
            </a:r>
          </a:p>
          <a:p>
            <a:pPr marL="285750" indent="-285750">
              <a:buFont typeface="Arial" panose="020B0604020202020204" pitchFamily="34" charset="0"/>
              <a:buChar char="•"/>
            </a:pPr>
            <a:r>
              <a:rPr lang="da-DK" sz="1200" dirty="0" err="1"/>
              <a:t>Intrusive</a:t>
            </a:r>
            <a:r>
              <a:rPr lang="da-DK" sz="1200" dirty="0"/>
              <a:t> and </a:t>
            </a:r>
            <a:r>
              <a:rPr lang="da-DK" sz="1200" dirty="0" err="1"/>
              <a:t>involuntary</a:t>
            </a:r>
            <a:r>
              <a:rPr lang="da-DK" sz="1200" dirty="0"/>
              <a:t> </a:t>
            </a:r>
            <a:r>
              <a:rPr lang="da-DK" sz="1200" dirty="0" err="1"/>
              <a:t>thoughts</a:t>
            </a:r>
            <a:r>
              <a:rPr lang="da-DK" sz="1200" dirty="0"/>
              <a:t> </a:t>
            </a:r>
            <a:r>
              <a:rPr lang="da-DK" dirty="0"/>
              <a:t>	</a:t>
            </a:r>
          </a:p>
          <a:p>
            <a:pPr marL="285750" indent="-285750">
              <a:buFont typeface="Arial" panose="020B0604020202020204" pitchFamily="34" charset="0"/>
              <a:buChar char="•"/>
            </a:pPr>
            <a:endParaRPr lang="da-DK" dirty="0"/>
          </a:p>
          <a:p>
            <a:pPr marL="0" indent="0">
              <a:buFont typeface="Arial" panose="020B0604020202020204" pitchFamily="34" charset="0"/>
              <a:buNone/>
            </a:pPr>
            <a:endParaRPr lang="da-DK" dirty="0"/>
          </a:p>
        </p:txBody>
      </p:sp>
      <p:sp>
        <p:nvSpPr>
          <p:cNvPr id="4" name="Slide Number Placeholder 3"/>
          <p:cNvSpPr>
            <a:spLocks noGrp="1"/>
          </p:cNvSpPr>
          <p:nvPr>
            <p:ph type="sldNum" sz="quarter" idx="10"/>
          </p:nvPr>
        </p:nvSpPr>
        <p:spPr/>
        <p:txBody>
          <a:bodyPr/>
          <a:lstStyle/>
          <a:p>
            <a:fld id="{64774656-4D90-1246-BBAA-922E8D88F56B}" type="slidenum">
              <a:rPr lang="en-US" smtClean="0"/>
              <a:pPr/>
              <a:t>33</a:t>
            </a:fld>
            <a:endParaRPr lang="en-US"/>
          </a:p>
        </p:txBody>
      </p:sp>
    </p:spTree>
    <p:extLst>
      <p:ext uri="{BB962C8B-B14F-4D97-AF65-F5344CB8AC3E}">
        <p14:creationId xmlns:p14="http://schemas.microsoft.com/office/powerpoint/2010/main" val="380606809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ru-RU" b="0" dirty="0"/>
              <a:t>Какие вы можете назвать духовные признаки дистресса? </a:t>
            </a:r>
          </a:p>
          <a:p>
            <a:pPr marL="0" marR="0" lvl="0" indent="0" algn="l" defTabSz="457200" rtl="0" eaLnBrk="1" fontAlgn="auto" latinLnBrk="0" hangingPunct="1">
              <a:lnSpc>
                <a:spcPct val="100000"/>
              </a:lnSpc>
              <a:spcBef>
                <a:spcPts val="0"/>
              </a:spcBef>
              <a:spcAft>
                <a:spcPts val="0"/>
              </a:spcAft>
              <a:buClrTx/>
              <a:buSzTx/>
              <a:buFontTx/>
              <a:buNone/>
              <a:tabLst/>
              <a:defRPr/>
            </a:pPr>
            <a:r>
              <a:rPr lang="ru-RU" b="0" dirty="0"/>
              <a:t>Это могут быть симптомы, которые вы замечали у себя, когда испытываете стресс, или которые, как вы знаете, бывают у других людей.</a:t>
            </a:r>
          </a:p>
          <a:p>
            <a:pPr marL="0" marR="0" lvl="0" indent="0" algn="l" defTabSz="457200" rtl="0" eaLnBrk="1" fontAlgn="auto" latinLnBrk="0" hangingPunct="1">
              <a:lnSpc>
                <a:spcPct val="100000"/>
              </a:lnSpc>
              <a:spcBef>
                <a:spcPts val="0"/>
              </a:spcBef>
              <a:spcAft>
                <a:spcPts val="0"/>
              </a:spcAft>
              <a:buClrTx/>
              <a:buSzTx/>
              <a:buFontTx/>
              <a:buNone/>
              <a:tabLst/>
              <a:defRPr/>
            </a:pPr>
            <a:endParaRPr lang="ru-RU" b="1" dirty="0"/>
          </a:p>
          <a:p>
            <a:pPr marL="0" marR="0" lvl="0" indent="0" algn="l" defTabSz="457200" rtl="0" eaLnBrk="1" fontAlgn="auto" latinLnBrk="0" hangingPunct="1">
              <a:lnSpc>
                <a:spcPct val="100000"/>
              </a:lnSpc>
              <a:spcBef>
                <a:spcPts val="0"/>
              </a:spcBef>
              <a:spcAft>
                <a:spcPts val="0"/>
              </a:spcAft>
              <a:buClrTx/>
              <a:buSzTx/>
              <a:buFontTx/>
              <a:buNone/>
              <a:tabLst/>
              <a:defRPr/>
            </a:pPr>
            <a:r>
              <a:rPr lang="ru-RU" b="1" dirty="0"/>
              <a:t>(Сначала попросите высказаться участников. Когда они сделают свои сообщения, покажите свой список, и объясните, что это то, о чем вы думали до тренинга, некоторые из них, возможно, уже были упомянуты участниками).</a:t>
            </a:r>
          </a:p>
          <a:p>
            <a:pPr marL="0" marR="0" lvl="0" indent="0" algn="l" defTabSz="457200" rtl="0" eaLnBrk="1" fontAlgn="auto" latinLnBrk="0" hangingPunct="1">
              <a:lnSpc>
                <a:spcPct val="100000"/>
              </a:lnSpc>
              <a:spcBef>
                <a:spcPts val="0"/>
              </a:spcBef>
              <a:spcAft>
                <a:spcPts val="0"/>
              </a:spcAft>
              <a:buClrTx/>
              <a:buSzTx/>
              <a:buFontTx/>
              <a:buNone/>
              <a:tabLst/>
              <a:defRPr/>
            </a:pPr>
            <a:endParaRPr lang="ru-RU" b="0" dirty="0"/>
          </a:p>
          <a:p>
            <a:pPr marL="0" marR="0" lvl="0" indent="0" algn="l" defTabSz="457200" rtl="0" eaLnBrk="1" fontAlgn="auto" latinLnBrk="0" hangingPunct="1">
              <a:lnSpc>
                <a:spcPct val="100000"/>
              </a:lnSpc>
              <a:spcBef>
                <a:spcPts val="0"/>
              </a:spcBef>
              <a:spcAft>
                <a:spcPts val="0"/>
              </a:spcAft>
              <a:buClrTx/>
              <a:buSzTx/>
              <a:buFontTx/>
              <a:buNone/>
              <a:tabLst/>
              <a:defRPr/>
            </a:pPr>
            <a:r>
              <a:rPr lang="ru-RU" b="0" dirty="0"/>
              <a:t>Вот те, о которых подумал я:</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ru-RU" b="0" dirty="0"/>
              <a:t>Опустошенность</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ru-RU" b="0" dirty="0"/>
              <a:t>Потеря смысла</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ru-RU" b="0" dirty="0"/>
              <a:t>Чувство разочарования и потеря надежды</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ru-RU" b="0" dirty="0"/>
              <a:t>Мысли, что в жизни все хуже и хуже </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ru-RU" b="0" dirty="0"/>
              <a:t>Сомнения</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ru-RU" b="0" dirty="0"/>
              <a:t>Гнев на Бога</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ru-RU" b="0" dirty="0"/>
              <a:t>Отчуждение и потеря чувства сопричастности</a:t>
            </a:r>
          </a:p>
          <a:p>
            <a:pPr marL="0" marR="0" lvl="0" indent="0" algn="l" defTabSz="457200" rtl="0" eaLnBrk="1" fontAlgn="auto" latinLnBrk="0" hangingPunct="1">
              <a:lnSpc>
                <a:spcPct val="100000"/>
              </a:lnSpc>
              <a:spcBef>
                <a:spcPts val="0"/>
              </a:spcBef>
              <a:spcAft>
                <a:spcPts val="0"/>
              </a:spcAft>
              <a:buClrTx/>
              <a:buSzTx/>
              <a:buFontTx/>
              <a:buNone/>
              <a:tabLst/>
              <a:defRPr/>
            </a:pPr>
            <a:endParaRPr lang="ru-RU" b="0" dirty="0"/>
          </a:p>
          <a:p>
            <a:pPr marL="0" marR="0" lvl="0" indent="0" algn="l" defTabSz="457200" rtl="0" eaLnBrk="1" fontAlgn="auto" latinLnBrk="0" hangingPunct="1">
              <a:lnSpc>
                <a:spcPct val="100000"/>
              </a:lnSpc>
              <a:spcBef>
                <a:spcPts val="0"/>
              </a:spcBef>
              <a:spcAft>
                <a:spcPts val="0"/>
              </a:spcAft>
              <a:buClrTx/>
              <a:buSzTx/>
              <a:buFontTx/>
              <a:buNone/>
              <a:tabLst/>
              <a:defRPr/>
            </a:pPr>
            <a:endParaRPr lang="ru-RU" b="0"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b="0" dirty="0"/>
              <a:t>What are some spiritual signs of distress that you know of? This can be symptoms you know you have when you are stressed, or that you know others have.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t>(First ask participants for their contributions, and when they have given all their contributions, then click to show your list and explain these are the things you thought of before the training, some may already have been mentioned by participants). </a:t>
            </a:r>
          </a:p>
          <a:p>
            <a:endParaRPr lang="en-US" b="0" dirty="0"/>
          </a:p>
          <a:p>
            <a:r>
              <a:rPr lang="en-US" b="0" dirty="0"/>
              <a:t>Here are the ones I thought of:</a:t>
            </a:r>
          </a:p>
          <a:p>
            <a:pPr marL="457200" indent="-457200">
              <a:buFont typeface="Arial" panose="020B0604020202020204" pitchFamily="34" charset="0"/>
              <a:buChar char="•"/>
            </a:pPr>
            <a:r>
              <a:rPr lang="da-DK" sz="1200" dirty="0" err="1"/>
              <a:t>Feelings</a:t>
            </a:r>
            <a:r>
              <a:rPr lang="da-DK" sz="1200" dirty="0"/>
              <a:t> of </a:t>
            </a:r>
            <a:r>
              <a:rPr lang="da-DK" sz="1200" dirty="0" err="1"/>
              <a:t>emptiness</a:t>
            </a:r>
            <a:r>
              <a:rPr lang="da-DK" sz="1200" dirty="0"/>
              <a:t> </a:t>
            </a:r>
          </a:p>
          <a:p>
            <a:pPr marL="457200" indent="-457200">
              <a:buFont typeface="Arial" panose="020B0604020202020204" pitchFamily="34" charset="0"/>
              <a:buChar char="•"/>
            </a:pPr>
            <a:r>
              <a:rPr lang="da-DK" sz="1200" dirty="0" err="1"/>
              <a:t>Loss</a:t>
            </a:r>
            <a:r>
              <a:rPr lang="da-DK" sz="1200" dirty="0"/>
              <a:t> of </a:t>
            </a:r>
            <a:r>
              <a:rPr lang="da-DK" sz="1200" dirty="0" err="1"/>
              <a:t>meaning</a:t>
            </a:r>
            <a:r>
              <a:rPr lang="da-DK" sz="1200" dirty="0"/>
              <a:t> </a:t>
            </a:r>
          </a:p>
          <a:p>
            <a:pPr marL="457200" indent="-457200">
              <a:buFont typeface="Arial" panose="020B0604020202020204" pitchFamily="34" charset="0"/>
              <a:buChar char="•"/>
            </a:pPr>
            <a:r>
              <a:rPr lang="en-US" sz="1200" dirty="0"/>
              <a:t>Feeling discouraged and loss of hope </a:t>
            </a:r>
          </a:p>
          <a:p>
            <a:pPr marL="457200" indent="-457200">
              <a:buFont typeface="Arial" panose="020B0604020202020204" pitchFamily="34" charset="0"/>
              <a:buChar char="•"/>
            </a:pPr>
            <a:r>
              <a:rPr lang="da-DK" sz="1200" dirty="0" err="1"/>
              <a:t>Increasingly</a:t>
            </a:r>
            <a:r>
              <a:rPr lang="da-DK" sz="1200" dirty="0"/>
              <a:t> negative </a:t>
            </a:r>
            <a:r>
              <a:rPr lang="da-DK" sz="1200" dirty="0" err="1"/>
              <a:t>about</a:t>
            </a:r>
            <a:r>
              <a:rPr lang="da-DK" sz="1200" dirty="0"/>
              <a:t> </a:t>
            </a:r>
            <a:r>
              <a:rPr lang="da-DK" sz="1200" dirty="0" err="1"/>
              <a:t>life</a:t>
            </a:r>
            <a:r>
              <a:rPr lang="da-DK" sz="1200" dirty="0"/>
              <a:t> </a:t>
            </a:r>
          </a:p>
          <a:p>
            <a:pPr marL="457200" indent="-457200">
              <a:buFont typeface="Arial" panose="020B0604020202020204" pitchFamily="34" charset="0"/>
              <a:buChar char="•"/>
            </a:pPr>
            <a:r>
              <a:rPr lang="da-DK" sz="1200" dirty="0" err="1"/>
              <a:t>Doubt</a:t>
            </a:r>
            <a:r>
              <a:rPr lang="da-DK" sz="1200" dirty="0"/>
              <a:t> </a:t>
            </a:r>
          </a:p>
          <a:p>
            <a:pPr marL="457200" indent="-457200">
              <a:buFont typeface="Arial" panose="020B0604020202020204" pitchFamily="34" charset="0"/>
              <a:buChar char="•"/>
            </a:pPr>
            <a:r>
              <a:rPr lang="da-DK" sz="1200" dirty="0"/>
              <a:t>Anger at God </a:t>
            </a:r>
          </a:p>
          <a:p>
            <a:pPr marL="457200" indent="-457200">
              <a:buFont typeface="Arial" panose="020B0604020202020204" pitchFamily="34" charset="0"/>
              <a:buChar char="•"/>
            </a:pPr>
            <a:r>
              <a:rPr lang="en-US" sz="1200" dirty="0"/>
              <a:t>Alienation and loss of sense of connection </a:t>
            </a:r>
            <a:endParaRPr lang="en-US" b="0" dirty="0"/>
          </a:p>
        </p:txBody>
      </p:sp>
      <p:sp>
        <p:nvSpPr>
          <p:cNvPr id="4" name="Slide Number Placeholder 3"/>
          <p:cNvSpPr>
            <a:spLocks noGrp="1"/>
          </p:cNvSpPr>
          <p:nvPr>
            <p:ph type="sldNum" sz="quarter" idx="10"/>
          </p:nvPr>
        </p:nvSpPr>
        <p:spPr/>
        <p:txBody>
          <a:bodyPr/>
          <a:lstStyle/>
          <a:p>
            <a:fld id="{64774656-4D90-1246-BBAA-922E8D88F56B}" type="slidenum">
              <a:rPr lang="en-US" smtClean="0"/>
              <a:pPr/>
              <a:t>34</a:t>
            </a:fld>
            <a:endParaRPr lang="en-US"/>
          </a:p>
        </p:txBody>
      </p:sp>
    </p:spTree>
    <p:extLst>
      <p:ext uri="{BB962C8B-B14F-4D97-AF65-F5344CB8AC3E}">
        <p14:creationId xmlns:p14="http://schemas.microsoft.com/office/powerpoint/2010/main" val="173266411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55000" lnSpcReduction="20000"/>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ru-RU" b="0" dirty="0"/>
              <a:t>Какие вы можете назвать духовные признаки дистресса? </a:t>
            </a:r>
          </a:p>
          <a:p>
            <a:pPr marL="0" marR="0" lvl="0" indent="0" algn="l" defTabSz="457200" rtl="0" eaLnBrk="1" fontAlgn="auto" latinLnBrk="0" hangingPunct="1">
              <a:lnSpc>
                <a:spcPct val="100000"/>
              </a:lnSpc>
              <a:spcBef>
                <a:spcPts val="0"/>
              </a:spcBef>
              <a:spcAft>
                <a:spcPts val="0"/>
              </a:spcAft>
              <a:buClrTx/>
              <a:buSzTx/>
              <a:buFontTx/>
              <a:buNone/>
              <a:tabLst/>
              <a:defRPr/>
            </a:pPr>
            <a:r>
              <a:rPr lang="ru-RU" b="0" dirty="0"/>
              <a:t>Это могут быть симптомы, которые вы замечали у себя, когда испытываете стресс, или которые, как вы знаете, бывают у других людей.</a:t>
            </a:r>
          </a:p>
          <a:p>
            <a:pPr marL="0" marR="0" lvl="0" indent="0" algn="l" defTabSz="457200" rtl="0" eaLnBrk="1" fontAlgn="auto" latinLnBrk="0" hangingPunct="1">
              <a:lnSpc>
                <a:spcPct val="100000"/>
              </a:lnSpc>
              <a:spcBef>
                <a:spcPts val="0"/>
              </a:spcBef>
              <a:spcAft>
                <a:spcPts val="0"/>
              </a:spcAft>
              <a:buClrTx/>
              <a:buSzTx/>
              <a:buFontTx/>
              <a:buNone/>
              <a:tabLst/>
              <a:defRPr/>
            </a:pPr>
            <a:endParaRPr lang="ru-RU" b="1" dirty="0"/>
          </a:p>
          <a:p>
            <a:pPr marL="0" marR="0" lvl="0" indent="0" algn="l" defTabSz="457200" rtl="0" eaLnBrk="1" fontAlgn="auto" latinLnBrk="0" hangingPunct="1">
              <a:lnSpc>
                <a:spcPct val="100000"/>
              </a:lnSpc>
              <a:spcBef>
                <a:spcPts val="0"/>
              </a:spcBef>
              <a:spcAft>
                <a:spcPts val="0"/>
              </a:spcAft>
              <a:buClrTx/>
              <a:buSzTx/>
              <a:buFontTx/>
              <a:buNone/>
              <a:tabLst/>
              <a:defRPr/>
            </a:pPr>
            <a:r>
              <a:rPr lang="ru-RU" b="1" dirty="0"/>
              <a:t>(Сначала попросите высказаться участников. Когда они сделают свои сообщения, покажите свой список, и объясните, что это то, о чем вы думали до тренинга, некоторые из них, возможно, уже были упомянуты участниками).</a:t>
            </a:r>
          </a:p>
          <a:p>
            <a:pPr marL="0" marR="0" lvl="0" indent="0" algn="l" defTabSz="457200" rtl="0" eaLnBrk="1" fontAlgn="auto" latinLnBrk="0" hangingPunct="1">
              <a:lnSpc>
                <a:spcPct val="100000"/>
              </a:lnSpc>
              <a:spcBef>
                <a:spcPts val="0"/>
              </a:spcBef>
              <a:spcAft>
                <a:spcPts val="0"/>
              </a:spcAft>
              <a:buClrTx/>
              <a:buSzTx/>
              <a:buFontTx/>
              <a:buNone/>
              <a:tabLst/>
              <a:defRPr/>
            </a:pPr>
            <a:endParaRPr lang="ru-RU" b="0" dirty="0"/>
          </a:p>
          <a:p>
            <a:pPr marL="0" marR="0" lvl="0" indent="0" algn="l" defTabSz="457200" rtl="0" eaLnBrk="1" fontAlgn="auto" latinLnBrk="0" hangingPunct="1">
              <a:lnSpc>
                <a:spcPct val="100000"/>
              </a:lnSpc>
              <a:spcBef>
                <a:spcPts val="0"/>
              </a:spcBef>
              <a:spcAft>
                <a:spcPts val="0"/>
              </a:spcAft>
              <a:buClrTx/>
              <a:buSzTx/>
              <a:buFontTx/>
              <a:buNone/>
              <a:tabLst/>
              <a:defRPr/>
            </a:pPr>
            <a:r>
              <a:rPr lang="ru-RU" b="0" dirty="0"/>
              <a:t>Вот те, о которых подумал я:</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ru-RU" b="0" dirty="0"/>
              <a:t>Опустошенность</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ru-RU" b="0" dirty="0"/>
              <a:t>Потеря смысла</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ru-RU" b="0" dirty="0"/>
              <a:t>Чувство разочарования и потеря надежды</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ru-RU" b="0" dirty="0"/>
              <a:t>Все больше негатива о жизни</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ru-RU" b="0" dirty="0"/>
              <a:t>Сомнения</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ru-RU" b="0" dirty="0"/>
              <a:t>Гнев на Бога</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ru-RU" b="0" dirty="0"/>
              <a:t>Отчуждение и потеря чувства сопричастности</a:t>
            </a:r>
          </a:p>
          <a:p>
            <a:pPr marL="0" marR="0" lvl="0" indent="0" algn="l" defTabSz="457200" rtl="0" eaLnBrk="1" fontAlgn="auto" latinLnBrk="0" hangingPunct="1">
              <a:lnSpc>
                <a:spcPct val="100000"/>
              </a:lnSpc>
              <a:spcBef>
                <a:spcPts val="0"/>
              </a:spcBef>
              <a:spcAft>
                <a:spcPts val="0"/>
              </a:spcAft>
              <a:buClrTx/>
              <a:buSzTx/>
              <a:buFontTx/>
              <a:buNone/>
              <a:tabLst/>
              <a:defRPr/>
            </a:pPr>
            <a:endParaRPr lang="ru-RU" b="0" dirty="0"/>
          </a:p>
          <a:p>
            <a:pPr marL="0" marR="0" lvl="0" indent="0" algn="l" defTabSz="457200" rtl="0" eaLnBrk="1" fontAlgn="auto" latinLnBrk="0" hangingPunct="1">
              <a:lnSpc>
                <a:spcPct val="100000"/>
              </a:lnSpc>
              <a:spcBef>
                <a:spcPts val="0"/>
              </a:spcBef>
              <a:spcAft>
                <a:spcPts val="0"/>
              </a:spcAft>
              <a:buClrTx/>
              <a:buSzTx/>
              <a:buFontTx/>
              <a:buNone/>
              <a:tabLst/>
              <a:defRPr/>
            </a:pPr>
            <a:endParaRPr lang="ru-RU" b="0"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b="0" dirty="0"/>
              <a:t>What are some spiritual signs of distress that you know of? This can be symptoms you know you have when you are stressed, or that you know others have.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t>(First ask participants for their contributions, and when they have given all their contributions, then click to show your list and explain these are the things you thought of before the training, some may already have been mentioned by participants). </a:t>
            </a:r>
          </a:p>
          <a:p>
            <a:endParaRPr lang="en-US" b="0" dirty="0"/>
          </a:p>
          <a:p>
            <a:r>
              <a:rPr lang="en-US" b="0" dirty="0"/>
              <a:t>Here are the ones I thought of:</a:t>
            </a:r>
          </a:p>
          <a:p>
            <a:pPr marL="457200" indent="-457200">
              <a:buFont typeface="Arial" panose="020B0604020202020204" pitchFamily="34" charset="0"/>
              <a:buChar char="•"/>
            </a:pPr>
            <a:r>
              <a:rPr lang="da-DK" sz="1200" dirty="0" err="1"/>
              <a:t>Feelings</a:t>
            </a:r>
            <a:r>
              <a:rPr lang="da-DK" sz="1200" dirty="0"/>
              <a:t> of </a:t>
            </a:r>
            <a:r>
              <a:rPr lang="da-DK" sz="1200" dirty="0" err="1"/>
              <a:t>emptiness</a:t>
            </a:r>
            <a:r>
              <a:rPr lang="da-DK" sz="1200" dirty="0"/>
              <a:t> </a:t>
            </a:r>
          </a:p>
          <a:p>
            <a:pPr marL="457200" indent="-457200">
              <a:buFont typeface="Arial" panose="020B0604020202020204" pitchFamily="34" charset="0"/>
              <a:buChar char="•"/>
            </a:pPr>
            <a:r>
              <a:rPr lang="da-DK" sz="1200" dirty="0" err="1"/>
              <a:t>Loss</a:t>
            </a:r>
            <a:r>
              <a:rPr lang="da-DK" sz="1200" dirty="0"/>
              <a:t> of </a:t>
            </a:r>
            <a:r>
              <a:rPr lang="da-DK" sz="1200" dirty="0" err="1"/>
              <a:t>meaning</a:t>
            </a:r>
            <a:r>
              <a:rPr lang="da-DK" sz="1200" dirty="0"/>
              <a:t> </a:t>
            </a:r>
          </a:p>
          <a:p>
            <a:pPr marL="457200" indent="-457200">
              <a:buFont typeface="Arial" panose="020B0604020202020204" pitchFamily="34" charset="0"/>
              <a:buChar char="•"/>
            </a:pPr>
            <a:r>
              <a:rPr lang="en-US" sz="1200" dirty="0"/>
              <a:t>Feeling discouraged and loss of hope </a:t>
            </a:r>
          </a:p>
          <a:p>
            <a:pPr marL="457200" indent="-457200">
              <a:buFont typeface="Arial" panose="020B0604020202020204" pitchFamily="34" charset="0"/>
              <a:buChar char="•"/>
            </a:pPr>
            <a:r>
              <a:rPr lang="da-DK" sz="1200" dirty="0" err="1"/>
              <a:t>Increasingly</a:t>
            </a:r>
            <a:r>
              <a:rPr lang="da-DK" sz="1200" dirty="0"/>
              <a:t> negative </a:t>
            </a:r>
            <a:r>
              <a:rPr lang="da-DK" sz="1200" dirty="0" err="1"/>
              <a:t>about</a:t>
            </a:r>
            <a:r>
              <a:rPr lang="da-DK" sz="1200" dirty="0"/>
              <a:t> </a:t>
            </a:r>
            <a:r>
              <a:rPr lang="da-DK" sz="1200" dirty="0" err="1"/>
              <a:t>life</a:t>
            </a:r>
            <a:r>
              <a:rPr lang="da-DK" sz="1200" dirty="0"/>
              <a:t> </a:t>
            </a:r>
          </a:p>
          <a:p>
            <a:pPr marL="457200" indent="-457200">
              <a:buFont typeface="Arial" panose="020B0604020202020204" pitchFamily="34" charset="0"/>
              <a:buChar char="•"/>
            </a:pPr>
            <a:r>
              <a:rPr lang="da-DK" sz="1200" dirty="0" err="1"/>
              <a:t>Doubt</a:t>
            </a:r>
            <a:r>
              <a:rPr lang="da-DK" sz="1200" dirty="0"/>
              <a:t> </a:t>
            </a:r>
          </a:p>
          <a:p>
            <a:pPr marL="457200" indent="-457200">
              <a:buFont typeface="Arial" panose="020B0604020202020204" pitchFamily="34" charset="0"/>
              <a:buChar char="•"/>
            </a:pPr>
            <a:r>
              <a:rPr lang="da-DK" sz="1200" dirty="0"/>
              <a:t>Anger at God </a:t>
            </a:r>
          </a:p>
          <a:p>
            <a:pPr marL="457200" indent="-457200">
              <a:buFont typeface="Arial" panose="020B0604020202020204" pitchFamily="34" charset="0"/>
              <a:buChar char="•"/>
            </a:pPr>
            <a:r>
              <a:rPr lang="en-US" sz="1200" dirty="0"/>
              <a:t>Alienation and loss of sense of connection </a:t>
            </a:r>
            <a:endParaRPr lang="en-US" b="0" dirty="0"/>
          </a:p>
        </p:txBody>
      </p:sp>
      <p:sp>
        <p:nvSpPr>
          <p:cNvPr id="4" name="Slide Number Placeholder 3"/>
          <p:cNvSpPr>
            <a:spLocks noGrp="1"/>
          </p:cNvSpPr>
          <p:nvPr>
            <p:ph type="sldNum" sz="quarter" idx="10"/>
          </p:nvPr>
        </p:nvSpPr>
        <p:spPr/>
        <p:txBody>
          <a:bodyPr/>
          <a:lstStyle/>
          <a:p>
            <a:fld id="{64774656-4D90-1246-BBAA-922E8D88F56B}" type="slidenum">
              <a:rPr lang="en-US" smtClean="0"/>
              <a:pPr/>
              <a:t>35</a:t>
            </a:fld>
            <a:endParaRPr lang="en-US"/>
          </a:p>
        </p:txBody>
      </p:sp>
    </p:spTree>
    <p:extLst>
      <p:ext uri="{BB962C8B-B14F-4D97-AF65-F5344CB8AC3E}">
        <p14:creationId xmlns:p14="http://schemas.microsoft.com/office/powerpoint/2010/main" val="33852599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a:t>An important part of LOOK, is being able to identify common and severe reactions and what to do if severe reactions require immediate referral for further help.</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a:t>Some people react more strongly than others, either due to the excessive stress they are feeling, or due to other influential factors, such as earlier experiences, levels of perceived threat or danger, or because of their chosen coping strategies. When reactions are more severe, they interfere with daily functioning and can lead to harm. It is important to be able to identify such reactions and to know what to do and who to refer to, if the person in distress needs immediate or urgent additional help. </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64774656-4D90-1246-BBAA-922E8D88F56B}" type="slidenum">
              <a:rPr lang="en-US" smtClean="0"/>
              <a:pPr/>
              <a:t>36</a:t>
            </a:fld>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ru-RU" baseline="0" dirty="0"/>
          </a:p>
          <a:p>
            <a:pPr marL="0" marR="0" indent="0" algn="l" defTabSz="457200" rtl="0" eaLnBrk="1" fontAlgn="auto" latinLnBrk="0" hangingPunct="1">
              <a:lnSpc>
                <a:spcPct val="100000"/>
              </a:lnSpc>
              <a:spcBef>
                <a:spcPts val="0"/>
              </a:spcBef>
              <a:spcAft>
                <a:spcPts val="0"/>
              </a:spcAft>
              <a:buClrTx/>
              <a:buSzTx/>
              <a:buFontTx/>
              <a:buNone/>
              <a:tabLst/>
              <a:defRPr/>
            </a:pPr>
            <a:r>
              <a:rPr lang="ru-RU" baseline="0" dirty="0"/>
              <a:t>Примеры тяжелых реакций, требующих немедленного внимания и вмешательства:</a:t>
            </a:r>
          </a:p>
          <a:p>
            <a:pPr marL="0" marR="0" indent="0" algn="l" defTabSz="457200" rtl="0" eaLnBrk="1" fontAlgn="auto" latinLnBrk="0" hangingPunct="1">
              <a:lnSpc>
                <a:spcPct val="100000"/>
              </a:lnSpc>
              <a:spcBef>
                <a:spcPts val="0"/>
              </a:spcBef>
              <a:spcAft>
                <a:spcPts val="0"/>
              </a:spcAft>
              <a:buClrTx/>
              <a:buSzTx/>
              <a:buFontTx/>
              <a:buNone/>
              <a:tabLst/>
              <a:defRPr/>
            </a:pPr>
            <a:endParaRPr lang="ru-RU" baseline="0" dirty="0"/>
          </a:p>
          <a:p>
            <a:pPr marL="171450" marR="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ru-RU" baseline="0" dirty="0"/>
              <a:t>Не может спать в течение недели или более, сбит с толку и дезориентирован.</a:t>
            </a:r>
          </a:p>
          <a:p>
            <a:pPr marL="171450" marR="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ru-RU" baseline="0" dirty="0"/>
              <a:t>Неспособность нормально функционировать и заботиться о себе или своей семье (например, не есть или не соблюдает чистоту)</a:t>
            </a:r>
          </a:p>
          <a:p>
            <a:pPr marL="171450" marR="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ru-RU" baseline="0" dirty="0"/>
              <a:t>Потеря контроля над своим поведением, стал непредсказуемым или деструктивным</a:t>
            </a:r>
          </a:p>
          <a:p>
            <a:pPr marL="171450" marR="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ru-RU" baseline="0" dirty="0"/>
              <a:t>угрожает причинить вред себе или другим</a:t>
            </a:r>
          </a:p>
          <a:p>
            <a:pPr marL="171450" marR="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ru-RU" baseline="0" dirty="0"/>
          </a:p>
          <a:p>
            <a:pPr marL="0" marR="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ru-RU" baseline="0" dirty="0"/>
              <a:t>Если у человека проявляются какие-либо из этих признаков или симптомов, </a:t>
            </a:r>
          </a:p>
          <a:p>
            <a:pPr marL="0" marR="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ru-RU" baseline="0" dirty="0"/>
              <a:t>помощник должен как можно скорее помочь человеку, находящемуся в бедственном положении, получить дополнительную помощь.</a:t>
            </a:r>
          </a:p>
          <a:p>
            <a:pPr marL="0" marR="0" indent="0" algn="l" defTabSz="457200" rtl="0" eaLnBrk="1" fontAlgn="auto" latinLnBrk="0" hangingPunct="1">
              <a:lnSpc>
                <a:spcPct val="100000"/>
              </a:lnSpc>
              <a:spcBef>
                <a:spcPts val="0"/>
              </a:spcBef>
              <a:spcAft>
                <a:spcPts val="0"/>
              </a:spcAft>
              <a:buClrTx/>
              <a:buSzTx/>
              <a:buFontTx/>
              <a:buNone/>
              <a:tabLst/>
              <a:defRPr/>
            </a:pPr>
            <a:endParaRPr lang="ru-RU" baseline="0" dirty="0"/>
          </a:p>
          <a:p>
            <a:pPr marL="0" marR="0" indent="0" algn="l" defTabSz="457200" rtl="0" eaLnBrk="1" fontAlgn="auto" latinLnBrk="0" hangingPunct="1">
              <a:lnSpc>
                <a:spcPct val="100000"/>
              </a:lnSpc>
              <a:spcBef>
                <a:spcPts val="0"/>
              </a:spcBef>
              <a:spcAft>
                <a:spcPts val="0"/>
              </a:spcAft>
              <a:buClrTx/>
              <a:buSzTx/>
              <a:buFontTx/>
              <a:buNone/>
              <a:tabLst/>
              <a:defRPr/>
            </a:pPr>
            <a:endParaRPr lang="ru-RU" baseline="0" dirty="0"/>
          </a:p>
          <a:p>
            <a:pPr marL="0" marR="0" indent="0" algn="l" defTabSz="457200" rtl="0" eaLnBrk="1" fontAlgn="auto" latinLnBrk="0" hangingPunct="1">
              <a:lnSpc>
                <a:spcPct val="100000"/>
              </a:lnSpc>
              <a:spcBef>
                <a:spcPts val="0"/>
              </a:spcBef>
              <a:spcAft>
                <a:spcPts val="0"/>
              </a:spcAft>
              <a:buClrTx/>
              <a:buSzTx/>
              <a:buFontTx/>
              <a:buNone/>
              <a:tabLst/>
              <a:defRPr/>
            </a:pPr>
            <a:r>
              <a:rPr lang="ru-RU" baseline="0" dirty="0"/>
              <a:t>***</a:t>
            </a:r>
            <a:endParaRPr lang="en-US" baseline="0" dirty="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a:t>Examples of severe reactions that call for immediate attention and intervention and or referral include</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a:p>
          <a:p>
            <a:pPr marL="300355" indent="-287655">
              <a:lnSpc>
                <a:spcPct val="100000"/>
              </a:lnSpc>
              <a:spcBef>
                <a:spcPts val="420"/>
              </a:spcBef>
              <a:buChar char="•"/>
              <a:tabLst>
                <a:tab pos="300355" algn="l"/>
                <a:tab pos="300990" algn="l"/>
              </a:tabLst>
            </a:pPr>
            <a:r>
              <a:rPr lang="en-GB" sz="1200" dirty="0">
                <a:solidFill>
                  <a:srgbClr val="231F20"/>
                </a:solidFill>
                <a:latin typeface="+mn-lt"/>
                <a:cs typeface="Calibri"/>
              </a:rPr>
              <a:t>Is unable to sleep for a week or more and is confused and disorientated</a:t>
            </a:r>
          </a:p>
          <a:p>
            <a:pPr marL="300355" indent="-287655">
              <a:lnSpc>
                <a:spcPct val="100000"/>
              </a:lnSpc>
              <a:spcBef>
                <a:spcPts val="420"/>
              </a:spcBef>
              <a:buChar char="•"/>
              <a:tabLst>
                <a:tab pos="300355" algn="l"/>
                <a:tab pos="300990" algn="l"/>
              </a:tabLst>
            </a:pPr>
            <a:r>
              <a:rPr lang="en-GB" sz="1200" dirty="0">
                <a:solidFill>
                  <a:srgbClr val="231F20"/>
                </a:solidFill>
                <a:latin typeface="+mn-lt"/>
                <a:cs typeface="Calibri"/>
              </a:rPr>
              <a:t>unable to function normally and care for themselves or their family (e.g. not eating or keeping clean)</a:t>
            </a:r>
          </a:p>
          <a:p>
            <a:pPr marL="300355" indent="-287655">
              <a:lnSpc>
                <a:spcPct val="100000"/>
              </a:lnSpc>
              <a:spcBef>
                <a:spcPts val="420"/>
              </a:spcBef>
              <a:buChar char="•"/>
              <a:tabLst>
                <a:tab pos="300355" algn="l"/>
                <a:tab pos="300990" algn="l"/>
              </a:tabLst>
            </a:pPr>
            <a:r>
              <a:rPr lang="en-GB" sz="1200" dirty="0">
                <a:solidFill>
                  <a:srgbClr val="231F20"/>
                </a:solidFill>
                <a:latin typeface="+mn-lt"/>
                <a:cs typeface="Calibri"/>
              </a:rPr>
              <a:t>has lost control over their behaviour and is unpredictable or destructive</a:t>
            </a:r>
          </a:p>
          <a:p>
            <a:pPr marL="300355" indent="-287655">
              <a:lnSpc>
                <a:spcPct val="100000"/>
              </a:lnSpc>
              <a:spcBef>
                <a:spcPts val="420"/>
              </a:spcBef>
              <a:buChar char="•"/>
              <a:tabLst>
                <a:tab pos="300355" algn="l"/>
                <a:tab pos="300990" algn="l"/>
              </a:tabLst>
            </a:pPr>
            <a:r>
              <a:rPr lang="en-GB" sz="1200" dirty="0">
                <a:solidFill>
                  <a:srgbClr val="231F20"/>
                </a:solidFill>
                <a:latin typeface="+mn-lt"/>
                <a:cs typeface="Calibri"/>
              </a:rPr>
              <a:t>threatens to harm themselves or others</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a:t>If a person presents with any of these signs or symptoms, the helper should help the person in distress access additional help as soon as possible. </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64774656-4D90-1246-BBAA-922E8D88F56B}" type="slidenum">
              <a:rPr lang="en-US" smtClean="0"/>
              <a:pPr/>
              <a:t>37</a:t>
            </a:fld>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40000" lnSpcReduction="20000"/>
          </a:bodyPr>
          <a:lstStyle/>
          <a:p>
            <a:endParaRPr lang="en-US" dirty="0"/>
          </a:p>
          <a:p>
            <a:r>
              <a:rPr lang="ru-RU" dirty="0"/>
              <a:t>Представьте видео и попросите участников обратить внимание на то, какие действия совершал помощник в соответствии с принципом СМОТРИ. </a:t>
            </a:r>
          </a:p>
          <a:p>
            <a:endParaRPr lang="ru-RU" dirty="0"/>
          </a:p>
          <a:p>
            <a:r>
              <a:rPr lang="ru-RU" b="1" dirty="0"/>
              <a:t>[Покажите первый видео/аудио-клип – ВВЕДНИЕ, </a:t>
            </a:r>
            <a:br>
              <a:rPr lang="ru-RU" b="1" dirty="0"/>
            </a:br>
            <a:r>
              <a:rPr lang="ru-RU" b="1" dirty="0"/>
              <a:t>где помощник задает несколько вопросов, чтобы получить более полное представление о том, что происходит и как себя чувствует человек].</a:t>
            </a:r>
          </a:p>
          <a:p>
            <a:endParaRPr lang="ru-RU" b="1" dirty="0"/>
          </a:p>
          <a:p>
            <a:r>
              <a:rPr lang="ru-RU" b="1" dirty="0"/>
              <a:t>***  </a:t>
            </a:r>
            <a:endParaRPr lang="en-US" b="1" dirty="0"/>
          </a:p>
          <a:p>
            <a:endParaRPr lang="en-US" dirty="0"/>
          </a:p>
          <a:p>
            <a:r>
              <a:rPr lang="en-US" dirty="0"/>
              <a:t>Introduce the video</a:t>
            </a:r>
            <a:r>
              <a:rPr lang="en-US" baseline="0" dirty="0"/>
              <a:t> and ask them to pay attention to how I apply the LOOK actions – </a:t>
            </a:r>
          </a:p>
          <a:p>
            <a:r>
              <a:rPr lang="en-US" b="1" dirty="0"/>
              <a:t>[Show first</a:t>
            </a:r>
            <a:r>
              <a:rPr lang="en-US" b="1" baseline="0" dirty="0"/>
              <a:t> video/audio clip that includes introduction where helper asks some questions to get a fuller picture of what is going on and how the person is]. </a:t>
            </a:r>
            <a:endParaRPr lang="en-US" b="1" dirty="0"/>
          </a:p>
        </p:txBody>
      </p:sp>
      <p:sp>
        <p:nvSpPr>
          <p:cNvPr id="4" name="Slide Number Placeholder 3"/>
          <p:cNvSpPr>
            <a:spLocks noGrp="1"/>
          </p:cNvSpPr>
          <p:nvPr>
            <p:ph type="sldNum" sz="quarter" idx="10"/>
          </p:nvPr>
        </p:nvSpPr>
        <p:spPr/>
        <p:txBody>
          <a:bodyPr/>
          <a:lstStyle/>
          <a:p>
            <a:fld id="{64774656-4D90-1246-BBAA-922E8D88F56B}" type="slidenum">
              <a:rPr lang="en-US" smtClean="0"/>
              <a:pPr/>
              <a:t>38</a:t>
            </a:fld>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ru-RU" dirty="0"/>
          </a:p>
          <a:p>
            <a:r>
              <a:rPr lang="ru-RU" dirty="0"/>
              <a:t>Этот принцип действия относится к тому, как помощник общается с человеком (людьми), попавшими в беду, с того момента, как они вступают с ними в контакт и начинают общаться. Принцип «Слушать» —  изображен изображением уха со знаком «плюс»  потому, что в нашем случае «СЛУШАТЬ» подразумевает нечто большее, чем просто воспринимать слова и звуки. Мы просто слушаем, мы слышим (Ср. можно слушать и не слышать).  Слышать – значит не просто слушать, но и выражать отношение через свои действия. </a:t>
            </a:r>
            <a:br>
              <a:rPr lang="ru-RU" dirty="0"/>
            </a:br>
            <a:r>
              <a:rPr lang="ru-RU" dirty="0"/>
              <a:t>В ППП этот процесс мы называем поддерживающим общением или  активным слушанием. </a:t>
            </a:r>
          </a:p>
          <a:p>
            <a:endParaRPr lang="ru-RU" dirty="0"/>
          </a:p>
          <a:p>
            <a:r>
              <a:rPr lang="ru-RU" dirty="0"/>
              <a:t>Через СЛУШАНИЕ можно успокоить человека,  помочь ему найти решение его насущных потребностей и проблем.</a:t>
            </a:r>
          </a:p>
          <a:p>
            <a:endParaRPr lang="ru-RU" dirty="0"/>
          </a:p>
          <a:p>
            <a:r>
              <a:rPr lang="ru-RU" dirty="0"/>
              <a:t>***</a:t>
            </a:r>
          </a:p>
          <a:p>
            <a:endParaRPr lang="ru-RU" dirty="0"/>
          </a:p>
          <a:p>
            <a:r>
              <a:rPr lang="en-US" dirty="0"/>
              <a:t>This action principle refers to the way the helper communicates with the person(s) in distress from the moment they are in contact</a:t>
            </a:r>
            <a:r>
              <a:rPr lang="en-US" baseline="0" dirty="0"/>
              <a:t> with</a:t>
            </a:r>
            <a:r>
              <a:rPr lang="en-US" dirty="0"/>
              <a:t> and start to interact with them. </a:t>
            </a:r>
            <a:endParaRPr lang="ru-RU" dirty="0"/>
          </a:p>
          <a:p>
            <a:r>
              <a:rPr lang="en-US" dirty="0"/>
              <a:t>The reason the icon for Listen is an ear with a plus</a:t>
            </a:r>
            <a:r>
              <a:rPr lang="en-US" baseline="0" dirty="0"/>
              <a:t> is the actions of LISTEN are more than only what we do with our ears. What we do with our ears is hearing. Listening involves a person’s attitude and </a:t>
            </a:r>
            <a:r>
              <a:rPr lang="en-US" baseline="0" dirty="0" err="1"/>
              <a:t>behaviour</a:t>
            </a:r>
            <a:r>
              <a:rPr lang="en-US" baseline="0" dirty="0"/>
              <a:t>, as well as hearing. Listen refers to how we communicate with others, and in PFA this refers to what we call supportive communication, and active listening. </a:t>
            </a:r>
            <a:endParaRPr lang="en-US" dirty="0"/>
          </a:p>
          <a:p>
            <a:endParaRPr lang="en-US" dirty="0"/>
          </a:p>
          <a:p>
            <a:endParaRPr lang="en-US" dirty="0"/>
          </a:p>
          <a:p>
            <a:r>
              <a:rPr lang="en-US" dirty="0"/>
              <a:t>LISTEN</a:t>
            </a:r>
            <a:r>
              <a:rPr lang="en-US" baseline="0" dirty="0"/>
              <a:t> also refers to calming the person in distress and helping them find solutions to their immediate needs and problems. </a:t>
            </a:r>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64774656-4D90-1246-BBAA-922E8D88F56B}" type="slidenum">
              <a:rPr lang="en-US" smtClean="0"/>
              <a:pPr/>
              <a:t>39</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ru-RU" sz="1200" kern="1200" baseline="0" dirty="0">
              <a:solidFill>
                <a:schemeClr val="tx1"/>
              </a:solidFill>
              <a:latin typeface="+mn-lt"/>
              <a:ea typeface="+mn-ea"/>
              <a:cs typeface="+mn-cs"/>
            </a:endParaRPr>
          </a:p>
          <a:p>
            <a:r>
              <a:rPr lang="ru-RU" sz="1200" kern="1200" baseline="0" dirty="0">
                <a:solidFill>
                  <a:schemeClr val="tx1"/>
                </a:solidFill>
                <a:latin typeface="+mn-lt"/>
                <a:ea typeface="+mn-ea"/>
                <a:cs typeface="+mn-cs"/>
              </a:rPr>
              <a:t>Наше занятие – адаптированная версия он-лайн курса, </a:t>
            </a:r>
          </a:p>
          <a:p>
            <a:r>
              <a:rPr lang="ru-RU" sz="1200" kern="1200" baseline="0" dirty="0">
                <a:solidFill>
                  <a:schemeClr val="tx1"/>
                </a:solidFill>
                <a:latin typeface="+mn-lt"/>
                <a:ea typeface="+mn-ea"/>
                <a:cs typeface="+mn-cs"/>
              </a:rPr>
              <a:t>который мы разработали во время пандемии Ковид-19. </a:t>
            </a:r>
          </a:p>
          <a:p>
            <a:endParaRPr lang="ru-RU" sz="1200" kern="1200" baseline="0" dirty="0">
              <a:solidFill>
                <a:schemeClr val="tx1"/>
              </a:solidFill>
              <a:latin typeface="+mn-lt"/>
              <a:ea typeface="+mn-ea"/>
              <a:cs typeface="+mn-cs"/>
            </a:endParaRPr>
          </a:p>
          <a:p>
            <a:r>
              <a:rPr lang="ru-RU" sz="1200" kern="1200" baseline="0" dirty="0">
                <a:solidFill>
                  <a:schemeClr val="tx1"/>
                </a:solidFill>
                <a:latin typeface="+mn-lt"/>
                <a:ea typeface="+mn-ea"/>
                <a:cs typeface="+mn-cs"/>
              </a:rPr>
              <a:t>***</a:t>
            </a:r>
          </a:p>
          <a:p>
            <a:r>
              <a:rPr lang="en-GB" sz="1200" kern="1200" baseline="0" dirty="0">
                <a:solidFill>
                  <a:schemeClr val="tx1"/>
                </a:solidFill>
                <a:latin typeface="+mn-lt"/>
                <a:ea typeface="+mn-ea"/>
                <a:cs typeface="+mn-cs"/>
              </a:rPr>
              <a:t>This online orientation is adapted from online trainings </a:t>
            </a:r>
            <a:endParaRPr lang="ru-RU" sz="1200" kern="1200" baseline="0" dirty="0">
              <a:solidFill>
                <a:schemeClr val="tx1"/>
              </a:solidFill>
              <a:latin typeface="+mn-lt"/>
              <a:ea typeface="+mn-ea"/>
              <a:cs typeface="+mn-cs"/>
            </a:endParaRPr>
          </a:p>
          <a:p>
            <a:r>
              <a:rPr lang="en-GB" sz="1200" kern="1200" baseline="0" dirty="0">
                <a:solidFill>
                  <a:schemeClr val="tx1"/>
                </a:solidFill>
                <a:latin typeface="+mn-lt"/>
                <a:ea typeface="+mn-ea"/>
                <a:cs typeface="+mn-cs"/>
              </a:rPr>
              <a:t>that were developed in response to the global Covid19 pandemic</a:t>
            </a:r>
          </a:p>
        </p:txBody>
      </p:sp>
      <p:sp>
        <p:nvSpPr>
          <p:cNvPr id="4" name="Slide Number Placeholder 3"/>
          <p:cNvSpPr>
            <a:spLocks noGrp="1"/>
          </p:cNvSpPr>
          <p:nvPr>
            <p:ph type="sldNum" sz="quarter" idx="10"/>
          </p:nvPr>
        </p:nvSpPr>
        <p:spPr/>
        <p:txBody>
          <a:bodyPr/>
          <a:lstStyle/>
          <a:p>
            <a:fld id="{64774656-4D90-1246-BBAA-922E8D88F56B}" type="slidenum">
              <a:rPr lang="en-US" smtClean="0"/>
              <a:pPr/>
              <a:t>4</a:t>
            </a:fld>
            <a:endParaRPr lang="en-US"/>
          </a:p>
        </p:txBody>
      </p:sp>
    </p:spTree>
    <p:extLst>
      <p:ext uri="{BB962C8B-B14F-4D97-AF65-F5344CB8AC3E}">
        <p14:creationId xmlns:p14="http://schemas.microsoft.com/office/powerpoint/2010/main" val="285407091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55000" lnSpcReduction="20000"/>
          </a:bodyPr>
          <a:lstStyle/>
          <a:p>
            <a:pPr marL="0" marR="0" indent="0" algn="l" defTabSz="457200" rtl="0" eaLnBrk="1" fontAlgn="auto" latinLnBrk="0" hangingPunct="1">
              <a:lnSpc>
                <a:spcPct val="100000"/>
              </a:lnSpc>
              <a:spcBef>
                <a:spcPts val="0"/>
              </a:spcBef>
              <a:spcAft>
                <a:spcPts val="0"/>
              </a:spcAft>
              <a:buClrTx/>
              <a:buSzTx/>
              <a:buFontTx/>
              <a:buNone/>
              <a:tabLst/>
              <a:defRPr/>
            </a:pPr>
            <a:r>
              <a:rPr lang="ru-RU" dirty="0"/>
              <a:t>Действия в формате СЛУШАТЬ опираются на навыки поддерживающего общения ППП и особенно на активное слушание. </a:t>
            </a:r>
          </a:p>
          <a:p>
            <a:pPr marL="0" marR="0" indent="0" algn="l" defTabSz="457200" rtl="0" eaLnBrk="1" fontAlgn="auto" latinLnBrk="0" hangingPunct="1">
              <a:lnSpc>
                <a:spcPct val="100000"/>
              </a:lnSpc>
              <a:spcBef>
                <a:spcPts val="0"/>
              </a:spcBef>
              <a:spcAft>
                <a:spcPts val="0"/>
              </a:spcAft>
              <a:buClrTx/>
              <a:buSzTx/>
              <a:buFontTx/>
              <a:buNone/>
              <a:tabLst/>
              <a:defRPr/>
            </a:pPr>
            <a:r>
              <a:rPr lang="ru-RU" dirty="0"/>
              <a:t>Активное слушание — мощный навык, который может принести пользу во всех аспектах жизни, а не только в контексте оказания первой психологической помощи.</a:t>
            </a:r>
          </a:p>
          <a:p>
            <a:pPr marL="0" marR="0" indent="0" algn="l" defTabSz="457200" rtl="0" eaLnBrk="1" fontAlgn="auto" latinLnBrk="0" hangingPunct="1">
              <a:lnSpc>
                <a:spcPct val="100000"/>
              </a:lnSpc>
              <a:spcBef>
                <a:spcPts val="0"/>
              </a:spcBef>
              <a:spcAft>
                <a:spcPts val="0"/>
              </a:spcAft>
              <a:buClrTx/>
              <a:buSzTx/>
              <a:buFontTx/>
              <a:buNone/>
              <a:tabLst/>
              <a:defRPr/>
            </a:pPr>
            <a:endParaRPr lang="ru-RU" dirty="0"/>
          </a:p>
          <a:p>
            <a:pPr marL="0" marR="0" indent="0" algn="l" defTabSz="457200" rtl="0" eaLnBrk="1" fontAlgn="auto" latinLnBrk="0" hangingPunct="1">
              <a:lnSpc>
                <a:spcPct val="100000"/>
              </a:lnSpc>
              <a:spcBef>
                <a:spcPts val="0"/>
              </a:spcBef>
              <a:spcAft>
                <a:spcPts val="0"/>
              </a:spcAft>
              <a:buClrTx/>
              <a:buSzTx/>
              <a:buFontTx/>
              <a:buNone/>
              <a:tabLst/>
              <a:defRPr/>
            </a:pPr>
            <a:r>
              <a:rPr lang="ru-RU" dirty="0"/>
              <a:t>Активное слушание — это больше, чем просто слушать, что кто-то говорит. </a:t>
            </a:r>
          </a:p>
          <a:p>
            <a:pPr marL="0" marR="0" indent="0" algn="l" defTabSz="457200" rtl="0" eaLnBrk="1" fontAlgn="auto" latinLnBrk="0" hangingPunct="1">
              <a:lnSpc>
                <a:spcPct val="100000"/>
              </a:lnSpc>
              <a:spcBef>
                <a:spcPts val="0"/>
              </a:spcBef>
              <a:spcAft>
                <a:spcPts val="0"/>
              </a:spcAft>
              <a:buClrTx/>
              <a:buSzTx/>
              <a:buFontTx/>
              <a:buNone/>
              <a:tabLst/>
              <a:defRPr/>
            </a:pPr>
            <a:r>
              <a:rPr lang="ru-RU" dirty="0"/>
              <a:t>Это навык общения, который является как вербальным, так и невербальным.</a:t>
            </a:r>
          </a:p>
          <a:p>
            <a:pPr marL="0" marR="0" indent="0" algn="l" defTabSz="457200" rtl="0" eaLnBrk="1" fontAlgn="auto" latinLnBrk="0" hangingPunct="1">
              <a:lnSpc>
                <a:spcPct val="100000"/>
              </a:lnSpc>
              <a:spcBef>
                <a:spcPts val="0"/>
              </a:spcBef>
              <a:spcAft>
                <a:spcPts val="0"/>
              </a:spcAft>
              <a:buClrTx/>
              <a:buSzTx/>
              <a:buFontTx/>
              <a:buNone/>
              <a:tabLst/>
              <a:defRPr/>
            </a:pPr>
            <a:endParaRPr lang="ru-RU" dirty="0"/>
          </a:p>
          <a:p>
            <a:pPr marL="0" marR="0" indent="0" algn="l" defTabSz="457200" rtl="0" eaLnBrk="1" fontAlgn="auto" latinLnBrk="0" hangingPunct="1">
              <a:lnSpc>
                <a:spcPct val="100000"/>
              </a:lnSpc>
              <a:spcBef>
                <a:spcPts val="0"/>
              </a:spcBef>
              <a:spcAft>
                <a:spcPts val="0"/>
              </a:spcAft>
              <a:buClrTx/>
              <a:buSzTx/>
              <a:buFontTx/>
              <a:buNone/>
              <a:tabLst/>
              <a:defRPr/>
            </a:pPr>
            <a:r>
              <a:rPr lang="ru-RU" b="1" dirty="0"/>
              <a:t>Попросите участников привести примеры невербального слушания?</a:t>
            </a:r>
          </a:p>
          <a:p>
            <a:pPr marL="0" marR="0" indent="0" algn="l" defTabSz="457200" rtl="0" eaLnBrk="1" fontAlgn="auto" latinLnBrk="0" hangingPunct="1">
              <a:lnSpc>
                <a:spcPct val="100000"/>
              </a:lnSpc>
              <a:spcBef>
                <a:spcPts val="0"/>
              </a:spcBef>
              <a:spcAft>
                <a:spcPts val="0"/>
              </a:spcAft>
              <a:buClrTx/>
              <a:buSzTx/>
              <a:buFontTx/>
              <a:buNone/>
              <a:tabLst/>
              <a:defRPr/>
            </a:pPr>
            <a:r>
              <a:rPr lang="ru-RU" dirty="0"/>
              <a:t>Невербальное слушание проявляется через язык тела, зрительный контакт, пространство между двумя людьми, положение тела и сосредоточение внимания на другом человеке. </a:t>
            </a:r>
          </a:p>
          <a:p>
            <a:pPr marL="0" marR="0" indent="0" algn="l" defTabSz="457200" rtl="0" eaLnBrk="1" fontAlgn="auto" latinLnBrk="0" hangingPunct="1">
              <a:lnSpc>
                <a:spcPct val="100000"/>
              </a:lnSpc>
              <a:spcBef>
                <a:spcPts val="0"/>
              </a:spcBef>
              <a:spcAft>
                <a:spcPts val="0"/>
              </a:spcAft>
              <a:buClrTx/>
              <a:buSzTx/>
              <a:buFontTx/>
              <a:buNone/>
              <a:tabLst/>
              <a:defRPr/>
            </a:pPr>
            <a:r>
              <a:rPr lang="ru-RU" dirty="0"/>
              <a:t>Если это видеозвонок, повернитесь лицом к человеку и покажите, что вы полностью сосредоточены на нём. </a:t>
            </a:r>
          </a:p>
          <a:p>
            <a:pPr marL="0" marR="0" indent="0" algn="l" defTabSz="457200" rtl="0" eaLnBrk="1" fontAlgn="auto" latinLnBrk="0" hangingPunct="1">
              <a:lnSpc>
                <a:spcPct val="100000"/>
              </a:lnSpc>
              <a:spcBef>
                <a:spcPts val="0"/>
              </a:spcBef>
              <a:spcAft>
                <a:spcPts val="0"/>
              </a:spcAft>
              <a:buClrTx/>
              <a:buSzTx/>
              <a:buFontTx/>
              <a:buNone/>
              <a:tabLst/>
              <a:defRPr/>
            </a:pPr>
            <a:r>
              <a:rPr lang="ru-RU" dirty="0"/>
              <a:t>Некоторые показывают, что слушают, кивая или немного двигая головой. </a:t>
            </a:r>
          </a:p>
          <a:p>
            <a:pPr marL="0" marR="0" indent="0" algn="l" defTabSz="457200" rtl="0" eaLnBrk="1" fontAlgn="auto" latinLnBrk="0" hangingPunct="1">
              <a:lnSpc>
                <a:spcPct val="100000"/>
              </a:lnSpc>
              <a:spcBef>
                <a:spcPts val="0"/>
              </a:spcBef>
              <a:spcAft>
                <a:spcPts val="0"/>
              </a:spcAft>
              <a:buClrTx/>
              <a:buSzTx/>
              <a:buFontTx/>
              <a:buNone/>
              <a:tabLst/>
              <a:defRPr/>
            </a:pPr>
            <a:r>
              <a:rPr lang="ru-RU" dirty="0"/>
              <a:t>Если речь идет о телефонном звонке, то это означает, что вы разговариваете в уединенной и тихой обстановке и время от времени что-то говорите звонящему, чтобы показать, что вы слушаете. Некоторые люди издают тихие звуки, такие как «ага» или «хм», чтобы показать, что они слушают, если человек говорит непрерывно. </a:t>
            </a:r>
          </a:p>
          <a:p>
            <a:pPr marL="0" marR="0" indent="0" algn="l" defTabSz="457200" rtl="0" eaLnBrk="1" fontAlgn="auto" latinLnBrk="0" hangingPunct="1">
              <a:lnSpc>
                <a:spcPct val="100000"/>
              </a:lnSpc>
              <a:spcBef>
                <a:spcPts val="0"/>
              </a:spcBef>
              <a:spcAft>
                <a:spcPts val="0"/>
              </a:spcAft>
              <a:buClrTx/>
              <a:buSzTx/>
              <a:buFontTx/>
              <a:buNone/>
              <a:tabLst/>
              <a:defRPr/>
            </a:pPr>
            <a:endParaRPr lang="ru-RU" dirty="0"/>
          </a:p>
          <a:p>
            <a:pPr marL="0" marR="0" lvl="0" indent="0" algn="l" defTabSz="457200" rtl="0" eaLnBrk="1" fontAlgn="auto" latinLnBrk="0" hangingPunct="1">
              <a:lnSpc>
                <a:spcPct val="100000"/>
              </a:lnSpc>
              <a:spcBef>
                <a:spcPts val="0"/>
              </a:spcBef>
              <a:spcAft>
                <a:spcPts val="0"/>
              </a:spcAft>
              <a:buClrTx/>
              <a:buSzTx/>
              <a:buFontTx/>
              <a:buNone/>
              <a:tabLst/>
              <a:defRPr/>
            </a:pPr>
            <a:r>
              <a:rPr lang="ru-RU" b="1" dirty="0"/>
              <a:t>Попросите участников привести примеры вербального слушания?</a:t>
            </a:r>
          </a:p>
          <a:p>
            <a:pPr marL="0" marR="0" indent="0" algn="l" defTabSz="457200" rtl="0" eaLnBrk="1" fontAlgn="auto" latinLnBrk="0" hangingPunct="1">
              <a:lnSpc>
                <a:spcPct val="100000"/>
              </a:lnSpc>
              <a:spcBef>
                <a:spcPts val="0"/>
              </a:spcBef>
              <a:spcAft>
                <a:spcPts val="0"/>
              </a:spcAft>
              <a:buClrTx/>
              <a:buSzTx/>
              <a:buFontTx/>
              <a:buNone/>
              <a:tabLst/>
              <a:defRPr/>
            </a:pPr>
            <a:r>
              <a:rPr lang="ru-RU" dirty="0"/>
              <a:t>К вербальным способам активного слушания относятся: уточняющие вопросы, чтобы улучшить понимание ситуации; </a:t>
            </a:r>
            <a:r>
              <a:rPr lang="ru-RU" dirty="0" err="1"/>
              <a:t>перефраз</a:t>
            </a:r>
            <a:r>
              <a:rPr lang="ru-RU" dirty="0"/>
              <a:t> и резюме сказанного (чтобы подтвердить понимание), а также слова одобрения и поддержки.</a:t>
            </a:r>
          </a:p>
          <a:p>
            <a:pPr marL="0" marR="0" indent="0" algn="l" defTabSz="457200" rtl="0" eaLnBrk="1" fontAlgn="auto" latinLnBrk="0" hangingPunct="1">
              <a:lnSpc>
                <a:spcPct val="100000"/>
              </a:lnSpc>
              <a:spcBef>
                <a:spcPts val="0"/>
              </a:spcBef>
              <a:spcAft>
                <a:spcPts val="0"/>
              </a:spcAft>
              <a:buClrTx/>
              <a:buSzTx/>
              <a:buFontTx/>
              <a:buNone/>
              <a:tabLst/>
              <a:defRPr/>
            </a:pPr>
            <a:endParaRPr lang="ru-RU" dirty="0"/>
          </a:p>
          <a:p>
            <a:pPr marL="0" marR="0" indent="0" algn="l" defTabSz="457200" rtl="0" eaLnBrk="1" fontAlgn="auto" latinLnBrk="0" hangingPunct="1">
              <a:lnSpc>
                <a:spcPct val="100000"/>
              </a:lnSpc>
              <a:spcBef>
                <a:spcPts val="0"/>
              </a:spcBef>
              <a:spcAft>
                <a:spcPts val="0"/>
              </a:spcAft>
              <a:buClrTx/>
              <a:buSzTx/>
              <a:buFontTx/>
              <a:buNone/>
              <a:tabLst/>
              <a:defRPr/>
            </a:pPr>
            <a:r>
              <a:rPr lang="ru-RU" dirty="0"/>
              <a:t>***</a:t>
            </a:r>
          </a:p>
          <a:p>
            <a:pPr marL="0" marR="0" indent="0" algn="l" defTabSz="457200" rtl="0" eaLnBrk="1" fontAlgn="auto" latinLnBrk="0" hangingPunct="1">
              <a:lnSpc>
                <a:spcPct val="100000"/>
              </a:lnSpc>
              <a:spcBef>
                <a:spcPts val="0"/>
              </a:spcBef>
              <a:spcAft>
                <a:spcPts val="0"/>
              </a:spcAft>
              <a:buClrTx/>
              <a:buSzTx/>
              <a:buFontTx/>
              <a:buNone/>
              <a:tabLst/>
              <a:defRPr/>
            </a:pPr>
            <a:endParaRPr lang="ru-RU" dirty="0"/>
          </a:p>
          <a:p>
            <a:pPr marL="0" marR="0" indent="0" algn="l" defTabSz="457200" rtl="0" eaLnBrk="1" fontAlgn="auto" latinLnBrk="0" hangingPunct="1">
              <a:lnSpc>
                <a:spcPct val="100000"/>
              </a:lnSpc>
              <a:spcBef>
                <a:spcPts val="0"/>
              </a:spcBef>
              <a:spcAft>
                <a:spcPts val="0"/>
              </a:spcAft>
              <a:buClrTx/>
              <a:buSzTx/>
              <a:buFontTx/>
              <a:buNone/>
              <a:tabLst/>
              <a:defRPr/>
            </a:pPr>
            <a:r>
              <a:rPr lang="en-US" dirty="0"/>
              <a:t>LISTEN actions rely on the</a:t>
            </a:r>
            <a:r>
              <a:rPr lang="en-US" baseline="0" dirty="0"/>
              <a:t> PFA skills of supportive communication and especially on active listening. </a:t>
            </a:r>
            <a:endParaRPr lang="ru-RU" baseline="0" dirty="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a:t>A</a:t>
            </a:r>
            <a:r>
              <a:rPr lang="en-US" dirty="0"/>
              <a:t>ctive listening is a powerful skill that can benefit</a:t>
            </a:r>
            <a:r>
              <a:rPr lang="en-US" baseline="0" dirty="0"/>
              <a:t> in</a:t>
            </a:r>
            <a:r>
              <a:rPr lang="en-US" dirty="0"/>
              <a:t> all aspects of life, and not only in the context of psychological first aid.</a:t>
            </a:r>
          </a:p>
          <a:p>
            <a:r>
              <a:rPr lang="en-US" sz="1200" kern="1200" baseline="0" dirty="0">
                <a:solidFill>
                  <a:schemeClr val="tx1"/>
                </a:solidFill>
                <a:latin typeface="+mn-lt"/>
                <a:ea typeface="+mn-ea"/>
                <a:cs typeface="+mn-cs"/>
              </a:rPr>
              <a:t>Active listening is more than just hearing what someone says. It is a communication skill that is both verbal and nonverbal. </a:t>
            </a:r>
          </a:p>
          <a:p>
            <a:r>
              <a:rPr lang="en-US" sz="1200" b="1" kern="1200" baseline="0" dirty="0">
                <a:solidFill>
                  <a:schemeClr val="tx1"/>
                </a:solidFill>
                <a:latin typeface="+mn-lt"/>
                <a:ea typeface="+mn-ea"/>
                <a:cs typeface="+mn-cs"/>
              </a:rPr>
              <a:t>Ask participants of examples of how one can demonstrate nonverbal listening? </a:t>
            </a:r>
          </a:p>
          <a:p>
            <a:r>
              <a:rPr lang="en-US" sz="1200" kern="1200" baseline="0" dirty="0">
                <a:solidFill>
                  <a:schemeClr val="tx1"/>
                </a:solidFill>
                <a:latin typeface="+mn-lt"/>
                <a:ea typeface="+mn-ea"/>
                <a:cs typeface="+mn-cs"/>
              </a:rPr>
              <a:t>Nonverbal listening is demonstrated through body language, eye contact, the space between two people, body positioning and focusing on the other person. </a:t>
            </a:r>
            <a:endParaRPr lang="ru-RU" sz="1200" kern="1200" baseline="0" dirty="0">
              <a:solidFill>
                <a:schemeClr val="tx1"/>
              </a:solidFill>
              <a:latin typeface="+mn-lt"/>
              <a:ea typeface="+mn-ea"/>
              <a:cs typeface="+mn-cs"/>
            </a:endParaRPr>
          </a:p>
          <a:p>
            <a:r>
              <a:rPr lang="en-US" sz="1200" kern="1200" baseline="0" dirty="0">
                <a:solidFill>
                  <a:schemeClr val="tx1"/>
                </a:solidFill>
                <a:latin typeface="+mn-lt"/>
                <a:ea typeface="+mn-ea"/>
                <a:cs typeface="+mn-cs"/>
              </a:rPr>
              <a:t>If it is on a video call, facing the person and showing they have your full attention. </a:t>
            </a:r>
            <a:endParaRPr lang="ru-RU" sz="1200" kern="1200" baseline="0" dirty="0">
              <a:solidFill>
                <a:schemeClr val="tx1"/>
              </a:solidFill>
              <a:latin typeface="+mn-lt"/>
              <a:ea typeface="+mn-ea"/>
              <a:cs typeface="+mn-cs"/>
            </a:endParaRPr>
          </a:p>
          <a:p>
            <a:r>
              <a:rPr lang="en-US" sz="1200" kern="1200" baseline="0" dirty="0">
                <a:solidFill>
                  <a:schemeClr val="tx1"/>
                </a:solidFill>
                <a:latin typeface="+mn-lt"/>
                <a:ea typeface="+mn-ea"/>
                <a:cs typeface="+mn-cs"/>
              </a:rPr>
              <a:t>Some people show they are listening by nodding or moving their head a little. </a:t>
            </a:r>
            <a:endParaRPr lang="ru-RU" sz="1200" kern="1200" baseline="0" dirty="0">
              <a:solidFill>
                <a:schemeClr val="tx1"/>
              </a:solidFill>
              <a:latin typeface="+mn-lt"/>
              <a:ea typeface="+mn-ea"/>
              <a:cs typeface="+mn-cs"/>
            </a:endParaRPr>
          </a:p>
          <a:p>
            <a:r>
              <a:rPr lang="en-US" sz="1200" kern="1200" baseline="0" dirty="0">
                <a:solidFill>
                  <a:schemeClr val="tx1"/>
                </a:solidFill>
                <a:latin typeface="+mn-lt"/>
                <a:ea typeface="+mn-ea"/>
                <a:cs typeface="+mn-cs"/>
              </a:rPr>
              <a:t>If it is on a phone-call it is having the conversation in a private and quiet setting and responding to the caller every now and then to show you are listening. Some people make small noises, like uh-huh, or ‘hmm’ to show they are listening if a person talks for a while. </a:t>
            </a:r>
          </a:p>
          <a:p>
            <a:endParaRPr lang="en-US" sz="1200" kern="1200" baseline="0" dirty="0">
              <a:solidFill>
                <a:schemeClr val="tx1"/>
              </a:solidFill>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1" kern="1200" baseline="0" dirty="0">
                <a:solidFill>
                  <a:schemeClr val="tx1"/>
                </a:solidFill>
                <a:latin typeface="+mn-lt"/>
                <a:ea typeface="+mn-ea"/>
                <a:cs typeface="+mn-cs"/>
              </a:rPr>
              <a:t>Ask participants of examples of how one can demonstrate verbal listening? </a:t>
            </a:r>
          </a:p>
          <a:p>
            <a:r>
              <a:rPr lang="en-US" sz="1200" kern="1200" baseline="0" dirty="0">
                <a:solidFill>
                  <a:schemeClr val="tx1"/>
                </a:solidFill>
                <a:latin typeface="+mn-lt"/>
                <a:ea typeface="+mn-ea"/>
                <a:cs typeface="+mn-cs"/>
              </a:rPr>
              <a:t>Verbal parts of active listening are asking questions to improve understanding of the situation; rephrasing and summarizing what the person has said in your own words (to ensure and confirm understanding) and being encouraging and supportive. </a:t>
            </a:r>
            <a:endParaRPr lang="en-US" dirty="0"/>
          </a:p>
        </p:txBody>
      </p:sp>
      <p:sp>
        <p:nvSpPr>
          <p:cNvPr id="4" name="Slide Number Placeholder 3"/>
          <p:cNvSpPr>
            <a:spLocks noGrp="1"/>
          </p:cNvSpPr>
          <p:nvPr>
            <p:ph type="sldNum" sz="quarter" idx="10"/>
          </p:nvPr>
        </p:nvSpPr>
        <p:spPr/>
        <p:txBody>
          <a:bodyPr/>
          <a:lstStyle/>
          <a:p>
            <a:fld id="{64774656-4D90-1246-BBAA-922E8D88F56B}" type="slidenum">
              <a:rPr lang="en-US" smtClean="0"/>
              <a:pPr/>
              <a:t>40</a:t>
            </a:fld>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ru-RU" dirty="0"/>
              <a:t>Теперь мы более подробно рассмотрим, как успокоить человека на расстоянии - это навык ППП, который может пригодиться, когда мы физически далеко друг от друга.</a:t>
            </a:r>
          </a:p>
          <a:p>
            <a:endParaRPr lang="ru-RU" dirty="0"/>
          </a:p>
          <a:p>
            <a:r>
              <a:rPr lang="ru-RU" dirty="0"/>
              <a:t>Сначала я хочу задать вам вопрос:  какие вы знаете способы, как успокоить человека, находящегося в стрессовой ситуации?</a:t>
            </a:r>
          </a:p>
          <a:p>
            <a:endParaRPr lang="ru-RU" dirty="0"/>
          </a:p>
          <a:p>
            <a:r>
              <a:rPr lang="ru-RU" b="1" dirty="0"/>
              <a:t>[Попросите участников написать их ответы в чат)</a:t>
            </a:r>
          </a:p>
          <a:p>
            <a:endParaRPr lang="ru-RU" dirty="0"/>
          </a:p>
          <a:p>
            <a:r>
              <a:rPr lang="ru-RU" dirty="0"/>
              <a:t>*** </a:t>
            </a:r>
          </a:p>
          <a:p>
            <a:r>
              <a:rPr lang="en-US" dirty="0"/>
              <a:t>Now we will look</a:t>
            </a:r>
            <a:r>
              <a:rPr lang="en-US" baseline="0" dirty="0"/>
              <a:t> more closely at how to calm someone remotely, as this is a PFA skill that may come in handy during this time of physical distancing. </a:t>
            </a:r>
          </a:p>
          <a:p>
            <a:r>
              <a:rPr lang="en-US" baseline="0" dirty="0"/>
              <a:t>First, let me hear from you, what are some examples of ways you know that one can use to help calm someone down who is in distress? </a:t>
            </a:r>
          </a:p>
          <a:p>
            <a:r>
              <a:rPr lang="en-US" b="1" baseline="0" dirty="0"/>
              <a:t>[Ask participants to write their responses in the chat)</a:t>
            </a:r>
          </a:p>
        </p:txBody>
      </p:sp>
      <p:sp>
        <p:nvSpPr>
          <p:cNvPr id="4" name="Slide Number Placeholder 3"/>
          <p:cNvSpPr>
            <a:spLocks noGrp="1"/>
          </p:cNvSpPr>
          <p:nvPr>
            <p:ph type="sldNum" sz="quarter" idx="10"/>
          </p:nvPr>
        </p:nvSpPr>
        <p:spPr/>
        <p:txBody>
          <a:bodyPr/>
          <a:lstStyle/>
          <a:p>
            <a:fld id="{64774656-4D90-1246-BBAA-922E8D88F56B}" type="slidenum">
              <a:rPr lang="en-US" smtClean="0"/>
              <a:pPr/>
              <a:t>41</a:t>
            </a:fld>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ru-RU" dirty="0"/>
              <a:t>Представьте видео и попросите участников обратить внимание на то, какие действия совершал помощник в соответствии с принципом СЛУШАЙ. </a:t>
            </a:r>
          </a:p>
          <a:p>
            <a:r>
              <a:rPr lang="ru-RU" b="1" dirty="0"/>
              <a:t>[Покажите второй видео/аудио-клип, где видно, как помощник использует разные способы успокоить человека)</a:t>
            </a:r>
            <a:endParaRPr lang="en-US" b="1" dirty="0"/>
          </a:p>
          <a:p>
            <a:r>
              <a:rPr lang="ru-RU" b="0" dirty="0"/>
              <a:t>Посмотрите следующую часть видео и скажите, есть ли какие-либо дополнительные методы успокоения, которые мы можем добавить в наш список.</a:t>
            </a:r>
            <a:br>
              <a:rPr lang="ru-RU" b="0" dirty="0"/>
            </a:br>
            <a:r>
              <a:rPr lang="ru-RU" b="0" dirty="0"/>
              <a:t>Записывайте ответы. </a:t>
            </a:r>
          </a:p>
          <a:p>
            <a:r>
              <a:rPr lang="ru-RU" b="1" dirty="0"/>
              <a:t>[Добавьте любые дополнительные методы успокоения в список, упомянутый группой, после просмотра видео.]</a:t>
            </a:r>
          </a:p>
          <a:p>
            <a:endParaRPr lang="ru-RU" b="1" dirty="0"/>
          </a:p>
          <a:p>
            <a:r>
              <a:rPr lang="ru-RU" b="1" dirty="0"/>
              <a:t>*** </a:t>
            </a:r>
          </a:p>
          <a:p>
            <a:r>
              <a:rPr lang="en-US" b="1" dirty="0"/>
              <a:t>[Show a video clip or</a:t>
            </a:r>
            <a:r>
              <a:rPr lang="en-US" b="1" baseline="0" dirty="0"/>
              <a:t> play an audio clip that demonstrates one or more ways of calming a person down.]</a:t>
            </a:r>
            <a:endParaRPr lang="en-US" baseline="0" dirty="0"/>
          </a:p>
          <a:p>
            <a:r>
              <a:rPr lang="en-US" baseline="0" dirty="0"/>
              <a:t>Have a look at the next part of the video, and see if there are any additional methods of calming we can add to our list that we don’t have yet. </a:t>
            </a:r>
            <a:endParaRPr lang="en-US" b="1" baseline="0" dirty="0"/>
          </a:p>
          <a:p>
            <a:r>
              <a:rPr lang="en-US" b="1" baseline="0" dirty="0"/>
              <a:t>[Add any additional methods of calming to the list mentioned by the group, after watching the video.]</a:t>
            </a:r>
          </a:p>
          <a:p>
            <a:endParaRPr lang="en-US" dirty="0"/>
          </a:p>
        </p:txBody>
      </p:sp>
      <p:sp>
        <p:nvSpPr>
          <p:cNvPr id="4" name="Slide Number Placeholder 3"/>
          <p:cNvSpPr>
            <a:spLocks noGrp="1"/>
          </p:cNvSpPr>
          <p:nvPr>
            <p:ph type="sldNum" sz="quarter" idx="10"/>
          </p:nvPr>
        </p:nvSpPr>
        <p:spPr/>
        <p:txBody>
          <a:bodyPr/>
          <a:lstStyle/>
          <a:p>
            <a:fld id="{64774656-4D90-1246-BBAA-922E8D88F56B}" type="slidenum">
              <a:rPr lang="en-US" smtClean="0"/>
              <a:pPr/>
              <a:t>42</a:t>
            </a:fld>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pPr rtl="0"/>
            <a:r>
              <a:rPr lang="ru-RU" dirty="0">
                <a:solidFill>
                  <a:srgbClr val="000000"/>
                </a:solidFill>
                <a:effectLst/>
              </a:rPr>
              <a:t>Вот краткое изложение действий,, которые помогут вам успокоить человека. Эти методы можно использовать и при поддержке дистанционной. </a:t>
            </a:r>
          </a:p>
          <a:p>
            <a:pPr marL="171450" indent="-171450" rtl="0">
              <a:buFont typeface="Arial" panose="020B0604020202020204" pitchFamily="34" charset="0"/>
              <a:buChar char="•"/>
            </a:pPr>
            <a:r>
              <a:rPr lang="ru-RU" dirty="0">
                <a:solidFill>
                  <a:srgbClr val="000000"/>
                </a:solidFill>
                <a:effectLst/>
              </a:rPr>
              <a:t>говорите спокойным и мягким голосом;</a:t>
            </a:r>
          </a:p>
          <a:p>
            <a:pPr marL="171450" indent="-171450" rtl="0">
              <a:buFont typeface="Arial" panose="020B0604020202020204" pitchFamily="34" charset="0"/>
              <a:buChar char="•"/>
            </a:pPr>
            <a:r>
              <a:rPr lang="ru-RU" dirty="0">
                <a:solidFill>
                  <a:srgbClr val="000000"/>
                </a:solidFill>
                <a:effectLst/>
              </a:rPr>
              <a:t>старайтесь сохранять спокойствие;</a:t>
            </a:r>
          </a:p>
          <a:p>
            <a:pPr marL="171450" indent="-171450" rtl="0">
              <a:buFont typeface="Arial" panose="020B0604020202020204" pitchFamily="34" charset="0"/>
              <a:buChar char="•"/>
            </a:pPr>
            <a:r>
              <a:rPr lang="ru-RU" dirty="0">
                <a:solidFill>
                  <a:srgbClr val="000000"/>
                </a:solidFill>
                <a:effectLst/>
              </a:rPr>
              <a:t>дайте  человеку понять, что вы его слушаете;</a:t>
            </a:r>
          </a:p>
          <a:p>
            <a:pPr marL="171450" indent="-171450" rtl="0">
              <a:buFont typeface="Arial" panose="020B0604020202020204" pitchFamily="34" charset="0"/>
              <a:buChar char="•"/>
            </a:pPr>
            <a:r>
              <a:rPr lang="ru-RU" dirty="0">
                <a:solidFill>
                  <a:srgbClr val="000000"/>
                </a:solidFill>
                <a:effectLst/>
              </a:rPr>
              <a:t>обратите внимание, нет ли физических повреждений  и  есть ли необходимость в медицинской помощи; </a:t>
            </a:r>
          </a:p>
          <a:p>
            <a:pPr marL="171450" indent="-171450" rtl="0">
              <a:buFont typeface="Arial" panose="020B0604020202020204" pitchFamily="34" charset="0"/>
              <a:buChar char="•"/>
            </a:pPr>
            <a:r>
              <a:rPr lang="ru-RU" dirty="0">
                <a:solidFill>
                  <a:srgbClr val="000000"/>
                </a:solidFill>
                <a:effectLst/>
              </a:rPr>
              <a:t>напомните человеку о своем намерении помочь и о том, что он в безопасности, если вы уверены, что так оно и есть; </a:t>
            </a:r>
          </a:p>
          <a:p>
            <a:pPr marL="171450" indent="-171450" rtl="0">
              <a:buFont typeface="Arial" panose="020B0604020202020204" pitchFamily="34" charset="0"/>
              <a:buChar char="•"/>
            </a:pPr>
            <a:r>
              <a:rPr lang="ru-RU" dirty="0">
                <a:solidFill>
                  <a:srgbClr val="000000"/>
                </a:solidFill>
                <a:effectLst/>
              </a:rPr>
              <a:t>предложите сделать несколько глубоких осознанных выдохов и вдохов животом; </a:t>
            </a:r>
          </a:p>
          <a:p>
            <a:pPr marL="171450" indent="-171450" rtl="0">
              <a:buFont typeface="Arial" panose="020B0604020202020204" pitchFamily="34" charset="0"/>
              <a:buChar char="•"/>
            </a:pPr>
            <a:r>
              <a:rPr lang="ru-RU" dirty="0">
                <a:solidFill>
                  <a:srgbClr val="000000"/>
                </a:solidFill>
                <a:effectLst/>
              </a:rPr>
              <a:t>предложите человеку «заземлиться» - сесть на край стула, кровати и поставить обе ступни прочно на землю. </a:t>
            </a:r>
          </a:p>
          <a:p>
            <a:endParaRPr lang="ru-RU" dirty="0"/>
          </a:p>
          <a:p>
            <a:r>
              <a:rPr lang="ru-RU" dirty="0"/>
              <a:t>*** </a:t>
            </a:r>
          </a:p>
          <a:p>
            <a:r>
              <a:rPr lang="en-US" dirty="0"/>
              <a:t>Here is a summary of different things you can do to help calm</a:t>
            </a:r>
            <a:r>
              <a:rPr lang="en-US" baseline="0" dirty="0"/>
              <a:t> someone in distress, and these are all methods you can use when supporting someone remotely. </a:t>
            </a:r>
          </a:p>
          <a:p>
            <a:pPr marL="300355" indent="-287655">
              <a:lnSpc>
                <a:spcPct val="100000"/>
              </a:lnSpc>
              <a:spcBef>
                <a:spcPts val="320"/>
              </a:spcBef>
              <a:buChar char="•"/>
              <a:tabLst>
                <a:tab pos="300355" algn="l"/>
                <a:tab pos="300990" algn="l"/>
              </a:tabLst>
            </a:pPr>
            <a:r>
              <a:rPr lang="en-GB" sz="1200" spc="-10" dirty="0">
                <a:solidFill>
                  <a:srgbClr val="231F20"/>
                </a:solidFill>
                <a:latin typeface="+mn-lt"/>
                <a:cs typeface="Calibri"/>
              </a:rPr>
              <a:t>keep the tone of your voice calm and soft</a:t>
            </a:r>
          </a:p>
          <a:p>
            <a:pPr marL="300355" indent="-287655">
              <a:lnSpc>
                <a:spcPct val="100000"/>
              </a:lnSpc>
              <a:spcBef>
                <a:spcPts val="320"/>
              </a:spcBef>
              <a:buChar char="•"/>
              <a:tabLst>
                <a:tab pos="300355" algn="l"/>
                <a:tab pos="300990" algn="l"/>
              </a:tabLst>
            </a:pPr>
            <a:r>
              <a:rPr lang="en-GB" sz="1200" spc="-10" dirty="0">
                <a:solidFill>
                  <a:srgbClr val="231F20"/>
                </a:solidFill>
                <a:latin typeface="+mn-lt"/>
                <a:cs typeface="Calibri"/>
              </a:rPr>
              <a:t>try to stay calm yourself</a:t>
            </a:r>
          </a:p>
          <a:p>
            <a:pPr marL="300355" indent="-287655">
              <a:lnSpc>
                <a:spcPct val="100000"/>
              </a:lnSpc>
              <a:spcBef>
                <a:spcPts val="320"/>
              </a:spcBef>
              <a:buChar char="•"/>
              <a:tabLst>
                <a:tab pos="300355" algn="l"/>
                <a:tab pos="300990" algn="l"/>
              </a:tabLst>
            </a:pPr>
            <a:r>
              <a:rPr lang="en-GB" sz="1200" spc="-10" dirty="0">
                <a:solidFill>
                  <a:srgbClr val="231F20"/>
                </a:solidFill>
                <a:latin typeface="+mn-lt"/>
                <a:cs typeface="Calibri"/>
              </a:rPr>
              <a:t>assure the person you are listening</a:t>
            </a:r>
          </a:p>
          <a:p>
            <a:pPr marL="300355" indent="-287655">
              <a:lnSpc>
                <a:spcPct val="100000"/>
              </a:lnSpc>
              <a:spcBef>
                <a:spcPts val="320"/>
              </a:spcBef>
              <a:buChar char="•"/>
              <a:tabLst>
                <a:tab pos="300355" algn="l"/>
                <a:tab pos="300990" algn="l"/>
              </a:tabLst>
            </a:pPr>
            <a:r>
              <a:rPr lang="en-GB" sz="1200" spc="-10" dirty="0">
                <a:solidFill>
                  <a:srgbClr val="231F20"/>
                </a:solidFill>
                <a:latin typeface="+mn-lt"/>
                <a:cs typeface="Calibri"/>
              </a:rPr>
              <a:t>explore physical symptoms and assess if there is a need for medical help</a:t>
            </a:r>
          </a:p>
          <a:p>
            <a:pPr marL="300355" indent="-287655">
              <a:lnSpc>
                <a:spcPct val="100000"/>
              </a:lnSpc>
              <a:spcBef>
                <a:spcPts val="320"/>
              </a:spcBef>
              <a:buChar char="•"/>
              <a:tabLst>
                <a:tab pos="300355" algn="l"/>
                <a:tab pos="300990" algn="l"/>
              </a:tabLst>
            </a:pPr>
            <a:r>
              <a:rPr lang="en-GB" sz="1200" spc="-10" dirty="0">
                <a:solidFill>
                  <a:srgbClr val="231F20"/>
                </a:solidFill>
                <a:latin typeface="+mn-lt"/>
                <a:cs typeface="Calibri"/>
              </a:rPr>
              <a:t>remind the person of your intent to help and that they are safe, if it is true</a:t>
            </a:r>
          </a:p>
          <a:p>
            <a:pPr marL="300355" indent="-287655">
              <a:lnSpc>
                <a:spcPct val="100000"/>
              </a:lnSpc>
              <a:spcBef>
                <a:spcPts val="320"/>
              </a:spcBef>
              <a:buChar char="•"/>
              <a:tabLst>
                <a:tab pos="300355" algn="l"/>
                <a:tab pos="300990" algn="l"/>
              </a:tabLst>
            </a:pPr>
            <a:r>
              <a:rPr lang="en-GB" sz="1200" spc="-10" dirty="0">
                <a:solidFill>
                  <a:srgbClr val="231F20"/>
                </a:solidFill>
                <a:latin typeface="+mn-lt"/>
                <a:cs typeface="Calibri"/>
              </a:rPr>
              <a:t>encourage calm and mindful breathing</a:t>
            </a:r>
          </a:p>
          <a:p>
            <a:pPr marL="300355" indent="-287655">
              <a:lnSpc>
                <a:spcPct val="100000"/>
              </a:lnSpc>
              <a:spcBef>
                <a:spcPts val="320"/>
              </a:spcBef>
              <a:buChar char="•"/>
              <a:tabLst>
                <a:tab pos="300355" algn="l"/>
                <a:tab pos="300990" algn="l"/>
              </a:tabLst>
            </a:pPr>
            <a:r>
              <a:rPr lang="en-GB" sz="1200" spc="-10" dirty="0">
                <a:solidFill>
                  <a:srgbClr val="231F20"/>
                </a:solidFill>
                <a:latin typeface="+mn-lt"/>
                <a:cs typeface="Calibri"/>
              </a:rPr>
              <a:t>encourage the person to ground with the earth or chair they are sitting on.</a:t>
            </a:r>
          </a:p>
          <a:p>
            <a:endParaRPr lang="en-US" dirty="0"/>
          </a:p>
        </p:txBody>
      </p:sp>
      <p:sp>
        <p:nvSpPr>
          <p:cNvPr id="4" name="Slide Number Placeholder 3"/>
          <p:cNvSpPr>
            <a:spLocks noGrp="1"/>
          </p:cNvSpPr>
          <p:nvPr>
            <p:ph type="sldNum" sz="quarter" idx="10"/>
          </p:nvPr>
        </p:nvSpPr>
        <p:spPr/>
        <p:txBody>
          <a:bodyPr/>
          <a:lstStyle/>
          <a:p>
            <a:fld id="{64774656-4D90-1246-BBAA-922E8D88F56B}" type="slidenum">
              <a:rPr lang="en-US" smtClean="0"/>
              <a:pPr/>
              <a:t>43</a:t>
            </a:fld>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62500" lnSpcReduction="20000"/>
          </a:bodyPr>
          <a:lstStyle/>
          <a:p>
            <a:r>
              <a:rPr lang="ru-RU" sz="1800" dirty="0">
                <a:effectLst/>
                <a:latin typeface="Calibri" panose="020F0502020204030204" pitchFamily="34" charset="0"/>
                <a:ea typeface="Calibri" panose="020F0502020204030204" pitchFamily="34" charset="0"/>
                <a:cs typeface="Times New Roman" panose="02020603050405020304" pitchFamily="18" charset="0"/>
              </a:rPr>
              <a:t>Помните, о чем мы говорили в начале занятия? </a:t>
            </a:r>
          </a:p>
          <a:p>
            <a:r>
              <a:rPr lang="ru-RU" sz="1800" dirty="0">
                <a:effectLst/>
                <a:latin typeface="Calibri" panose="020F0502020204030204" pitchFamily="34" charset="0"/>
                <a:ea typeface="Calibri" panose="020F0502020204030204" pitchFamily="34" charset="0"/>
                <a:cs typeface="Times New Roman" panose="02020603050405020304" pitchFamily="18" charset="0"/>
              </a:rPr>
              <a:t>ППП редко стоит отдельно и обычно сопровождается другими видами помощи и поддержки.</a:t>
            </a:r>
          </a:p>
          <a:p>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p>
            <a:r>
              <a:rPr lang="ru-RU" sz="1800" dirty="0">
                <a:effectLst/>
                <a:latin typeface="Calibri" panose="020F0502020204030204" pitchFamily="34" charset="0"/>
                <a:ea typeface="Calibri" panose="020F0502020204030204" pitchFamily="34" charset="0"/>
                <a:cs typeface="Times New Roman" panose="02020603050405020304" pitchFamily="18" charset="0"/>
              </a:rPr>
              <a:t>Действия в парадигме СВЯЗЬ обычно имеют практические результаты. Они включают в себя предоставление информации и помощь людям в удовлетворении насущных основных потребностей, чтобы они могли лучше справляться со своей ситуацией. Роль помощника состоит в том, чтобы помочь человеку помочь самому себе и восстановить контроль над своей ситуацией.</a:t>
            </a:r>
          </a:p>
          <a:p>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p>
            <a:r>
              <a:rPr lang="ru-RU" sz="1800" dirty="0">
                <a:effectLst/>
                <a:latin typeface="Calibri" panose="020F0502020204030204" pitchFamily="34" charset="0"/>
                <a:ea typeface="Calibri" panose="020F0502020204030204" pitchFamily="34" charset="0"/>
                <a:cs typeface="Times New Roman" panose="02020603050405020304" pitchFamily="18" charset="0"/>
              </a:rPr>
              <a:t>Действия в рамках СВЯЗЬ включают в себя помощь человеку в доступе к информации, соединение с членами семьи и близким и социальной поддержкой, оказание помощи в решении практических проблем и получение доступа к другой помощи по мере необходимости. </a:t>
            </a:r>
          </a:p>
          <a:p>
            <a:r>
              <a:rPr lang="ru-RU" sz="1800" dirty="0">
                <a:effectLst/>
                <a:latin typeface="Calibri" panose="020F0502020204030204" pitchFamily="34" charset="0"/>
                <a:ea typeface="Calibri" panose="020F0502020204030204" pitchFamily="34" charset="0"/>
                <a:cs typeface="Times New Roman" panose="02020603050405020304" pitchFamily="18" charset="0"/>
              </a:rPr>
              <a:t>Ключевой частью действий по СВЯЗИ является то, что помощник должен знать и понимать свои собственные ограничения с точки зрения того, какую помощь могут оказать предлагаемые контакты, и когда (и где) пострадавшим нужно обратиться за помощью к кому-то еще. </a:t>
            </a:r>
          </a:p>
          <a:p>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p>
            <a:r>
              <a:rPr lang="ru-RU" sz="1800" dirty="0">
                <a:effectLst/>
                <a:latin typeface="Calibri" panose="020F0502020204030204" pitchFamily="34" charset="0"/>
                <a:ea typeface="Calibri" panose="020F0502020204030204" pitchFamily="34" charset="0"/>
                <a:cs typeface="Times New Roman" panose="02020603050405020304" pitchFamily="18" charset="0"/>
              </a:rPr>
              <a:t>***</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latin typeface="+mn-lt"/>
                <a:ea typeface="+mn-ea"/>
                <a:cs typeface="+mn-cs"/>
              </a:rPr>
              <a:t>Remember what I said at the beginning of the orientation? </a:t>
            </a:r>
            <a:r>
              <a:rPr lang="en-GB" sz="1200" kern="1200" dirty="0">
                <a:solidFill>
                  <a:schemeClr val="tx1"/>
                </a:solidFill>
                <a:latin typeface="+mn-lt"/>
                <a:ea typeface="+mn-ea"/>
                <a:cs typeface="+mn-cs"/>
              </a:rPr>
              <a:t>PFA rarely</a:t>
            </a:r>
            <a:r>
              <a:rPr lang="en-GB" sz="1200" kern="1200" baseline="0" dirty="0">
                <a:solidFill>
                  <a:schemeClr val="tx1"/>
                </a:solidFill>
                <a:latin typeface="+mn-lt"/>
                <a:ea typeface="+mn-ea"/>
                <a:cs typeface="+mn-cs"/>
              </a:rPr>
              <a:t> stands alone, and is usually accompanied by other support. </a:t>
            </a:r>
            <a:endParaRPr lang="en-GB" sz="1200" kern="1200" dirty="0">
              <a:solidFill>
                <a:schemeClr val="tx1"/>
              </a:solidFill>
              <a:latin typeface="+mn-lt"/>
              <a:ea typeface="+mn-ea"/>
              <a:cs typeface="+mn-cs"/>
            </a:endParaRPr>
          </a:p>
          <a:p>
            <a:r>
              <a:rPr lang="en-US" sz="1200" kern="1200" baseline="0" dirty="0">
                <a:solidFill>
                  <a:schemeClr val="tx1"/>
                </a:solidFill>
                <a:latin typeface="+mn-lt"/>
                <a:ea typeface="+mn-ea"/>
                <a:cs typeface="+mn-cs"/>
              </a:rPr>
              <a:t>The actions of LINK usually have practical outcomes. They include giving information, and helping people address immediate basic needs so they can cope better with their situation. The role of the helper is to help the person help themselves and to regain control of their situation. </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latin typeface="+mn-lt"/>
                <a:ea typeface="+mn-ea"/>
                <a:cs typeface="+mn-cs"/>
              </a:rPr>
              <a:t>LINK actions include helping a person access information, connecting someone in distress with loved ones and social support, providing help to tackle practical problems and to get access to other help as needed. An key part of LINK skills is for the helper to know and understand their own limits, in terms of what help they can provide, and when (and where) they need to refer for help to  elsewhere. </a:t>
            </a:r>
          </a:p>
          <a:p>
            <a:endParaRPr lang="en-US" sz="1200" kern="1200" baseline="0" dirty="0">
              <a:solidFill>
                <a:schemeClr val="tx1"/>
              </a:solidFill>
              <a:latin typeface="+mn-lt"/>
              <a:ea typeface="+mn-ea"/>
              <a:cs typeface="+mn-cs"/>
            </a:endParaRPr>
          </a:p>
          <a:p>
            <a:endParaRPr lang="en-US" sz="1200" kern="1200" baseline="0" dirty="0">
              <a:solidFill>
                <a:schemeClr val="tx1"/>
              </a:solidFill>
              <a:latin typeface="+mn-lt"/>
              <a:ea typeface="+mn-ea"/>
              <a:cs typeface="+mn-cs"/>
            </a:endParaRPr>
          </a:p>
          <a:p>
            <a:endParaRPr lang="en-US" b="1" dirty="0"/>
          </a:p>
        </p:txBody>
      </p:sp>
      <p:sp>
        <p:nvSpPr>
          <p:cNvPr id="4" name="Slide Number Placeholder 3"/>
          <p:cNvSpPr>
            <a:spLocks noGrp="1"/>
          </p:cNvSpPr>
          <p:nvPr>
            <p:ph type="sldNum" sz="quarter" idx="10"/>
          </p:nvPr>
        </p:nvSpPr>
        <p:spPr/>
        <p:txBody>
          <a:bodyPr/>
          <a:lstStyle/>
          <a:p>
            <a:fld id="{64774656-4D90-1246-BBAA-922E8D88F56B}" type="slidenum">
              <a:rPr lang="en-US" smtClean="0"/>
              <a:pPr/>
              <a:t>44</a:t>
            </a:fld>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pPr marL="0" marR="0" indent="0" algn="l" defTabSz="457200" rtl="0" eaLnBrk="1" fontAlgn="auto" latinLnBrk="0" hangingPunct="1">
              <a:lnSpc>
                <a:spcPct val="100000"/>
              </a:lnSpc>
              <a:spcBef>
                <a:spcPts val="0"/>
              </a:spcBef>
              <a:spcAft>
                <a:spcPts val="0"/>
              </a:spcAft>
              <a:buClrTx/>
              <a:buSzTx/>
              <a:buFontTx/>
              <a:buNone/>
              <a:tabLst/>
              <a:defRPr/>
            </a:pPr>
            <a:r>
              <a:rPr lang="ru-RU" baseline="0" dirty="0"/>
              <a:t>Ранее мы говорили о действиях в парадигме СМОТРИ, мы исследовали признаки и симптомы дистресса, которые требуют немедленного направления для получения дополнительной помощи. Перед вами список этих тяжелых реакций еще раз. </a:t>
            </a:r>
          </a:p>
          <a:p>
            <a:pPr marL="0" marR="0" indent="0" algn="l" defTabSz="457200" rtl="0" eaLnBrk="1" fontAlgn="auto" latinLnBrk="0" hangingPunct="1">
              <a:lnSpc>
                <a:spcPct val="100000"/>
              </a:lnSpc>
              <a:spcBef>
                <a:spcPts val="0"/>
              </a:spcBef>
              <a:spcAft>
                <a:spcPts val="0"/>
              </a:spcAft>
              <a:buClrTx/>
              <a:buSzTx/>
              <a:buFontTx/>
              <a:buNone/>
              <a:tabLst/>
              <a:defRPr/>
            </a:pPr>
            <a:r>
              <a:rPr lang="ru-RU" baseline="0" dirty="0"/>
              <a:t>Если у человека проявляются какие-либо из этих признаков или симптомов, </a:t>
            </a:r>
          </a:p>
          <a:p>
            <a:pPr marL="0" marR="0" indent="0" algn="l" defTabSz="457200" rtl="0" eaLnBrk="1" fontAlgn="auto" latinLnBrk="0" hangingPunct="1">
              <a:lnSpc>
                <a:spcPct val="100000"/>
              </a:lnSpc>
              <a:spcBef>
                <a:spcPts val="0"/>
              </a:spcBef>
              <a:spcAft>
                <a:spcPts val="0"/>
              </a:spcAft>
              <a:buClrTx/>
              <a:buSzTx/>
              <a:buFontTx/>
              <a:buNone/>
              <a:tabLst/>
              <a:defRPr/>
            </a:pPr>
            <a:r>
              <a:rPr lang="ru-RU" baseline="0" dirty="0"/>
              <a:t>помощник должен попытаться как можно скорее помочь человеку получить доступ к дополнительной помощи.</a:t>
            </a:r>
          </a:p>
          <a:p>
            <a:pPr marL="0" marR="0" indent="0" algn="l" defTabSz="457200" rtl="0" eaLnBrk="1" fontAlgn="auto" latinLnBrk="0" hangingPunct="1">
              <a:lnSpc>
                <a:spcPct val="100000"/>
              </a:lnSpc>
              <a:spcBef>
                <a:spcPts val="0"/>
              </a:spcBef>
              <a:spcAft>
                <a:spcPts val="0"/>
              </a:spcAft>
              <a:buClrTx/>
              <a:buSzTx/>
              <a:buFontTx/>
              <a:buNone/>
              <a:tabLst/>
              <a:defRPr/>
            </a:pPr>
            <a:endParaRPr lang="ru-RU" baseline="0" dirty="0"/>
          </a:p>
          <a:p>
            <a:pPr marL="0" marR="0" indent="0" algn="l" defTabSz="457200" rtl="0" eaLnBrk="1" fontAlgn="auto" latinLnBrk="0" hangingPunct="1">
              <a:lnSpc>
                <a:spcPct val="100000"/>
              </a:lnSpc>
              <a:spcBef>
                <a:spcPts val="0"/>
              </a:spcBef>
              <a:spcAft>
                <a:spcPts val="0"/>
              </a:spcAft>
              <a:buClrTx/>
              <a:buSzTx/>
              <a:buFontTx/>
              <a:buNone/>
              <a:tabLst/>
              <a:defRPr/>
            </a:pPr>
            <a:r>
              <a:rPr lang="ru-RU" baseline="0" dirty="0"/>
              <a:t>*** </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a:t>When we earlier talked about the LOOK actions, we explored signs and symptoms of distress that call for immediate referral for additional help. Here is the list again. </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a:t>If a person presents with any of these signs or symptoms, the helper should try to help the person in distress access additional help as soon as possible. </a:t>
            </a:r>
          </a:p>
          <a:p>
            <a:endParaRPr lang="en-US" dirty="0"/>
          </a:p>
        </p:txBody>
      </p:sp>
      <p:sp>
        <p:nvSpPr>
          <p:cNvPr id="4" name="Slide Number Placeholder 3"/>
          <p:cNvSpPr>
            <a:spLocks noGrp="1"/>
          </p:cNvSpPr>
          <p:nvPr>
            <p:ph type="sldNum" sz="quarter" idx="10"/>
          </p:nvPr>
        </p:nvSpPr>
        <p:spPr/>
        <p:txBody>
          <a:bodyPr/>
          <a:lstStyle/>
          <a:p>
            <a:fld id="{64774656-4D90-1246-BBAA-922E8D88F56B}" type="slidenum">
              <a:rPr lang="en-US" smtClean="0"/>
              <a:pPr/>
              <a:t>45</a:t>
            </a:fld>
            <a:endParaRPr lang="en-US"/>
          </a:p>
        </p:txBody>
      </p:sp>
    </p:spTree>
    <p:extLst>
      <p:ext uri="{BB962C8B-B14F-4D97-AF65-F5344CB8AC3E}">
        <p14:creationId xmlns:p14="http://schemas.microsoft.com/office/powerpoint/2010/main" val="152285296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ru-RU" b="0" dirty="0"/>
          </a:p>
          <a:p>
            <a:r>
              <a:rPr lang="ru-RU" b="0" dirty="0"/>
              <a:t>Помощник должен знать, куда направить человека с тяжелой реакцией. Об этом важно помнить и навести справки до начала работы. </a:t>
            </a:r>
          </a:p>
          <a:p>
            <a:r>
              <a:rPr lang="ru-RU" b="0" dirty="0"/>
              <a:t>Можете ли вы поделиться, куда бы вы направили кого-то, кто испытывает серьезную реакцию на стресс, в вашем сообществе?</a:t>
            </a:r>
          </a:p>
          <a:p>
            <a:r>
              <a:rPr lang="ru-RU" b="1" dirty="0"/>
              <a:t>(Попросите участников написать свои ответы в чате.)</a:t>
            </a:r>
          </a:p>
          <a:p>
            <a:endParaRPr lang="ru-RU" b="1" dirty="0"/>
          </a:p>
          <a:p>
            <a:r>
              <a:rPr lang="ru-RU" b="1" dirty="0"/>
              <a:t>***</a:t>
            </a:r>
          </a:p>
          <a:p>
            <a:endParaRPr lang="ru-RU" b="0" dirty="0"/>
          </a:p>
          <a:p>
            <a:r>
              <a:rPr lang="en-US" b="0" dirty="0"/>
              <a:t>An important skill to learn is where to refer someone who has a severe reaction? </a:t>
            </a:r>
            <a:endParaRPr lang="ru-RU" b="0" dirty="0"/>
          </a:p>
          <a:p>
            <a:r>
              <a:rPr lang="en-US" b="0" dirty="0"/>
              <a:t>Can you share where you would refer someone who is having a severe reaction in your community? </a:t>
            </a:r>
          </a:p>
          <a:p>
            <a:r>
              <a:rPr lang="en-US" b="1" dirty="0"/>
              <a:t>(Ask participants to write their responses in the chat.)</a:t>
            </a:r>
          </a:p>
        </p:txBody>
      </p:sp>
      <p:sp>
        <p:nvSpPr>
          <p:cNvPr id="4" name="Slide Number Placeholder 3"/>
          <p:cNvSpPr>
            <a:spLocks noGrp="1"/>
          </p:cNvSpPr>
          <p:nvPr>
            <p:ph type="sldNum" sz="quarter" idx="10"/>
          </p:nvPr>
        </p:nvSpPr>
        <p:spPr/>
        <p:txBody>
          <a:bodyPr/>
          <a:lstStyle/>
          <a:p>
            <a:fld id="{64774656-4D90-1246-BBAA-922E8D88F56B}" type="slidenum">
              <a:rPr lang="en-US" smtClean="0"/>
              <a:pPr/>
              <a:t>46</a:t>
            </a:fld>
            <a:endParaRPr lang="en-US"/>
          </a:p>
        </p:txBody>
      </p:sp>
    </p:spTree>
    <p:extLst>
      <p:ext uri="{BB962C8B-B14F-4D97-AF65-F5344CB8AC3E}">
        <p14:creationId xmlns:p14="http://schemas.microsoft.com/office/powerpoint/2010/main" val="399215063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ru-RU" b="0" dirty="0"/>
              <a:t>Помощник должен знать, куда направить человека с тяжелой реакцией. Об этом важно помнить и навести справки до начала работы. </a:t>
            </a:r>
          </a:p>
          <a:p>
            <a:endParaRPr lang="ru-RU" b="0" dirty="0"/>
          </a:p>
          <a:p>
            <a:r>
              <a:rPr lang="ru-RU" b="0" dirty="0"/>
              <a:t>Можете ли вы поделиться, куда бы вы направили кого-то, кто испытывает серьезную реакцию на стресс, в вашем сообществе?</a:t>
            </a:r>
          </a:p>
          <a:p>
            <a:endParaRPr lang="ru-RU" b="0" dirty="0"/>
          </a:p>
          <a:p>
            <a:r>
              <a:rPr lang="ru-RU" b="1" dirty="0"/>
              <a:t>(Попросите участников написать свои ответы в чате.)</a:t>
            </a:r>
          </a:p>
          <a:p>
            <a:pPr rtl="0"/>
            <a:endParaRPr lang="ru-RU" dirty="0">
              <a:solidFill>
                <a:srgbClr val="000000"/>
              </a:solidFill>
              <a:effectLst/>
            </a:endParaRPr>
          </a:p>
          <a:p>
            <a:r>
              <a:rPr lang="ru-RU" b="0" dirty="0"/>
              <a:t>***</a:t>
            </a:r>
          </a:p>
          <a:p>
            <a:r>
              <a:rPr lang="en-US" b="0" dirty="0"/>
              <a:t>An important skill to learn is where to refer someone who has a severe reaction? Can you share where you would refer someone who is having a severe reaction in your community? </a:t>
            </a:r>
          </a:p>
          <a:p>
            <a:r>
              <a:rPr lang="en-US" b="1" dirty="0"/>
              <a:t>(Ask participants to write their responses in the chat.)</a:t>
            </a:r>
          </a:p>
        </p:txBody>
      </p:sp>
      <p:sp>
        <p:nvSpPr>
          <p:cNvPr id="4" name="Slide Number Placeholder 3"/>
          <p:cNvSpPr>
            <a:spLocks noGrp="1"/>
          </p:cNvSpPr>
          <p:nvPr>
            <p:ph type="sldNum" sz="quarter" idx="10"/>
          </p:nvPr>
        </p:nvSpPr>
        <p:spPr/>
        <p:txBody>
          <a:bodyPr/>
          <a:lstStyle/>
          <a:p>
            <a:fld id="{64774656-4D90-1246-BBAA-922E8D88F56B}" type="slidenum">
              <a:rPr lang="en-US" smtClean="0"/>
              <a:pPr/>
              <a:t>47</a:t>
            </a:fld>
            <a:endParaRPr lang="en-US"/>
          </a:p>
        </p:txBody>
      </p:sp>
    </p:spTree>
    <p:extLst>
      <p:ext uri="{BB962C8B-B14F-4D97-AF65-F5344CB8AC3E}">
        <p14:creationId xmlns:p14="http://schemas.microsoft.com/office/powerpoint/2010/main" val="310621638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r>
              <a:rPr lang="ru-RU" b="0" dirty="0"/>
              <a:t>Посмотрите следующий видео-клип</a:t>
            </a:r>
            <a:r>
              <a:rPr lang="en-US" b="0" dirty="0"/>
              <a:t>. </a:t>
            </a:r>
            <a:endParaRPr lang="ru-RU" b="0" dirty="0"/>
          </a:p>
          <a:p>
            <a:r>
              <a:rPr lang="ru-RU" b="0" dirty="0"/>
              <a:t>Обратите внимание, какие навыки ППП демонстрирует помощник, особенно те, которые касаются принципа СВЯЗЬ, </a:t>
            </a:r>
          </a:p>
          <a:p>
            <a:endParaRPr lang="ru-RU" b="0" dirty="0"/>
          </a:p>
          <a:p>
            <a:r>
              <a:rPr lang="ru-RU" b="1" dirty="0"/>
              <a:t>ПРИМЕЧАНИЕ. В видеоклипе СВЯЗЬ, который мы используем в этом занятии, помощник НЕ упоминает о восстановлении семейных связей или о том, где человек, попавший в беду, может найти помощь, чтобы найти свою сестру.  Это важная часть ППП по принципу СВЯЗЬ. Обсудите это после просмотра видео. </a:t>
            </a:r>
            <a:br>
              <a:rPr lang="ru-RU" b="1" dirty="0"/>
            </a:br>
            <a:r>
              <a:rPr lang="ru-RU" b="1" dirty="0"/>
              <a:t>Спросите участников, чего, по их мнению, не хватает, и попросите их продемонстрировать, как бы они сказали об этом в похожей ситуации.</a:t>
            </a:r>
          </a:p>
          <a:p>
            <a:endParaRPr lang="ru-RU" b="0" dirty="0"/>
          </a:p>
          <a:p>
            <a:r>
              <a:rPr lang="ru-RU" b="1" dirty="0"/>
              <a:t>[Покажите видеоклип, демонстрирующий некоторые действия по принципу СВЯЗЬ: поиск или поощрение контактов и социальной поддержки с близкими или направление человека для дальнейшей помощи в другом месте.  Обратить внимание на элементы психологических знаний:  предоставить человеку информацию, которая поможет ему понять свои реакции и поведение, и посоветовать, как с этим справиться. Например, дать информацию и советы о том, как улучшить сон.]</a:t>
            </a:r>
            <a:endParaRPr lang="en-US" b="1" dirty="0"/>
          </a:p>
          <a:p>
            <a:pPr marL="0" marR="0" lvl="0" indent="0" algn="l" defTabSz="457200" rtl="0" eaLnBrk="1" fontAlgn="auto" latinLnBrk="0" hangingPunct="1">
              <a:lnSpc>
                <a:spcPct val="100000"/>
              </a:lnSpc>
              <a:spcBef>
                <a:spcPts val="0"/>
              </a:spcBef>
              <a:spcAft>
                <a:spcPts val="0"/>
              </a:spcAft>
              <a:buClrTx/>
              <a:buSzTx/>
              <a:buFontTx/>
              <a:buNone/>
              <a:tabLst/>
              <a:defRPr/>
            </a:pPr>
            <a:endParaRPr lang="ru-RU" b="0" dirty="0"/>
          </a:p>
          <a:p>
            <a:pPr marL="0" marR="0" lvl="0" indent="0" algn="l" defTabSz="457200" rtl="0" eaLnBrk="1" fontAlgn="auto" latinLnBrk="0" hangingPunct="1">
              <a:lnSpc>
                <a:spcPct val="100000"/>
              </a:lnSpc>
              <a:spcBef>
                <a:spcPts val="0"/>
              </a:spcBef>
              <a:spcAft>
                <a:spcPts val="0"/>
              </a:spcAft>
              <a:buClrTx/>
              <a:buSzTx/>
              <a:buFontTx/>
              <a:buNone/>
              <a:tabLst/>
              <a:defRPr/>
            </a:pPr>
            <a:r>
              <a:rPr lang="ru-RU" b="0" dirty="0"/>
              <a:t>*** </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0" dirty="0"/>
              <a:t>Pay attention to all of the PFA skills that are demonstrated and in particular the ones related to LINK actions. </a:t>
            </a:r>
          </a:p>
          <a:p>
            <a:endParaRPr lang="en-US" baseline="0" dirty="0"/>
          </a:p>
          <a:p>
            <a:r>
              <a:rPr lang="en-US" b="1" baseline="0" dirty="0"/>
              <a:t>NOTE: In the video clip LINK that accompanies this training, the helper DOES NOT mention Restoring Family Links or where the person in distress can find help to locate her sister. This is a key part of LINK in PFA; and should be discussed after viewing the video. Ask participants what they think was missing, and ask them to demonstrate how they would say this in a similar situation.</a:t>
            </a:r>
          </a:p>
          <a:p>
            <a:endParaRPr lang="en-US" b="1" baseline="0" dirty="0"/>
          </a:p>
          <a:p>
            <a:r>
              <a:rPr lang="en-US" b="1" dirty="0"/>
              <a:t>[Show a video</a:t>
            </a:r>
            <a:r>
              <a:rPr lang="en-US" b="1" baseline="0" dirty="0"/>
              <a:t> clip that demonstrates some LINK actions, such as exploring or encouraging contact and social support with loved ones, or referring the person in distress for further help elsewhere. You can also demonstrate psychoeducation and providing information to the person that will help them understand their own reactions and </a:t>
            </a:r>
            <a:r>
              <a:rPr lang="en-US" b="1" baseline="0" dirty="0" err="1"/>
              <a:t>behaviours</a:t>
            </a:r>
            <a:r>
              <a:rPr lang="en-US" b="1" baseline="0" dirty="0"/>
              <a:t> and with advice on how to manage this. An example is providing information and tips on how to sleep better.</a:t>
            </a:r>
            <a:r>
              <a:rPr lang="en-US" baseline="0" dirty="0"/>
              <a:t>]</a:t>
            </a:r>
          </a:p>
          <a:p>
            <a:endParaRPr lang="en-US" b="1" dirty="0"/>
          </a:p>
        </p:txBody>
      </p:sp>
      <p:sp>
        <p:nvSpPr>
          <p:cNvPr id="4" name="Slide Number Placeholder 3"/>
          <p:cNvSpPr>
            <a:spLocks noGrp="1"/>
          </p:cNvSpPr>
          <p:nvPr>
            <p:ph type="sldNum" sz="quarter" idx="10"/>
          </p:nvPr>
        </p:nvSpPr>
        <p:spPr/>
        <p:txBody>
          <a:bodyPr/>
          <a:lstStyle/>
          <a:p>
            <a:fld id="{64774656-4D90-1246-BBAA-922E8D88F56B}" type="slidenum">
              <a:rPr lang="en-US" smtClean="0"/>
              <a:pPr/>
              <a:t>48</a:t>
            </a:fld>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32500" lnSpcReduction="20000"/>
          </a:bodyPr>
          <a:lstStyle/>
          <a:p>
            <a:r>
              <a:rPr lang="ru-RU" b="1" baseline="0" dirty="0"/>
              <a:t>Разделите всех участников на группы по</a:t>
            </a:r>
            <a:r>
              <a:rPr lang="en-US" b="1" baseline="0" dirty="0"/>
              <a:t> 3</a:t>
            </a:r>
            <a:r>
              <a:rPr lang="ru-RU" b="1" baseline="0" dirty="0"/>
              <a:t> человека</a:t>
            </a:r>
            <a:r>
              <a:rPr lang="en-US" b="1" baseline="0" dirty="0"/>
              <a:t>. </a:t>
            </a:r>
          </a:p>
          <a:p>
            <a:endParaRPr lang="en-US" b="1" baseline="0" dirty="0"/>
          </a:p>
          <a:p>
            <a:r>
              <a:rPr lang="ru-RU" b="1" baseline="0" dirty="0"/>
              <a:t>Предоставьте на эту работу</a:t>
            </a:r>
            <a:r>
              <a:rPr lang="en-US" b="1" baseline="0" dirty="0"/>
              <a:t> 15 </a:t>
            </a:r>
            <a:r>
              <a:rPr lang="ru-RU" b="1" baseline="0" dirty="0"/>
              <a:t>минут</a:t>
            </a:r>
            <a:r>
              <a:rPr lang="en-US" b="1" baseline="0" dirty="0"/>
              <a:t> – 3</a:t>
            </a:r>
            <a:r>
              <a:rPr lang="ru-RU" b="1" baseline="0" dirty="0"/>
              <a:t> раза по 5 минут. </a:t>
            </a:r>
            <a:endParaRPr lang="en-US" b="1" baseline="0" dirty="0"/>
          </a:p>
          <a:p>
            <a:endParaRPr lang="en-US" b="1" baseline="0" dirty="0"/>
          </a:p>
          <a:p>
            <a:r>
              <a:rPr lang="ru-RU" b="1" baseline="0" dirty="0"/>
              <a:t>Дайте инструкции</a:t>
            </a:r>
            <a:r>
              <a:rPr lang="en-US" b="1" baseline="0" dirty="0"/>
              <a:t>: </a:t>
            </a:r>
          </a:p>
          <a:p>
            <a:r>
              <a:rPr lang="ru-RU" sz="1200" b="1" kern="1200" dirty="0">
                <a:solidFill>
                  <a:schemeClr val="tx1"/>
                </a:solidFill>
                <a:latin typeface="+mn-lt"/>
                <a:ea typeface="+mn-ea"/>
                <a:cs typeface="+mn-cs"/>
              </a:rPr>
              <a:t>Теперь у вас есть возможность попробовать применить те знания, которые вы получили по ППП в ваших рабочих группах по 3 человека. </a:t>
            </a:r>
            <a:endParaRPr lang="en-GB" sz="1200" kern="1200" dirty="0">
              <a:solidFill>
                <a:schemeClr val="tx1"/>
              </a:solidFill>
              <a:latin typeface="+mn-lt"/>
              <a:ea typeface="+mn-ea"/>
              <a:cs typeface="+mn-cs"/>
            </a:endParaRPr>
          </a:p>
          <a:p>
            <a:pPr lvl="0"/>
            <a:r>
              <a:rPr lang="ru-RU" sz="1200" kern="1200" dirty="0">
                <a:solidFill>
                  <a:schemeClr val="tx1"/>
                </a:solidFill>
                <a:latin typeface="+mn-lt"/>
                <a:ea typeface="+mn-ea"/>
                <a:cs typeface="+mn-cs"/>
              </a:rPr>
              <a:t>Один человек будет играть роль помощника. Второй – пострадавшего. Третий – наблюдателя. </a:t>
            </a:r>
            <a:endParaRPr lang="en-GB" sz="1200" kern="1200" dirty="0">
              <a:solidFill>
                <a:schemeClr val="tx1"/>
              </a:solidFill>
              <a:latin typeface="+mn-lt"/>
              <a:ea typeface="+mn-ea"/>
              <a:cs typeface="+mn-cs"/>
            </a:endParaRPr>
          </a:p>
          <a:p>
            <a:r>
              <a:rPr lang="ru-RU" sz="1200" kern="1200" dirty="0">
                <a:solidFill>
                  <a:schemeClr val="tx1"/>
                </a:solidFill>
                <a:latin typeface="+mn-lt"/>
                <a:ea typeface="+mn-ea"/>
                <a:cs typeface="+mn-cs"/>
              </a:rPr>
              <a:t>У вас есть 15 минут, которые надо использовать 3 раза по 5 минут, чтобы каждый мог исполнить все три роли. </a:t>
            </a:r>
            <a:endParaRPr lang="en-GB" sz="1200" kern="1200" dirty="0">
              <a:solidFill>
                <a:schemeClr val="tx1"/>
              </a:solidFill>
              <a:latin typeface="+mn-lt"/>
              <a:ea typeface="+mn-ea"/>
              <a:cs typeface="+mn-cs"/>
            </a:endParaRPr>
          </a:p>
          <a:p>
            <a:pPr lvl="0"/>
            <a:r>
              <a:rPr lang="en-US" sz="1200" kern="1200" dirty="0">
                <a:solidFill>
                  <a:schemeClr val="tx1"/>
                </a:solidFill>
                <a:latin typeface="+mn-lt"/>
                <a:ea typeface="+mn-ea"/>
                <a:cs typeface="+mn-cs"/>
              </a:rPr>
              <a:t>1 </a:t>
            </a:r>
            <a:r>
              <a:rPr lang="ru-RU" sz="1200" kern="1200" dirty="0">
                <a:solidFill>
                  <a:schemeClr val="tx1"/>
                </a:solidFill>
                <a:latin typeface="+mn-lt"/>
                <a:ea typeface="+mn-ea"/>
                <a:cs typeface="+mn-cs"/>
              </a:rPr>
              <a:t>минут на распределение ролей и подготовку</a:t>
            </a:r>
            <a:r>
              <a:rPr lang="en-US" sz="1200" kern="1200" dirty="0">
                <a:solidFill>
                  <a:schemeClr val="tx1"/>
                </a:solidFill>
                <a:latin typeface="+mn-lt"/>
                <a:ea typeface="+mn-ea"/>
                <a:cs typeface="+mn-cs"/>
              </a:rPr>
              <a:t>. </a:t>
            </a:r>
            <a:endParaRPr lang="en-GB" sz="1200" kern="1200" dirty="0">
              <a:solidFill>
                <a:schemeClr val="tx1"/>
              </a:solidFill>
              <a:latin typeface="+mn-lt"/>
              <a:ea typeface="+mn-ea"/>
              <a:cs typeface="+mn-cs"/>
            </a:endParaRPr>
          </a:p>
          <a:p>
            <a:pPr lvl="0"/>
            <a:r>
              <a:rPr lang="en-US" sz="1200" kern="1200" dirty="0">
                <a:solidFill>
                  <a:schemeClr val="tx1"/>
                </a:solidFill>
                <a:latin typeface="+mn-lt"/>
                <a:ea typeface="+mn-ea"/>
                <a:cs typeface="+mn-cs"/>
              </a:rPr>
              <a:t>2.5 </a:t>
            </a:r>
            <a:r>
              <a:rPr lang="ru-RU" sz="1200" kern="1200" dirty="0">
                <a:solidFill>
                  <a:schemeClr val="tx1"/>
                </a:solidFill>
                <a:latin typeface="+mn-lt"/>
                <a:ea typeface="+mn-ea"/>
                <a:cs typeface="+mn-cs"/>
              </a:rPr>
              <a:t>минуты на практику. </a:t>
            </a:r>
            <a:endParaRPr lang="en-GB" sz="1200" kern="1200" dirty="0">
              <a:solidFill>
                <a:schemeClr val="tx1"/>
              </a:solidFill>
              <a:latin typeface="+mn-lt"/>
              <a:ea typeface="+mn-ea"/>
              <a:cs typeface="+mn-cs"/>
            </a:endParaRPr>
          </a:p>
          <a:p>
            <a:pPr lvl="0"/>
            <a:r>
              <a:rPr lang="en-US" sz="1200" kern="1200" dirty="0">
                <a:solidFill>
                  <a:schemeClr val="tx1"/>
                </a:solidFill>
                <a:latin typeface="+mn-lt"/>
                <a:ea typeface="+mn-ea"/>
                <a:cs typeface="+mn-cs"/>
              </a:rPr>
              <a:t>1 </a:t>
            </a:r>
            <a:r>
              <a:rPr lang="ru-RU" sz="1200" kern="1200" dirty="0">
                <a:solidFill>
                  <a:schemeClr val="tx1"/>
                </a:solidFill>
                <a:latin typeface="+mn-lt"/>
                <a:ea typeface="+mn-ea"/>
                <a:cs typeface="+mn-cs"/>
              </a:rPr>
              <a:t>минута на обратную связь. </a:t>
            </a:r>
            <a:endParaRPr lang="en-US" sz="1200" kern="1200" dirty="0">
              <a:solidFill>
                <a:schemeClr val="tx1"/>
              </a:solidFill>
              <a:latin typeface="+mn-lt"/>
              <a:ea typeface="+mn-ea"/>
              <a:cs typeface="+mn-cs"/>
            </a:endParaRPr>
          </a:p>
          <a:p>
            <a:pPr lvl="0"/>
            <a:r>
              <a:rPr lang="en-US" sz="1200" kern="1200" dirty="0">
                <a:solidFill>
                  <a:schemeClr val="tx1"/>
                </a:solidFill>
                <a:latin typeface="+mn-lt"/>
                <a:ea typeface="+mn-ea"/>
                <a:cs typeface="+mn-cs"/>
              </a:rPr>
              <a:t>30 </a:t>
            </a:r>
            <a:r>
              <a:rPr lang="ru-RU" sz="1200" kern="1200" dirty="0">
                <a:solidFill>
                  <a:schemeClr val="tx1"/>
                </a:solidFill>
                <a:latin typeface="+mn-lt"/>
                <a:ea typeface="+mn-ea"/>
                <a:cs typeface="+mn-cs"/>
              </a:rPr>
              <a:t>секунд перерыв. </a:t>
            </a:r>
            <a:endParaRPr lang="en-US" sz="1200" kern="1200" dirty="0">
              <a:solidFill>
                <a:schemeClr val="tx1"/>
              </a:solidFill>
              <a:latin typeface="+mn-lt"/>
              <a:ea typeface="+mn-ea"/>
              <a:cs typeface="+mn-cs"/>
            </a:endParaRPr>
          </a:p>
          <a:p>
            <a:pPr lvl="0"/>
            <a:endParaRPr lang="en-GB" sz="1200" kern="1200" dirty="0">
              <a:solidFill>
                <a:schemeClr val="tx1"/>
              </a:solidFill>
              <a:latin typeface="+mn-lt"/>
              <a:ea typeface="+mn-ea"/>
              <a:cs typeface="+mn-cs"/>
            </a:endParaRPr>
          </a:p>
          <a:p>
            <a:r>
              <a:rPr lang="ru-RU" sz="1200" b="1" kern="1200" dirty="0">
                <a:solidFill>
                  <a:schemeClr val="tx1"/>
                </a:solidFill>
                <a:latin typeface="+mn-lt"/>
                <a:ea typeface="+mn-ea"/>
                <a:cs typeface="+mn-cs"/>
              </a:rPr>
              <a:t>Рекомендации по обратной связ</a:t>
            </a:r>
            <a:r>
              <a:rPr lang="ru-RU" sz="1200" b="1" dirty="0"/>
              <a:t>и</a:t>
            </a:r>
            <a:r>
              <a:rPr lang="en-GB" sz="1200" b="1" kern="1200" dirty="0">
                <a:solidFill>
                  <a:schemeClr val="tx1"/>
                </a:solidFill>
                <a:latin typeface="+mn-lt"/>
                <a:ea typeface="+mn-ea"/>
                <a:cs typeface="+mn-cs"/>
              </a:rPr>
              <a:t>:</a:t>
            </a:r>
            <a:endParaRPr lang="en-GB" sz="1200" kern="1200" dirty="0">
              <a:solidFill>
                <a:schemeClr val="tx1"/>
              </a:solidFill>
              <a:latin typeface="+mn-lt"/>
              <a:ea typeface="+mn-ea"/>
              <a:cs typeface="+mn-cs"/>
            </a:endParaRPr>
          </a:p>
          <a:p>
            <a:r>
              <a:rPr lang="en-GB" sz="1200" kern="1200" dirty="0">
                <a:solidFill>
                  <a:schemeClr val="tx1"/>
                </a:solidFill>
                <a:latin typeface="+mn-lt"/>
                <a:ea typeface="+mn-ea"/>
                <a:cs typeface="+mn-cs"/>
              </a:rPr>
              <a:t>1. </a:t>
            </a:r>
            <a:r>
              <a:rPr lang="ru-RU" sz="1200" kern="1200" dirty="0">
                <a:solidFill>
                  <a:schemeClr val="tx1"/>
                </a:solidFill>
                <a:latin typeface="+mn-lt"/>
                <a:ea typeface="+mn-ea"/>
                <a:cs typeface="+mn-cs"/>
              </a:rPr>
              <a:t>Что помощник сделал хорошо</a:t>
            </a:r>
            <a:r>
              <a:rPr lang="en-GB" sz="1200" kern="1200" dirty="0">
                <a:solidFill>
                  <a:schemeClr val="tx1"/>
                </a:solidFill>
                <a:latin typeface="+mn-lt"/>
                <a:ea typeface="+mn-ea"/>
                <a:cs typeface="+mn-cs"/>
              </a:rPr>
              <a:t>? </a:t>
            </a:r>
          </a:p>
          <a:p>
            <a:r>
              <a:rPr lang="en-GB" sz="1200" kern="1200" dirty="0">
                <a:solidFill>
                  <a:schemeClr val="tx1"/>
                </a:solidFill>
                <a:latin typeface="+mn-lt"/>
                <a:ea typeface="+mn-ea"/>
                <a:cs typeface="+mn-cs"/>
              </a:rPr>
              <a:t>2. </a:t>
            </a:r>
            <a:r>
              <a:rPr lang="ru-RU" sz="1200" kern="1200" dirty="0">
                <a:solidFill>
                  <a:schemeClr val="tx1"/>
                </a:solidFill>
                <a:latin typeface="+mn-lt"/>
                <a:ea typeface="+mn-ea"/>
                <a:cs typeface="+mn-cs"/>
              </a:rPr>
              <a:t>Что можно сделать лучше в следующий раз</a:t>
            </a:r>
            <a:r>
              <a:rPr lang="en-GB" sz="1200" kern="1200" dirty="0">
                <a:solidFill>
                  <a:schemeClr val="tx1"/>
                </a:solidFill>
                <a:latin typeface="+mn-lt"/>
                <a:ea typeface="+mn-ea"/>
                <a:cs typeface="+mn-cs"/>
              </a:rPr>
              <a:t>? </a:t>
            </a:r>
          </a:p>
          <a:p>
            <a:r>
              <a:rPr lang="en-GB" sz="1200" kern="1200" dirty="0">
                <a:solidFill>
                  <a:schemeClr val="tx1"/>
                </a:solidFill>
                <a:latin typeface="+mn-lt"/>
                <a:ea typeface="+mn-ea"/>
                <a:cs typeface="+mn-cs"/>
              </a:rPr>
              <a:t>3. </a:t>
            </a:r>
            <a:r>
              <a:rPr lang="ru-RU" sz="1200" dirty="0"/>
              <a:t>В конце дайте общий положительный комментарий</a:t>
            </a:r>
            <a:r>
              <a:rPr lang="en-GB" sz="1200" kern="1200" dirty="0">
                <a:solidFill>
                  <a:schemeClr val="tx1"/>
                </a:solidFill>
                <a:latin typeface="+mn-lt"/>
                <a:ea typeface="+mn-ea"/>
                <a:cs typeface="+mn-cs"/>
              </a:rPr>
              <a:t>. </a:t>
            </a:r>
          </a:p>
          <a:p>
            <a:r>
              <a:rPr lang="en-GB" sz="1200" kern="1200" dirty="0">
                <a:solidFill>
                  <a:schemeClr val="tx1"/>
                </a:solidFill>
                <a:latin typeface="+mn-lt"/>
                <a:ea typeface="+mn-ea"/>
                <a:cs typeface="+mn-cs"/>
              </a:rPr>
              <a:t> </a:t>
            </a:r>
          </a:p>
          <a:p>
            <a:r>
              <a:rPr lang="ru-RU" sz="1200" kern="1200" dirty="0">
                <a:solidFill>
                  <a:schemeClr val="tx1"/>
                </a:solidFill>
                <a:latin typeface="+mn-lt"/>
                <a:ea typeface="+mn-ea"/>
                <a:cs typeface="+mn-cs"/>
              </a:rPr>
              <a:t>Через четыре минуты меняйтесь ролями. </a:t>
            </a:r>
            <a:r>
              <a:rPr lang="en-GB" sz="1200" kern="1200" dirty="0">
                <a:solidFill>
                  <a:schemeClr val="tx1"/>
                </a:solidFill>
                <a:latin typeface="+mn-lt"/>
                <a:ea typeface="+mn-ea"/>
                <a:cs typeface="+mn-cs"/>
              </a:rPr>
              <a:t> </a:t>
            </a:r>
            <a:r>
              <a:rPr lang="ru-RU" sz="1200" kern="1200" dirty="0">
                <a:solidFill>
                  <a:schemeClr val="tx1"/>
                </a:solidFill>
                <a:latin typeface="+mn-lt"/>
                <a:ea typeface="+mn-ea"/>
                <a:cs typeface="+mn-cs"/>
              </a:rPr>
              <a:t>Меняйте роли и ситуации. </a:t>
            </a:r>
            <a:endParaRPr lang="en-GB" sz="1200" kern="1200" dirty="0">
              <a:solidFill>
                <a:schemeClr val="tx1"/>
              </a:solidFill>
              <a:latin typeface="+mn-lt"/>
              <a:ea typeface="+mn-ea"/>
              <a:cs typeface="+mn-cs"/>
            </a:endParaRPr>
          </a:p>
          <a:p>
            <a:endParaRPr lang="en-GB" sz="1200" kern="1200" dirty="0">
              <a:solidFill>
                <a:schemeClr val="tx1"/>
              </a:solidFill>
              <a:latin typeface="+mn-lt"/>
              <a:ea typeface="+mn-ea"/>
              <a:cs typeface="+mn-cs"/>
            </a:endParaRPr>
          </a:p>
          <a:p>
            <a:pPr>
              <a:spcAft>
                <a:spcPts val="1000"/>
              </a:spcAft>
            </a:pPr>
            <a:r>
              <a:rPr lang="ru-RU" sz="1800" b="1" dirty="0">
                <a:effectLst/>
                <a:latin typeface="Calibri" panose="020F0502020204030204" pitchFamily="34" charset="0"/>
                <a:ea typeface="Calibri" panose="020F0502020204030204" pitchFamily="34" charset="0"/>
                <a:cs typeface="Times New Roman" panose="02020603050405020304" pitchFamily="18" charset="0"/>
              </a:rPr>
              <a:t>Ситуация </a:t>
            </a:r>
            <a:r>
              <a:rPr lang="en-GB" sz="1800" b="1" dirty="0">
                <a:effectLst/>
                <a:latin typeface="Calibri" panose="020F0502020204030204" pitchFamily="34" charset="0"/>
                <a:ea typeface="Calibri" panose="020F0502020204030204" pitchFamily="34" charset="0"/>
                <a:cs typeface="Times New Roman" panose="02020603050405020304" pitchFamily="18" charset="0"/>
              </a:rPr>
              <a:t>1:</a:t>
            </a:r>
            <a:endParaRPr lang="da-DK" sz="1800" dirty="0">
              <a:effectLst/>
              <a:latin typeface="Times New Roman" panose="02020603050405020304" pitchFamily="18" charset="0"/>
              <a:ea typeface="Calibri" panose="020F0502020204030204" pitchFamily="34" charset="0"/>
            </a:endParaRPr>
          </a:p>
          <a:p>
            <a:pPr>
              <a:spcAft>
                <a:spcPts val="1000"/>
              </a:spcAft>
            </a:pPr>
            <a:r>
              <a:rPr lang="ru-RU" sz="1800" dirty="0">
                <a:effectLst/>
                <a:latin typeface="Calibri" panose="020F0502020204030204" pitchFamily="34" charset="0"/>
                <a:ea typeface="Calibri" panose="020F0502020204030204" pitchFamily="34" charset="0"/>
                <a:cs typeface="Times New Roman" panose="02020603050405020304" pitchFamily="18" charset="0"/>
              </a:rPr>
              <a:t>Вы работаете волонтером Красного Креста на горячей линии. </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ru-RU" sz="1800" dirty="0">
                <a:effectLst/>
                <a:latin typeface="Calibri" panose="020F0502020204030204" pitchFamily="34" charset="0"/>
                <a:ea typeface="Calibri" panose="020F0502020204030204" pitchFamily="34" charset="0"/>
                <a:cs typeface="Times New Roman" panose="02020603050405020304" pitchFamily="18" charset="0"/>
              </a:rPr>
              <a:t>Вам звонит подросток, который очень обеспокоен тем, что все жители его города должны быть эвакуированы из-</a:t>
            </a:r>
            <a:r>
              <a:rPr lang="ru-RU" sz="1800" dirty="0" err="1">
                <a:effectLst/>
                <a:latin typeface="Calibri" panose="020F0502020204030204" pitchFamily="34" charset="0"/>
                <a:ea typeface="Calibri" panose="020F0502020204030204" pitchFamily="34" charset="0"/>
                <a:cs typeface="Times New Roman" panose="02020603050405020304" pitchFamily="18" charset="0"/>
              </a:rPr>
              <a:t>зи</a:t>
            </a:r>
            <a:r>
              <a:rPr lang="ru-RU" sz="1800" dirty="0">
                <a:effectLst/>
                <a:latin typeface="Calibri" panose="020F0502020204030204" pitchFamily="34" charset="0"/>
                <a:ea typeface="Calibri" panose="020F0502020204030204" pitchFamily="34" charset="0"/>
                <a:cs typeface="Times New Roman" panose="02020603050405020304" pitchFamily="18" charset="0"/>
              </a:rPr>
              <a:t> насилия. Они все очень напуганы и не знают, что им делать. </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p>
          <a:p>
            <a:pPr>
              <a:spcAft>
                <a:spcPts val="1000"/>
              </a:spcAft>
            </a:pPr>
            <a:endParaRPr lang="da-DK" sz="1800" dirty="0">
              <a:effectLst/>
              <a:latin typeface="Times New Roman" panose="02020603050405020304" pitchFamily="18" charset="0"/>
              <a:ea typeface="Calibri" panose="020F0502020204030204" pitchFamily="34" charset="0"/>
            </a:endParaRPr>
          </a:p>
          <a:p>
            <a:pPr>
              <a:spcAft>
                <a:spcPts val="1000"/>
              </a:spcAft>
            </a:pPr>
            <a:r>
              <a:rPr lang="ru-RU" sz="1800" b="1" dirty="0">
                <a:effectLst/>
                <a:latin typeface="Calibri" panose="020F0502020204030204" pitchFamily="34" charset="0"/>
                <a:ea typeface="Calibri" panose="020F0502020204030204" pitchFamily="34" charset="0"/>
                <a:cs typeface="Times New Roman" panose="02020603050405020304" pitchFamily="18" charset="0"/>
              </a:rPr>
              <a:t>Ситуация</a:t>
            </a:r>
            <a:r>
              <a:rPr lang="en-GB" sz="1800" b="1" dirty="0">
                <a:effectLst/>
                <a:latin typeface="Calibri" panose="020F0502020204030204" pitchFamily="34" charset="0"/>
                <a:ea typeface="Calibri" panose="020F0502020204030204" pitchFamily="34" charset="0"/>
                <a:cs typeface="Times New Roman" panose="02020603050405020304" pitchFamily="18" charset="0"/>
              </a:rPr>
              <a:t> 2: </a:t>
            </a:r>
            <a:endParaRPr lang="da-DK" sz="1800" dirty="0">
              <a:effectLst/>
              <a:latin typeface="Times New Roman" panose="02020603050405020304" pitchFamily="18" charset="0"/>
              <a:ea typeface="Calibri" panose="020F0502020204030204" pitchFamily="34" charset="0"/>
            </a:endParaRPr>
          </a:p>
          <a:p>
            <a:pPr>
              <a:spcAft>
                <a:spcPts val="1000"/>
              </a:spcAft>
            </a:pPr>
            <a:r>
              <a:rPr lang="ru-RU" sz="1800" dirty="0">
                <a:effectLst/>
                <a:latin typeface="Calibri" panose="020F0502020204030204" pitchFamily="34" charset="0"/>
                <a:ea typeface="Calibri" panose="020F0502020204030204" pitchFamily="34" charset="0"/>
                <a:cs typeface="Times New Roman" panose="02020603050405020304" pitchFamily="18" charset="0"/>
              </a:rPr>
              <a:t>Вам звонит друг в расстроенных чувствах и просит дать совет. Его ребенок очень напуган после того, как увидел новости про военные действия по телевизору и в соцсетях. </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p>
          <a:p>
            <a:pPr>
              <a:spcAft>
                <a:spcPts val="1000"/>
              </a:spcAft>
            </a:pPr>
            <a:endParaRPr lang="da-DK" sz="1800" dirty="0">
              <a:effectLst/>
              <a:latin typeface="Times New Roman" panose="02020603050405020304" pitchFamily="18" charset="0"/>
              <a:ea typeface="Calibri" panose="020F0502020204030204" pitchFamily="34" charset="0"/>
            </a:endParaRPr>
          </a:p>
          <a:p>
            <a:pPr>
              <a:spcAft>
                <a:spcPts val="1000"/>
              </a:spcAft>
            </a:pPr>
            <a:r>
              <a:rPr lang="ru-RU" sz="1800" b="1" dirty="0">
                <a:effectLst/>
                <a:latin typeface="Calibri" panose="020F0502020204030204" pitchFamily="34" charset="0"/>
                <a:ea typeface="Calibri" panose="020F0502020204030204" pitchFamily="34" charset="0"/>
                <a:cs typeface="Times New Roman" panose="02020603050405020304" pitchFamily="18" charset="0"/>
              </a:rPr>
              <a:t>Ситуация </a:t>
            </a:r>
            <a:r>
              <a:rPr lang="en-GB" sz="1800" b="1" dirty="0">
                <a:effectLst/>
                <a:latin typeface="Calibri" panose="020F0502020204030204" pitchFamily="34" charset="0"/>
                <a:ea typeface="Calibri" panose="020F0502020204030204" pitchFamily="34" charset="0"/>
                <a:cs typeface="Times New Roman" panose="02020603050405020304" pitchFamily="18" charset="0"/>
              </a:rPr>
              <a:t>3: </a:t>
            </a:r>
            <a:endParaRPr lang="da-DK" sz="1800" dirty="0">
              <a:effectLst/>
              <a:latin typeface="Times New Roman" panose="02020603050405020304" pitchFamily="18" charset="0"/>
              <a:ea typeface="Calibri" panose="020F0502020204030204" pitchFamily="34" charset="0"/>
            </a:endParaRPr>
          </a:p>
          <a:p>
            <a:pPr>
              <a:spcAft>
                <a:spcPts val="1000"/>
              </a:spcAft>
            </a:pPr>
            <a:r>
              <a:rPr lang="ru-RU" sz="1800" dirty="0">
                <a:effectLst/>
                <a:latin typeface="Calibri" panose="020F0502020204030204" pitchFamily="34" charset="0"/>
                <a:ea typeface="Calibri" panose="020F0502020204030204" pitchFamily="34" charset="0"/>
                <a:cs typeface="Times New Roman" panose="02020603050405020304" pitchFamily="18" charset="0"/>
              </a:rPr>
              <a:t>Ваш коллега по работе начинает вам говорить, как много работу на них свалилось и как они выбиваются из сил из-за того, что на них свалилось много дополнительной работы из-за разворачивающегося гуманитарного кризиса. Они не могут отказаться от этого объема работ, и не хотят жаловаться, потому что знают, что людям, которые переносят эти страдания гораздо хуже. </a:t>
            </a:r>
          </a:p>
          <a:p>
            <a:endParaRPr lang="en-US" b="1" baseline="0" dirty="0"/>
          </a:p>
        </p:txBody>
      </p:sp>
      <p:sp>
        <p:nvSpPr>
          <p:cNvPr id="4" name="Slide Number Placeholder 3"/>
          <p:cNvSpPr>
            <a:spLocks noGrp="1"/>
          </p:cNvSpPr>
          <p:nvPr>
            <p:ph type="sldNum" sz="quarter" idx="10"/>
          </p:nvPr>
        </p:nvSpPr>
        <p:spPr/>
        <p:txBody>
          <a:bodyPr/>
          <a:lstStyle/>
          <a:p>
            <a:fld id="{64774656-4D90-1246-BBAA-922E8D88F56B}" type="slidenum">
              <a:rPr lang="en-US" smtClean="0"/>
              <a:pPr/>
              <a:t>49</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ru-RU" dirty="0"/>
          </a:p>
          <a:p>
            <a:r>
              <a:rPr lang="ru-RU" dirty="0"/>
              <a:t>В обучающий курс по ППП во время пандемии Ковид-19 также входят пять модулей, по темам: </a:t>
            </a:r>
          </a:p>
          <a:p>
            <a:pPr marL="171450" indent="-171450">
              <a:buFontTx/>
              <a:buChar char="-"/>
            </a:pPr>
            <a:r>
              <a:rPr lang="ru-RU" dirty="0"/>
              <a:t>Дистанционное поддерживающее общение; </a:t>
            </a:r>
          </a:p>
          <a:p>
            <a:pPr marL="171450" indent="-171450">
              <a:buFontTx/>
              <a:buChar char="-"/>
            </a:pPr>
            <a:r>
              <a:rPr lang="ru-RU" dirty="0"/>
              <a:t>ППП для детей;</a:t>
            </a:r>
          </a:p>
          <a:p>
            <a:pPr marL="171450" indent="-171450">
              <a:buFontTx/>
              <a:buChar char="-"/>
            </a:pPr>
            <a:r>
              <a:rPr lang="ru-RU" dirty="0"/>
              <a:t>Потеря и горе; </a:t>
            </a:r>
          </a:p>
          <a:p>
            <a:pPr marL="171450" indent="-171450">
              <a:buFontTx/>
              <a:buChar char="-"/>
            </a:pPr>
            <a:r>
              <a:rPr lang="ru-RU" dirty="0"/>
              <a:t>Дистанционная помощь сотрудникам и волонтерам;</a:t>
            </a:r>
          </a:p>
          <a:p>
            <a:pPr marL="171450" indent="-171450">
              <a:buFontTx/>
              <a:buChar char="-"/>
            </a:pPr>
            <a:r>
              <a:rPr lang="ru-RU" dirty="0"/>
              <a:t>Сомнения по вопросам вакцинации.</a:t>
            </a:r>
          </a:p>
          <a:p>
            <a:r>
              <a:rPr lang="ru-RU" dirty="0"/>
              <a:t>Все эти курсы можно найти на сайте нашего Центра Психологической поддержки. </a:t>
            </a:r>
            <a:br>
              <a:rPr lang="ru-RU" dirty="0"/>
            </a:br>
            <a:r>
              <a:rPr lang="ru-RU" dirty="0"/>
              <a:t>Некоторые из них есть в записи, вы можете скачать их и прослушать в удобное для вас время. </a:t>
            </a:r>
          </a:p>
          <a:p>
            <a:endParaRPr lang="ru-RU" dirty="0"/>
          </a:p>
          <a:p>
            <a:r>
              <a:rPr lang="ru-RU" dirty="0"/>
              <a:t>***</a:t>
            </a:r>
          </a:p>
          <a:p>
            <a:r>
              <a:rPr lang="en-GB" dirty="0"/>
              <a:t>The training on PFA for Covid19 is supplemented by five additional modules, on Remote supportive communication, </a:t>
            </a:r>
            <a:endParaRPr lang="ru-RU" dirty="0"/>
          </a:p>
          <a:p>
            <a:r>
              <a:rPr lang="en-GB" dirty="0"/>
              <a:t>PFA for children, Loss and grief, Caring for staff and volunteers remotely, and Vaccine hesitancy.</a:t>
            </a:r>
            <a:endParaRPr lang="ru-RU" dirty="0"/>
          </a:p>
          <a:p>
            <a:r>
              <a:rPr lang="en-GB" dirty="0"/>
              <a:t>These trainings are also available on the PS Centre website, and </a:t>
            </a:r>
            <a:endParaRPr lang="ru-RU" dirty="0"/>
          </a:p>
          <a:p>
            <a:r>
              <a:rPr lang="en-GB" dirty="0"/>
              <a:t>some of them have been recorded and you can download them and listen to the recordings in your own time. </a:t>
            </a:r>
          </a:p>
        </p:txBody>
      </p:sp>
      <p:sp>
        <p:nvSpPr>
          <p:cNvPr id="4" name="Slide Number Placeholder 3"/>
          <p:cNvSpPr>
            <a:spLocks noGrp="1"/>
          </p:cNvSpPr>
          <p:nvPr>
            <p:ph type="sldNum" sz="quarter" idx="5"/>
          </p:nvPr>
        </p:nvSpPr>
        <p:spPr/>
        <p:txBody>
          <a:bodyPr/>
          <a:lstStyle/>
          <a:p>
            <a:fld id="{6248C946-6EA2-45B0-AA68-960756F53FFA}" type="slidenum">
              <a:rPr lang="en-GB" smtClean="0"/>
              <a:t>5</a:t>
            </a:fld>
            <a:endParaRPr lang="en-GB"/>
          </a:p>
        </p:txBody>
      </p:sp>
    </p:spTree>
    <p:extLst>
      <p:ext uri="{BB962C8B-B14F-4D97-AF65-F5344CB8AC3E}">
        <p14:creationId xmlns:p14="http://schemas.microsoft.com/office/powerpoint/2010/main" val="94169132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r>
              <a:rPr lang="ru-RU" dirty="0"/>
              <a:t>Мы с вами теперь знаем, что является первой психологической помощью, а что нет.</a:t>
            </a:r>
          </a:p>
          <a:p>
            <a:r>
              <a:rPr lang="ru-RU" dirty="0"/>
              <a:t>Мы также подробно рассмотрели три принципа действия: Смотри, Слушай и Связывай.</a:t>
            </a:r>
          </a:p>
          <a:p>
            <a:endParaRPr lang="ru-RU" dirty="0"/>
          </a:p>
          <a:p>
            <a:r>
              <a:rPr lang="ru-RU" dirty="0"/>
              <a:t>Теперь давайте посмотрим, к чему Вы, как помощник – будь то лицо, оказывающее помощь на передовой или помогающий работник, – </a:t>
            </a:r>
          </a:p>
          <a:p>
            <a:r>
              <a:rPr lang="ru-RU" dirty="0"/>
              <a:t>должны подготовиться, чтобы быть в состоянии предоставить полезную ППП людям, которые находятся в состоянии стресса.</a:t>
            </a:r>
          </a:p>
          <a:p>
            <a:endParaRPr lang="ru-RU" dirty="0"/>
          </a:p>
          <a:p>
            <a:r>
              <a:rPr lang="ru-RU" dirty="0"/>
              <a:t>У вас есть несколько минут, чтобы подумать, что Вам нужно подготовить, чтобы Вы могли оказывать такую помощь. </a:t>
            </a:r>
          </a:p>
          <a:p>
            <a:r>
              <a:rPr lang="ru-RU" dirty="0"/>
              <a:t>Это может быть что-то, что касается лично Вас (например, отработка навыков активного слушания), или это могут быть более практичные вопросы (например, обновление ваших данных о местной  системе связи и контактов нужных служб).</a:t>
            </a:r>
          </a:p>
          <a:p>
            <a:endParaRPr lang="ru-RU"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b="1" baseline="0" dirty="0"/>
              <a:t>[</a:t>
            </a:r>
            <a:r>
              <a:rPr lang="ru-RU" b="1" dirty="0"/>
              <a:t>Дайте участникам 1 мин на подготовку. Затем попросите несколько человек сказать, что они записали.</a:t>
            </a:r>
            <a:r>
              <a:rPr lang="en-US" b="1" baseline="0" dirty="0"/>
              <a:t> ]</a:t>
            </a:r>
          </a:p>
          <a:p>
            <a:endParaRPr lang="ru-RU" b="1" dirty="0"/>
          </a:p>
          <a:p>
            <a:r>
              <a:rPr lang="ru-RU" b="1" dirty="0"/>
              <a:t>***</a:t>
            </a:r>
          </a:p>
          <a:p>
            <a:r>
              <a:rPr lang="en-US" dirty="0"/>
              <a:t>Now we have looked at what </a:t>
            </a:r>
            <a:r>
              <a:rPr lang="en-US" baseline="0" dirty="0"/>
              <a:t>PFA is, and what it is not. </a:t>
            </a:r>
          </a:p>
          <a:p>
            <a:r>
              <a:rPr lang="en-US" baseline="0" dirty="0"/>
              <a:t>We have also looked in detail at the three action principles of Look, Listen and Link. </a:t>
            </a:r>
          </a:p>
          <a:p>
            <a:r>
              <a:rPr lang="en-US" baseline="0" dirty="0"/>
              <a:t>Now let’s look at what you, as a helper – either as a frontline responder, or a health care worker, need to prepare to be able to provide helpful PFA to people who are in distress. </a:t>
            </a:r>
          </a:p>
          <a:p>
            <a:r>
              <a:rPr lang="en-US" baseline="0" dirty="0"/>
              <a:t>Take are few minutes to think about what you need to prepare to provide such help. These may be personal things you have to prepare (such as practicing active listening skills), or they may be more practical things (such as updating your knowledge of the local referral system). </a:t>
            </a:r>
          </a:p>
          <a:p>
            <a:r>
              <a:rPr lang="en-US" b="1" baseline="0" dirty="0"/>
              <a:t>[Give participants 1 minutes to work on this. After 1 minute pick a few people to share what they have listed]</a:t>
            </a:r>
          </a:p>
          <a:p>
            <a:endParaRPr lang="en-US" dirty="0"/>
          </a:p>
        </p:txBody>
      </p:sp>
      <p:sp>
        <p:nvSpPr>
          <p:cNvPr id="4" name="Slide Number Placeholder 3"/>
          <p:cNvSpPr>
            <a:spLocks noGrp="1"/>
          </p:cNvSpPr>
          <p:nvPr>
            <p:ph type="sldNum" sz="quarter" idx="10"/>
          </p:nvPr>
        </p:nvSpPr>
        <p:spPr/>
        <p:txBody>
          <a:bodyPr/>
          <a:lstStyle/>
          <a:p>
            <a:fld id="{64774656-4D90-1246-BBAA-922E8D88F56B}" type="slidenum">
              <a:rPr lang="en-US" smtClean="0"/>
              <a:pPr/>
              <a:t>50</a:t>
            </a:fld>
            <a:endParaRPr 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32500" lnSpcReduction="20000"/>
          </a:bodyPr>
          <a:lstStyle/>
          <a:p>
            <a:pPr rtl="0"/>
            <a:endParaRPr lang="ru-RU" sz="3600" dirty="0">
              <a:solidFill>
                <a:srgbClr val="000000"/>
              </a:solidFill>
              <a:effectLst/>
            </a:endParaRPr>
          </a:p>
          <a:p>
            <a:pPr rtl="0"/>
            <a:r>
              <a:rPr lang="ru-RU" sz="3600" dirty="0">
                <a:solidFill>
                  <a:srgbClr val="000000"/>
                </a:solidFill>
                <a:effectLst/>
              </a:rPr>
              <a:t>Перед вами примерный список, который я приготовил. </a:t>
            </a:r>
          </a:p>
          <a:p>
            <a:pPr rtl="0"/>
            <a:r>
              <a:rPr lang="ru-RU" sz="3600" dirty="0">
                <a:solidFill>
                  <a:srgbClr val="000000"/>
                </a:solidFill>
                <a:effectLst/>
              </a:rPr>
              <a:t>Вы можете дополнить его тем, что считаете не менее важным. </a:t>
            </a:r>
          </a:p>
          <a:p>
            <a:pPr rtl="0"/>
            <a:endParaRPr lang="ru-RU" sz="3600" dirty="0">
              <a:solidFill>
                <a:srgbClr val="000000"/>
              </a:solidFill>
              <a:effectLst/>
            </a:endParaRPr>
          </a:p>
          <a:p>
            <a:pPr marL="571500" indent="-571500" rtl="0">
              <a:buFont typeface="Arial" panose="020B0604020202020204" pitchFamily="34" charset="0"/>
              <a:buChar char="•"/>
            </a:pPr>
            <a:r>
              <a:rPr lang="ru-RU" sz="2200" kern="1200" dirty="0">
                <a:solidFill>
                  <a:srgbClr val="231F20"/>
                </a:solidFill>
                <a:latin typeface="+mn-lt"/>
                <a:ea typeface="+mn-ea"/>
                <a:cs typeface="Calibri"/>
              </a:rPr>
              <a:t>Безопасность – выберите способ взаимодействия, безопасный для вас и человека, попавшего в беду</a:t>
            </a:r>
          </a:p>
          <a:p>
            <a:pPr marL="571500" indent="-571500" rtl="0">
              <a:buFont typeface="Arial" panose="020B0604020202020204" pitchFamily="34" charset="0"/>
              <a:buChar char="•"/>
            </a:pPr>
            <a:r>
              <a:rPr lang="ru-RU" sz="2200" kern="1200" dirty="0">
                <a:solidFill>
                  <a:srgbClr val="231F20"/>
                </a:solidFill>
                <a:latin typeface="+mn-lt"/>
                <a:ea typeface="+mn-ea"/>
                <a:cs typeface="Calibri"/>
              </a:rPr>
              <a:t>Подготовьте свое оборудование – т.е. средства индивидуальной защиты (СИЗ) (если это очная встреча). </a:t>
            </a:r>
            <a:br>
              <a:rPr lang="ru-RU" sz="2200" kern="1200" dirty="0">
                <a:solidFill>
                  <a:srgbClr val="231F20"/>
                </a:solidFill>
                <a:latin typeface="+mn-lt"/>
                <a:ea typeface="+mn-ea"/>
                <a:cs typeface="Calibri"/>
              </a:rPr>
            </a:br>
            <a:r>
              <a:rPr lang="ru-RU" sz="2200" kern="1200" dirty="0">
                <a:solidFill>
                  <a:srgbClr val="231F20"/>
                </a:solidFill>
                <a:latin typeface="+mn-lt"/>
                <a:ea typeface="+mn-ea"/>
                <a:cs typeface="Calibri"/>
              </a:rPr>
              <a:t>Если вы планируете помогать удаленно, убедитесь, что у вас есть эфирное время, интернет и вы можете обеспечить конфиденциальность. </a:t>
            </a:r>
          </a:p>
          <a:p>
            <a:pPr marL="571500" indent="-571500" rtl="0">
              <a:buFont typeface="Arial" panose="020B0604020202020204" pitchFamily="34" charset="0"/>
              <a:buChar char="•"/>
            </a:pPr>
            <a:r>
              <a:rPr lang="ru-RU" sz="2200" kern="1200" dirty="0">
                <a:solidFill>
                  <a:srgbClr val="231F20"/>
                </a:solidFill>
                <a:latin typeface="+mn-lt"/>
                <a:ea typeface="+mn-ea"/>
                <a:cs typeface="Calibri"/>
              </a:rPr>
              <a:t>Изучите актуальный местный протокол реагирования на COVID-19 (будьте готовы адаптироваться по ходу дела).</a:t>
            </a:r>
          </a:p>
          <a:p>
            <a:pPr marL="571500" indent="-571500" rtl="0">
              <a:buFont typeface="Arial" panose="020B0604020202020204" pitchFamily="34" charset="0"/>
              <a:buChar char="•"/>
            </a:pPr>
            <a:r>
              <a:rPr lang="ru-RU" sz="2200" kern="1200" dirty="0">
                <a:solidFill>
                  <a:srgbClr val="231F20"/>
                </a:solidFill>
                <a:latin typeface="+mn-lt"/>
                <a:ea typeface="+mn-ea"/>
                <a:cs typeface="Calibri"/>
              </a:rPr>
              <a:t>Изучите местную систему связи и контактов, держите ее под рукой, чтобы поделиться при необходимости.</a:t>
            </a:r>
          </a:p>
          <a:p>
            <a:pPr marL="571500" indent="-571500" rtl="0">
              <a:buFont typeface="Arial" panose="020B0604020202020204" pitchFamily="34" charset="0"/>
              <a:buChar char="•"/>
            </a:pPr>
            <a:r>
              <a:rPr lang="ru-RU" sz="2200" kern="1200" dirty="0">
                <a:solidFill>
                  <a:srgbClr val="231F20"/>
                </a:solidFill>
                <a:latin typeface="+mn-lt"/>
                <a:ea typeface="+mn-ea"/>
                <a:cs typeface="Calibri"/>
              </a:rPr>
              <a:t>Имейте обновленную информацию по контактам, которой можно делиться. </a:t>
            </a:r>
          </a:p>
          <a:p>
            <a:pPr marL="571500" indent="-571500" rtl="0">
              <a:buFont typeface="Arial" panose="020B0604020202020204" pitchFamily="34" charset="0"/>
              <a:buChar char="•"/>
            </a:pPr>
            <a:r>
              <a:rPr lang="ru-RU" sz="2200" kern="1200" dirty="0">
                <a:solidFill>
                  <a:srgbClr val="231F20"/>
                </a:solidFill>
                <a:latin typeface="+mn-lt"/>
                <a:ea typeface="+mn-ea"/>
                <a:cs typeface="Calibri"/>
              </a:rPr>
              <a:t>Помните о группах с особыми потребностями (например, дети, пожилые люди, люди с хроническими заболеваниями и т. п.).</a:t>
            </a:r>
          </a:p>
          <a:p>
            <a:pPr marL="571500" indent="-571500" rtl="0">
              <a:buFont typeface="Arial" panose="020B0604020202020204" pitchFamily="34" charset="0"/>
              <a:buChar char="•"/>
            </a:pPr>
            <a:r>
              <a:rPr lang="ru-RU" sz="2200" kern="1200" dirty="0">
                <a:solidFill>
                  <a:srgbClr val="231F20"/>
                </a:solidFill>
                <a:latin typeface="+mn-lt"/>
                <a:ea typeface="+mn-ea"/>
                <a:cs typeface="Calibri"/>
              </a:rPr>
              <a:t>Имейте материалы и будьте готовы дать совет  по психологической грамотности (например, о здоровых стратегиях выживания, лучшем сне и т. п.)</a:t>
            </a:r>
          </a:p>
          <a:p>
            <a:pPr marL="469900" lvl="1" indent="0">
              <a:spcBef>
                <a:spcPts val="420"/>
              </a:spcBef>
              <a:buNone/>
              <a:tabLst>
                <a:tab pos="300355" algn="l"/>
                <a:tab pos="300990" algn="l"/>
              </a:tabLst>
            </a:pPr>
            <a:endParaRPr lang="ru-RU" sz="2200" dirty="0">
              <a:solidFill>
                <a:srgbClr val="231F20"/>
              </a:solidFill>
              <a:cs typeface="Calibri"/>
            </a:endParaRPr>
          </a:p>
          <a:p>
            <a:pPr marL="469900" lvl="1" indent="0">
              <a:spcBef>
                <a:spcPts val="420"/>
              </a:spcBef>
              <a:buNone/>
              <a:tabLst>
                <a:tab pos="300355" algn="l"/>
                <a:tab pos="300990" algn="l"/>
              </a:tabLst>
            </a:pPr>
            <a:r>
              <a:rPr lang="ru-RU" sz="2200" dirty="0">
                <a:solidFill>
                  <a:srgbClr val="231F20"/>
                </a:solidFill>
                <a:cs typeface="Calibri"/>
              </a:rPr>
              <a:t>***</a:t>
            </a:r>
          </a:p>
          <a:p>
            <a:pPr marL="469900" lvl="1" indent="0">
              <a:spcBef>
                <a:spcPts val="420"/>
              </a:spcBef>
              <a:buNone/>
              <a:tabLst>
                <a:tab pos="300355" algn="l"/>
                <a:tab pos="300990" algn="l"/>
              </a:tabLst>
            </a:pPr>
            <a:r>
              <a:rPr lang="en-GB" sz="2200" dirty="0">
                <a:solidFill>
                  <a:srgbClr val="231F20"/>
                </a:solidFill>
                <a:cs typeface="Calibri"/>
              </a:rPr>
              <a:t>Here is a  list I prepared. You may have other things that are not on here, which are just as important as the ones on my list. </a:t>
            </a:r>
          </a:p>
          <a:p>
            <a:pPr marL="757555" lvl="1" indent="-287655">
              <a:spcBef>
                <a:spcPts val="420"/>
              </a:spcBef>
              <a:buChar char="•"/>
              <a:tabLst>
                <a:tab pos="300355" algn="l"/>
                <a:tab pos="300990" algn="l"/>
              </a:tabLst>
            </a:pPr>
            <a:endParaRPr lang="en-GB" sz="2200" dirty="0">
              <a:solidFill>
                <a:srgbClr val="231F20"/>
              </a:solidFill>
              <a:cs typeface="Calibri"/>
            </a:endParaRPr>
          </a:p>
          <a:p>
            <a:pPr marL="757555" lvl="1" indent="-287655">
              <a:spcBef>
                <a:spcPts val="420"/>
              </a:spcBef>
              <a:buChar char="•"/>
              <a:tabLst>
                <a:tab pos="300355" algn="l"/>
                <a:tab pos="300990" algn="l"/>
              </a:tabLst>
            </a:pPr>
            <a:r>
              <a:rPr lang="en-GB" sz="2200" dirty="0">
                <a:solidFill>
                  <a:srgbClr val="231F20"/>
                </a:solidFill>
                <a:cs typeface="Calibri"/>
              </a:rPr>
              <a:t>Safety and security – choose a method of interaction that is safe for you and the person in distress</a:t>
            </a:r>
          </a:p>
          <a:p>
            <a:pPr marL="757555" lvl="1" indent="-287655">
              <a:spcBef>
                <a:spcPts val="420"/>
              </a:spcBef>
              <a:buChar char="•"/>
              <a:tabLst>
                <a:tab pos="300355" algn="l"/>
                <a:tab pos="300990" algn="l"/>
              </a:tabLst>
            </a:pPr>
            <a:r>
              <a:rPr lang="en-GB" sz="2200" dirty="0">
                <a:solidFill>
                  <a:srgbClr val="231F20"/>
                </a:solidFill>
                <a:cs typeface="Calibri"/>
              </a:rPr>
              <a:t>Prepare your equipment – e.g. PPE (if going to help face-to-face), or if planning to help remotely, make sure you have airtime, internet, privacy, </a:t>
            </a:r>
          </a:p>
          <a:p>
            <a:pPr marL="757555" lvl="1" indent="-287655">
              <a:spcBef>
                <a:spcPts val="420"/>
              </a:spcBef>
              <a:buChar char="•"/>
              <a:tabLst>
                <a:tab pos="300355" algn="l"/>
                <a:tab pos="300990" algn="l"/>
              </a:tabLst>
            </a:pPr>
            <a:r>
              <a:rPr lang="en-GB" sz="2200" dirty="0">
                <a:solidFill>
                  <a:srgbClr val="231F20"/>
                </a:solidFill>
                <a:cs typeface="Calibri"/>
              </a:rPr>
              <a:t>Know the updated local COVID-19 response protocol (be prepared to adapt along the way)</a:t>
            </a:r>
          </a:p>
          <a:p>
            <a:pPr marL="757555" lvl="1" indent="-287655">
              <a:spcBef>
                <a:spcPts val="420"/>
              </a:spcBef>
              <a:buChar char="•"/>
              <a:tabLst>
                <a:tab pos="300355" algn="l"/>
                <a:tab pos="300990" algn="l"/>
              </a:tabLst>
            </a:pPr>
            <a:r>
              <a:rPr lang="en-GB" sz="2200" dirty="0">
                <a:solidFill>
                  <a:srgbClr val="231F20"/>
                </a:solidFill>
                <a:cs typeface="Calibri"/>
              </a:rPr>
              <a:t>Know the local referral system and have this readily available to share with others</a:t>
            </a:r>
          </a:p>
          <a:p>
            <a:pPr marL="757555" lvl="1" indent="-287655">
              <a:spcBef>
                <a:spcPts val="420"/>
              </a:spcBef>
              <a:buChar char="•"/>
              <a:tabLst>
                <a:tab pos="300355" algn="l"/>
                <a:tab pos="300990" algn="l"/>
              </a:tabLst>
            </a:pPr>
            <a:r>
              <a:rPr lang="en-GB" sz="2200" dirty="0">
                <a:solidFill>
                  <a:srgbClr val="231F20"/>
                </a:solidFill>
                <a:cs typeface="Calibri"/>
              </a:rPr>
              <a:t>Have updated referral information ready to share </a:t>
            </a:r>
          </a:p>
          <a:p>
            <a:pPr marL="757555" lvl="1" indent="-287655">
              <a:spcBef>
                <a:spcPts val="420"/>
              </a:spcBef>
              <a:buChar char="•"/>
              <a:tabLst>
                <a:tab pos="300355" algn="l"/>
                <a:tab pos="300990" algn="l"/>
              </a:tabLst>
            </a:pPr>
            <a:r>
              <a:rPr lang="en-GB" sz="2200" dirty="0">
                <a:solidFill>
                  <a:srgbClr val="231F20"/>
                </a:solidFill>
                <a:cs typeface="Calibri"/>
              </a:rPr>
              <a:t>Be aware of groups with specific needs (e.g. children, older adults, people living with pre-existing health conditions, etc</a:t>
            </a:r>
          </a:p>
          <a:p>
            <a:pPr marL="757555" lvl="1" indent="-287655">
              <a:spcBef>
                <a:spcPts val="420"/>
              </a:spcBef>
              <a:buChar char="•"/>
              <a:tabLst>
                <a:tab pos="300355" algn="l"/>
                <a:tab pos="300990" algn="l"/>
              </a:tabLst>
            </a:pPr>
            <a:r>
              <a:rPr lang="en-GB" sz="2200" dirty="0">
                <a:solidFill>
                  <a:srgbClr val="231F20"/>
                </a:solidFill>
                <a:cs typeface="Calibri"/>
              </a:rPr>
              <a:t>Have psychoeducation materials ready to share (e.g. on healthy coping strategies, sleeping better, etc)</a:t>
            </a:r>
          </a:p>
          <a:p>
            <a:endParaRPr lang="en-US" dirty="0"/>
          </a:p>
        </p:txBody>
      </p:sp>
      <p:sp>
        <p:nvSpPr>
          <p:cNvPr id="4" name="Slide Number Placeholder 3"/>
          <p:cNvSpPr>
            <a:spLocks noGrp="1"/>
          </p:cNvSpPr>
          <p:nvPr>
            <p:ph type="sldNum" sz="quarter" idx="10"/>
          </p:nvPr>
        </p:nvSpPr>
        <p:spPr/>
        <p:txBody>
          <a:bodyPr/>
          <a:lstStyle/>
          <a:p>
            <a:fld id="{64774656-4D90-1246-BBAA-922E8D88F56B}" type="slidenum">
              <a:rPr lang="en-US" smtClean="0"/>
              <a:pPr/>
              <a:t>51</a:t>
            </a:fld>
            <a:endParaRPr 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r>
              <a:rPr lang="ru-RU" dirty="0"/>
              <a:t>Иногда бывает трудно встречаться и общаться с людьми, которые находятся в бедственном положении, страдают и переживают кризис. </a:t>
            </a:r>
          </a:p>
          <a:p>
            <a:r>
              <a:rPr lang="ru-RU" dirty="0"/>
              <a:t>Часто это является частью нашей работы в качестве сотрудников и волонтеров Красного Креста/Красного Полумесяца. </a:t>
            </a:r>
          </a:p>
          <a:p>
            <a:r>
              <a:rPr lang="ru-RU" dirty="0"/>
              <a:t>Очень важно, чтобы мы также заботились о себе и обращали внимание на собственную безопасность.</a:t>
            </a:r>
          </a:p>
          <a:p>
            <a:endParaRPr lang="ru-RU" dirty="0"/>
          </a:p>
          <a:p>
            <a:r>
              <a:rPr lang="ru-RU" dirty="0"/>
              <a:t>Изучив навыки ППП, вы можете использовать их и по отношению к себе. </a:t>
            </a:r>
          </a:p>
          <a:p>
            <a:endParaRPr lang="ru-RU" dirty="0"/>
          </a:p>
          <a:p>
            <a:r>
              <a:rPr lang="ru-RU" dirty="0"/>
              <a:t>Как, по вашему мнению, вы можете применить принципы действия «Смотри, слушай и связывай» по отношению к себе?</a:t>
            </a:r>
          </a:p>
          <a:p>
            <a:endParaRPr lang="ru-RU" dirty="0"/>
          </a:p>
          <a:p>
            <a:r>
              <a:rPr lang="ru-RU" b="1" dirty="0"/>
              <a:t>(Сначала попросите участников ответить на этот вопрос, а затем добавьте следующее, если они это не сказали):</a:t>
            </a:r>
          </a:p>
          <a:p>
            <a:endParaRPr lang="ru-RU" dirty="0"/>
          </a:p>
          <a:p>
            <a:r>
              <a:rPr lang="ru-RU" dirty="0"/>
              <a:t>СМОТРИ: Вы можете УВИДЕТЬ свои собственные симптомы дистресса и распознавать, когда Вы вышли из равновесия и нуждаетесь в поддержке.</a:t>
            </a:r>
          </a:p>
          <a:p>
            <a:r>
              <a:rPr lang="ru-RU" dirty="0"/>
              <a:t>СЛУШАЙ(СЕБЯ): частью слушания является принятие Ваших собственных чувств и признание того, что Вам нужно что-то изменить или попросить помощи и поддержки у других.</a:t>
            </a:r>
          </a:p>
          <a:p>
            <a:r>
              <a:rPr lang="ru-RU" dirty="0"/>
              <a:t>СВЯЗЫВАЙ(СЯ): когда Вы в беде, важно, чтобы вы обращались к другим или пользовались услугами, которые могут Вас поддержать. </a:t>
            </a:r>
          </a:p>
          <a:p>
            <a:r>
              <a:rPr lang="ru-RU" dirty="0"/>
              <a:t>Помните, что просить о помощи — это признак силы, а не слабости.</a:t>
            </a:r>
          </a:p>
          <a:p>
            <a:endParaRPr lang="ru-RU" dirty="0"/>
          </a:p>
          <a:p>
            <a:r>
              <a:rPr lang="ru-RU" dirty="0"/>
              <a:t>***</a:t>
            </a:r>
          </a:p>
          <a:p>
            <a:r>
              <a:rPr lang="da-DK" dirty="0"/>
              <a:t>It can sometimes be hard to interact with others who are in distress, and it can be difficult to meet people who are suffering and going through crises. This is </a:t>
            </a:r>
            <a:r>
              <a:rPr lang="da-DK" dirty="0" err="1"/>
              <a:t>often</a:t>
            </a:r>
            <a:r>
              <a:rPr lang="da-DK" dirty="0"/>
              <a:t> part of </a:t>
            </a:r>
            <a:r>
              <a:rPr lang="da-DK" dirty="0" err="1"/>
              <a:t>our</a:t>
            </a:r>
            <a:r>
              <a:rPr lang="da-DK" dirty="0"/>
              <a:t> </a:t>
            </a:r>
            <a:r>
              <a:rPr lang="da-DK" dirty="0" err="1"/>
              <a:t>work</a:t>
            </a:r>
            <a:r>
              <a:rPr lang="da-DK" dirty="0"/>
              <a:t> as RCRC </a:t>
            </a:r>
            <a:r>
              <a:rPr lang="da-DK" dirty="0" err="1"/>
              <a:t>staff</a:t>
            </a:r>
            <a:r>
              <a:rPr lang="da-DK" dirty="0"/>
              <a:t> and </a:t>
            </a:r>
            <a:r>
              <a:rPr lang="da-DK" dirty="0" err="1"/>
              <a:t>volunteers</a:t>
            </a:r>
            <a:r>
              <a:rPr lang="da-DK" dirty="0"/>
              <a:t>. It is </a:t>
            </a:r>
            <a:r>
              <a:rPr lang="da-DK" dirty="0" err="1"/>
              <a:t>very</a:t>
            </a:r>
            <a:r>
              <a:rPr lang="da-DK" dirty="0"/>
              <a:t> </a:t>
            </a:r>
            <a:r>
              <a:rPr lang="da-DK" dirty="0" err="1"/>
              <a:t>important</a:t>
            </a:r>
            <a:r>
              <a:rPr lang="da-DK" dirty="0"/>
              <a:t> </a:t>
            </a:r>
            <a:r>
              <a:rPr lang="da-DK" dirty="0" err="1"/>
              <a:t>we</a:t>
            </a:r>
            <a:r>
              <a:rPr lang="da-DK" dirty="0"/>
              <a:t> </a:t>
            </a:r>
            <a:r>
              <a:rPr lang="da-DK" dirty="0" err="1"/>
              <a:t>also</a:t>
            </a:r>
            <a:r>
              <a:rPr lang="da-DK" dirty="0"/>
              <a:t> look </a:t>
            </a:r>
            <a:r>
              <a:rPr lang="da-DK" dirty="0" err="1"/>
              <a:t>after</a:t>
            </a:r>
            <a:r>
              <a:rPr lang="da-DK" dirty="0"/>
              <a:t> </a:t>
            </a:r>
            <a:r>
              <a:rPr lang="da-DK" dirty="0" err="1"/>
              <a:t>ourselves</a:t>
            </a:r>
            <a:r>
              <a:rPr lang="da-DK" dirty="0"/>
              <a:t> and pay attention to </a:t>
            </a:r>
            <a:r>
              <a:rPr lang="da-DK" dirty="0" err="1"/>
              <a:t>our</a:t>
            </a:r>
            <a:r>
              <a:rPr lang="da-DK" dirty="0"/>
              <a:t> </a:t>
            </a:r>
            <a:r>
              <a:rPr lang="da-DK" dirty="0" err="1"/>
              <a:t>own</a:t>
            </a:r>
            <a:r>
              <a:rPr lang="da-DK" dirty="0"/>
              <a:t> </a:t>
            </a:r>
            <a:r>
              <a:rPr lang="da-DK" dirty="0" err="1"/>
              <a:t>wellbeing</a:t>
            </a:r>
            <a:r>
              <a:rPr lang="da-DK" dirty="0"/>
              <a:t>. </a:t>
            </a:r>
          </a:p>
          <a:p>
            <a:r>
              <a:rPr lang="da-DK" dirty="0"/>
              <a:t>When you learn PFA skills, you can also use these skills to take care of yourself. How do </a:t>
            </a:r>
            <a:r>
              <a:rPr lang="da-DK" dirty="0" err="1"/>
              <a:t>you</a:t>
            </a:r>
            <a:r>
              <a:rPr lang="da-DK" dirty="0"/>
              <a:t> </a:t>
            </a:r>
            <a:r>
              <a:rPr lang="da-DK" dirty="0" err="1"/>
              <a:t>think</a:t>
            </a:r>
            <a:r>
              <a:rPr lang="da-DK" dirty="0"/>
              <a:t> </a:t>
            </a:r>
            <a:r>
              <a:rPr lang="da-DK" dirty="0" err="1"/>
              <a:t>you</a:t>
            </a:r>
            <a:r>
              <a:rPr lang="da-DK" dirty="0"/>
              <a:t> </a:t>
            </a:r>
            <a:r>
              <a:rPr lang="da-DK" dirty="0" err="1"/>
              <a:t>can</a:t>
            </a:r>
            <a:r>
              <a:rPr lang="da-DK" dirty="0"/>
              <a:t> </a:t>
            </a:r>
            <a:r>
              <a:rPr lang="da-DK" dirty="0" err="1"/>
              <a:t>apply</a:t>
            </a:r>
            <a:r>
              <a:rPr lang="da-DK" dirty="0"/>
              <a:t> the action </a:t>
            </a:r>
            <a:r>
              <a:rPr lang="da-DK" dirty="0" err="1"/>
              <a:t>principles</a:t>
            </a:r>
            <a:r>
              <a:rPr lang="da-DK" dirty="0"/>
              <a:t> of Look, Listen and Link to </a:t>
            </a:r>
            <a:r>
              <a:rPr lang="da-DK" dirty="0" err="1"/>
              <a:t>taking</a:t>
            </a:r>
            <a:r>
              <a:rPr lang="da-DK" dirty="0"/>
              <a:t> </a:t>
            </a:r>
            <a:r>
              <a:rPr lang="da-DK" dirty="0" err="1"/>
              <a:t>care</a:t>
            </a:r>
            <a:r>
              <a:rPr lang="da-DK" dirty="0"/>
              <a:t> of </a:t>
            </a:r>
            <a:r>
              <a:rPr lang="da-DK" dirty="0" err="1"/>
              <a:t>yourself</a:t>
            </a:r>
            <a:r>
              <a:rPr lang="da-DK" dirty="0"/>
              <a:t>? </a:t>
            </a:r>
          </a:p>
          <a:p>
            <a:r>
              <a:rPr lang="da-DK" b="1" dirty="0"/>
              <a:t>(Ask participants for their input first, and then add the following if it is not mentioned):</a:t>
            </a:r>
          </a:p>
          <a:p>
            <a:r>
              <a:rPr lang="en-GB" dirty="0"/>
              <a:t>LOOK: You can LOOK for your own symptoms of distress and recognise when you are out of balance and need support. </a:t>
            </a:r>
          </a:p>
          <a:p>
            <a:r>
              <a:rPr lang="en-GB" dirty="0"/>
              <a:t>LISTEN: Part of listening is accepting your own feelings, and recognising you need to change something or ask for help and support from others. </a:t>
            </a:r>
          </a:p>
          <a:p>
            <a:r>
              <a:rPr lang="en-GB" dirty="0"/>
              <a:t>LINK: When you are in distress it is important you reach out to others, or make use of services that can support you. </a:t>
            </a:r>
          </a:p>
          <a:p>
            <a:r>
              <a:rPr lang="en-GB" dirty="0"/>
              <a:t>Remember, it is a strength to ask for help, and not a sign of weakness. </a:t>
            </a:r>
          </a:p>
          <a:p>
            <a:endParaRPr lang="en-GB" dirty="0"/>
          </a:p>
        </p:txBody>
      </p:sp>
      <p:sp>
        <p:nvSpPr>
          <p:cNvPr id="4" name="Slide Number Placeholder 3"/>
          <p:cNvSpPr>
            <a:spLocks noGrp="1"/>
          </p:cNvSpPr>
          <p:nvPr>
            <p:ph type="sldNum" sz="quarter" idx="5"/>
          </p:nvPr>
        </p:nvSpPr>
        <p:spPr/>
        <p:txBody>
          <a:bodyPr/>
          <a:lstStyle/>
          <a:p>
            <a:fld id="{64774656-4D90-1246-BBAA-922E8D88F56B}" type="slidenum">
              <a:rPr lang="en-US" smtClean="0"/>
              <a:pPr/>
              <a:t>52</a:t>
            </a:fld>
            <a:endParaRPr lang="en-US"/>
          </a:p>
        </p:txBody>
      </p:sp>
    </p:spTree>
    <p:extLst>
      <p:ext uri="{BB962C8B-B14F-4D97-AF65-F5344CB8AC3E}">
        <p14:creationId xmlns:p14="http://schemas.microsoft.com/office/powerpoint/2010/main" val="357264900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r>
              <a:rPr lang="ru-RU" sz="1200" kern="1200" dirty="0">
                <a:solidFill>
                  <a:schemeClr val="tx1"/>
                </a:solidFill>
                <a:latin typeface="+mn-lt"/>
                <a:ea typeface="+mn-ea"/>
                <a:cs typeface="+mn-cs"/>
              </a:rPr>
              <a:t>Имейте в виду, что определенные реакции являются нормальными и неизбежными при работе в сложных условиях. </a:t>
            </a:r>
          </a:p>
          <a:p>
            <a:r>
              <a:rPr lang="ru-RU" sz="1200" kern="1200" dirty="0">
                <a:solidFill>
                  <a:schemeClr val="tx1"/>
                </a:solidFill>
                <a:latin typeface="+mn-lt"/>
                <a:ea typeface="+mn-ea"/>
                <a:cs typeface="+mn-cs"/>
              </a:rPr>
              <a:t>Если вы чувствуете себя подавленным ситуацией или своими обязанностями, сосредоточьтесь на некоторое время на простых и рутинных задачах.</a:t>
            </a:r>
            <a:br>
              <a:rPr lang="ru-RU" sz="1200" kern="1200" dirty="0">
                <a:solidFill>
                  <a:schemeClr val="tx1"/>
                </a:solidFill>
                <a:latin typeface="+mn-lt"/>
                <a:ea typeface="+mn-ea"/>
                <a:cs typeface="+mn-cs"/>
              </a:rPr>
            </a:br>
            <a:endParaRPr lang="ru-RU" sz="1200" kern="1200" dirty="0">
              <a:solidFill>
                <a:schemeClr val="tx1"/>
              </a:solidFill>
              <a:latin typeface="+mn-lt"/>
              <a:ea typeface="+mn-ea"/>
              <a:cs typeface="+mn-cs"/>
            </a:endParaRPr>
          </a:p>
          <a:p>
            <a:pPr marL="171450" indent="-171450">
              <a:buFont typeface="Arial" panose="020B0604020202020204" pitchFamily="34" charset="0"/>
              <a:buChar char="•"/>
            </a:pPr>
            <a:r>
              <a:rPr lang="ru-RU" sz="1200" kern="1200" dirty="0">
                <a:solidFill>
                  <a:schemeClr val="tx1"/>
                </a:solidFill>
                <a:latin typeface="+mn-lt"/>
                <a:ea typeface="+mn-ea"/>
                <a:cs typeface="+mn-cs"/>
              </a:rPr>
              <a:t>Сообщите своим коллегам и руководителям, что вы чувствуете, и будьте терпеливы к себе. </a:t>
            </a:r>
            <a:br>
              <a:rPr lang="ru-RU" sz="1200" kern="1200" dirty="0">
                <a:solidFill>
                  <a:schemeClr val="tx1"/>
                </a:solidFill>
                <a:latin typeface="+mn-lt"/>
                <a:ea typeface="+mn-ea"/>
                <a:cs typeface="+mn-cs"/>
              </a:rPr>
            </a:br>
            <a:r>
              <a:rPr lang="ru-RU" sz="1200" kern="1200" dirty="0">
                <a:solidFill>
                  <a:schemeClr val="tx1"/>
                </a:solidFill>
                <a:latin typeface="+mn-lt"/>
                <a:ea typeface="+mn-ea"/>
                <a:cs typeface="+mn-cs"/>
              </a:rPr>
              <a:t>Разговор с кем-то о своих мыслях и чувствах может помочь вам впитать и принять любой неприятный опыт, который у вас был.</a:t>
            </a:r>
          </a:p>
          <a:p>
            <a:pPr marL="171450" indent="-171450">
              <a:buFont typeface="Arial" panose="020B0604020202020204" pitchFamily="34" charset="0"/>
              <a:buChar char="•"/>
            </a:pPr>
            <a:r>
              <a:rPr lang="ru-RU" sz="1200" kern="1200" dirty="0">
                <a:solidFill>
                  <a:schemeClr val="tx1"/>
                </a:solidFill>
                <a:latin typeface="+mn-lt"/>
                <a:ea typeface="+mn-ea"/>
                <a:cs typeface="+mn-cs"/>
              </a:rPr>
              <a:t>Поддерживайте связь со своими близкими и попробуйте найти новые формы общения. </a:t>
            </a:r>
          </a:p>
          <a:p>
            <a:pPr marL="171450" indent="-171450">
              <a:buFont typeface="Arial" panose="020B0604020202020204" pitchFamily="34" charset="0"/>
              <a:buChar char="•"/>
            </a:pPr>
            <a:r>
              <a:rPr lang="ru-RU" sz="1200" kern="1200" dirty="0">
                <a:solidFill>
                  <a:schemeClr val="tx1"/>
                </a:solidFill>
                <a:latin typeface="+mn-lt"/>
                <a:ea typeface="+mn-ea"/>
                <a:cs typeface="+mn-cs"/>
              </a:rPr>
              <a:t>Упражняйтесь каждый день </a:t>
            </a:r>
            <a:r>
              <a:rPr lang="ru-RU" sz="1200" kern="1200" dirty="0" err="1">
                <a:solidFill>
                  <a:schemeClr val="tx1"/>
                </a:solidFill>
                <a:latin typeface="+mn-lt"/>
                <a:ea typeface="+mn-ea"/>
                <a:cs typeface="+mn-cs"/>
              </a:rPr>
              <a:t>по-немногу</a:t>
            </a:r>
            <a:r>
              <a:rPr lang="ru-RU" sz="1200" kern="1200" dirty="0">
                <a:solidFill>
                  <a:schemeClr val="tx1"/>
                </a:solidFill>
                <a:latin typeface="+mn-lt"/>
                <a:ea typeface="+mn-ea"/>
                <a:cs typeface="+mn-cs"/>
              </a:rPr>
              <a:t>.</a:t>
            </a:r>
          </a:p>
          <a:p>
            <a:pPr marL="171450" indent="-171450">
              <a:buFont typeface="Arial" panose="020B0604020202020204" pitchFamily="34" charset="0"/>
              <a:buChar char="•"/>
            </a:pPr>
            <a:r>
              <a:rPr lang="ru-RU" sz="1200" kern="1200" dirty="0">
                <a:solidFill>
                  <a:schemeClr val="tx1"/>
                </a:solidFill>
                <a:latin typeface="+mn-lt"/>
                <a:ea typeface="+mn-ea"/>
                <a:cs typeface="+mn-cs"/>
              </a:rPr>
              <a:t>Достаточно отдыхайте и спите. Если у вас проблемы со сном или вы беспокоитесь, избегайте кофеина, особенно перед сном.</a:t>
            </a:r>
          </a:p>
          <a:p>
            <a:pPr marL="171450" indent="-171450">
              <a:buFont typeface="Arial" panose="020B0604020202020204" pitchFamily="34" charset="0"/>
              <a:buChar char="•"/>
            </a:pPr>
            <a:r>
              <a:rPr lang="ru-RU" sz="1200" kern="1200" dirty="0">
                <a:solidFill>
                  <a:schemeClr val="tx1"/>
                </a:solidFill>
                <a:latin typeface="+mn-lt"/>
                <a:ea typeface="+mn-ea"/>
                <a:cs typeface="+mn-cs"/>
              </a:rPr>
              <a:t>Ешьте здоровую пищу в определенные часы.</a:t>
            </a:r>
          </a:p>
          <a:p>
            <a:pPr marL="171450" indent="-171450">
              <a:buFont typeface="Arial" panose="020B0604020202020204" pitchFamily="34" charset="0"/>
              <a:buChar char="•"/>
            </a:pPr>
            <a:r>
              <a:rPr lang="ru-RU" sz="1200" kern="1200" dirty="0">
                <a:solidFill>
                  <a:schemeClr val="tx1"/>
                </a:solidFill>
                <a:latin typeface="+mn-lt"/>
                <a:ea typeface="+mn-ea"/>
                <a:cs typeface="+mn-cs"/>
              </a:rPr>
              <a:t>Ограничьте потребление алкоголя и табака и употребление любых других веществ.</a:t>
            </a:r>
          </a:p>
          <a:p>
            <a:pPr marL="171450" indent="-171450">
              <a:buFont typeface="Arial" panose="020B0604020202020204" pitchFamily="34" charset="0"/>
              <a:buChar char="•"/>
            </a:pPr>
            <a:r>
              <a:rPr lang="ru-RU" sz="1200" kern="1200" dirty="0">
                <a:solidFill>
                  <a:schemeClr val="tx1"/>
                </a:solidFill>
                <a:latin typeface="+mn-lt"/>
                <a:ea typeface="+mn-ea"/>
                <a:cs typeface="+mn-cs"/>
              </a:rPr>
              <a:t>Делайте то, что вам нравится, и старайтесь развлечься в свободное время.</a:t>
            </a:r>
          </a:p>
          <a:p>
            <a:pPr marL="171450" indent="-171450">
              <a:buFont typeface="Arial" panose="020B0604020202020204" pitchFamily="34" charset="0"/>
              <a:buChar char="•"/>
            </a:pPr>
            <a:r>
              <a:rPr lang="ru-RU" sz="1200" kern="1200" dirty="0">
                <a:solidFill>
                  <a:schemeClr val="tx1"/>
                </a:solidFill>
                <a:latin typeface="+mn-lt"/>
                <a:ea typeface="+mn-ea"/>
                <a:cs typeface="+mn-cs"/>
              </a:rPr>
              <a:t>Просите о помощи, когда она вам нужна. Расскажите о своих переживаниях и чувствах (даже о тех, которые кажутся вам пугающими или странными) с коллегами или кем-то, кому вы доверяете. Не стыдитесь и не бойтесь обратиться за помощью, если вы чувствуете стресс, грусть или неспособность взять на себя ответственность. Многие другие люди могут испытывать те же чувства. Послушайте, что другие говорят о том, как это событие повлияло на них и как они справляются.</a:t>
            </a:r>
          </a:p>
          <a:p>
            <a:pPr marL="171450" indent="-171450">
              <a:buFont typeface="Arial" panose="020B0604020202020204" pitchFamily="34" charset="0"/>
              <a:buChar char="•"/>
            </a:pPr>
            <a:endParaRPr lang="ru-RU" sz="1200" kern="1200" dirty="0">
              <a:solidFill>
                <a:schemeClr val="tx1"/>
              </a:solidFill>
              <a:latin typeface="+mn-lt"/>
              <a:ea typeface="+mn-ea"/>
              <a:cs typeface="+mn-cs"/>
            </a:endParaRPr>
          </a:p>
          <a:p>
            <a:pPr marL="0" indent="0">
              <a:buFont typeface="Arial" panose="020B0604020202020204" pitchFamily="34" charset="0"/>
              <a:buNone/>
            </a:pPr>
            <a:r>
              <a:rPr lang="ru-RU" sz="1200" b="1" kern="1200" dirty="0">
                <a:solidFill>
                  <a:schemeClr val="tx1"/>
                </a:solidFill>
                <a:latin typeface="+mn-lt"/>
                <a:ea typeface="+mn-ea"/>
                <a:cs typeface="+mn-cs"/>
              </a:rPr>
              <a:t>NB: Спросите слушателей, что мешает нам заботиться о себе??</a:t>
            </a:r>
          </a:p>
          <a:p>
            <a:endParaRPr lang="ru-RU" sz="1200" kern="1200" dirty="0">
              <a:solidFill>
                <a:schemeClr val="tx1"/>
              </a:solidFill>
              <a:latin typeface="+mn-lt"/>
              <a:ea typeface="+mn-ea"/>
              <a:cs typeface="+mn-cs"/>
            </a:endParaRPr>
          </a:p>
          <a:p>
            <a:r>
              <a:rPr lang="ru-RU" sz="1200" kern="1200" dirty="0">
                <a:solidFill>
                  <a:schemeClr val="tx1"/>
                </a:solidFill>
                <a:latin typeface="+mn-lt"/>
                <a:ea typeface="+mn-ea"/>
                <a:cs typeface="+mn-cs"/>
              </a:rPr>
              <a:t>*** </a:t>
            </a:r>
          </a:p>
          <a:p>
            <a:r>
              <a:rPr lang="en-GB" sz="1200" kern="1200" dirty="0">
                <a:solidFill>
                  <a:schemeClr val="tx1"/>
                </a:solidFill>
                <a:latin typeface="+mn-lt"/>
                <a:ea typeface="+mn-ea"/>
                <a:cs typeface="+mn-cs"/>
              </a:rPr>
              <a:t>Be aware that certain reactions are normal and inevitable when working under difficult circumstances. </a:t>
            </a:r>
            <a:endParaRPr lang="ru-RU" sz="1200" kern="1200" dirty="0">
              <a:solidFill>
                <a:schemeClr val="tx1"/>
              </a:solidFill>
              <a:latin typeface="+mn-lt"/>
              <a:ea typeface="+mn-ea"/>
              <a:cs typeface="+mn-cs"/>
            </a:endParaRPr>
          </a:p>
          <a:p>
            <a:r>
              <a:rPr lang="en-GB" sz="1200" kern="1200" dirty="0">
                <a:solidFill>
                  <a:schemeClr val="tx1"/>
                </a:solidFill>
                <a:latin typeface="+mn-lt"/>
                <a:ea typeface="+mn-ea"/>
                <a:cs typeface="+mn-cs"/>
              </a:rPr>
              <a:t>If you feel overwhelmed by the situation or by your responsibilities, focus for a moment on simple and routine tasks. </a:t>
            </a:r>
          </a:p>
          <a:p>
            <a:pPr>
              <a:buFont typeface="Arial"/>
              <a:buChar char="•"/>
            </a:pPr>
            <a:r>
              <a:rPr lang="en-GB" sz="1200" kern="1200" dirty="0">
                <a:solidFill>
                  <a:schemeClr val="tx1"/>
                </a:solidFill>
                <a:latin typeface="+mn-lt"/>
                <a:ea typeface="+mn-ea"/>
                <a:cs typeface="+mn-cs"/>
              </a:rPr>
              <a:t>Let your peers and supervisors know how you feel and be patient with yourself. Talking to someone about your thoughts and feelings can help you absorb and accept any unpleasant experiences you have had.</a:t>
            </a:r>
          </a:p>
          <a:p>
            <a:pPr>
              <a:buFont typeface="Arial"/>
              <a:buChar char="•"/>
            </a:pPr>
            <a:r>
              <a:rPr lang="en-GB" sz="1200" kern="1200" dirty="0">
                <a:solidFill>
                  <a:schemeClr val="tx1"/>
                </a:solidFill>
                <a:latin typeface="+mn-lt"/>
                <a:ea typeface="+mn-ea"/>
                <a:cs typeface="+mn-cs"/>
              </a:rPr>
              <a:t>Keep in touch with your loved ones and try to socialise in new ways </a:t>
            </a:r>
          </a:p>
          <a:p>
            <a:pPr>
              <a:buFont typeface="Arial"/>
              <a:buChar char="•"/>
            </a:pPr>
            <a:r>
              <a:rPr lang="en-GB" sz="1200" kern="1200" dirty="0">
                <a:solidFill>
                  <a:schemeClr val="tx1"/>
                </a:solidFill>
                <a:latin typeface="+mn-lt"/>
                <a:ea typeface="+mn-ea"/>
                <a:cs typeface="+mn-cs"/>
              </a:rPr>
              <a:t>Exercise a bit every day. </a:t>
            </a:r>
          </a:p>
          <a:p>
            <a:pPr>
              <a:buFont typeface="Arial"/>
              <a:buChar char="•"/>
            </a:pPr>
            <a:r>
              <a:rPr lang="en-GB" sz="1200" kern="1200" dirty="0">
                <a:solidFill>
                  <a:schemeClr val="tx1"/>
                </a:solidFill>
                <a:latin typeface="+mn-lt"/>
                <a:ea typeface="+mn-ea"/>
                <a:cs typeface="+mn-cs"/>
              </a:rPr>
              <a:t>Get enough rest and sleep. If you have sleep problems or are anxious, avoid caffeine, especially before going to bed. </a:t>
            </a:r>
          </a:p>
          <a:p>
            <a:pPr>
              <a:buFont typeface="Arial"/>
              <a:buChar char="•"/>
            </a:pPr>
            <a:r>
              <a:rPr lang="en-GB" sz="1200" kern="1200" dirty="0">
                <a:solidFill>
                  <a:schemeClr val="tx1"/>
                </a:solidFill>
                <a:latin typeface="+mn-lt"/>
                <a:ea typeface="+mn-ea"/>
                <a:cs typeface="+mn-cs"/>
              </a:rPr>
              <a:t>Eat healthy and at regular times. </a:t>
            </a:r>
          </a:p>
          <a:p>
            <a:pPr marL="0" marR="0" lvl="0" indent="0" algn="l" defTabSz="457200" rtl="0" eaLnBrk="1" fontAlgn="auto" latinLnBrk="0" hangingPunct="1">
              <a:lnSpc>
                <a:spcPct val="100000"/>
              </a:lnSpc>
              <a:spcBef>
                <a:spcPts val="0"/>
              </a:spcBef>
              <a:spcAft>
                <a:spcPts val="0"/>
              </a:spcAft>
              <a:buClrTx/>
              <a:buSzTx/>
              <a:buFont typeface="Arial"/>
              <a:buChar char="•"/>
              <a:tabLst/>
              <a:defRPr/>
            </a:pPr>
            <a:r>
              <a:rPr lang="en-GB" sz="1200" kern="1200" dirty="0">
                <a:solidFill>
                  <a:schemeClr val="tx1"/>
                </a:solidFill>
                <a:latin typeface="+mn-lt"/>
                <a:ea typeface="+mn-ea"/>
                <a:cs typeface="+mn-cs"/>
              </a:rPr>
              <a:t>Limit your consumption of alcohol and tobacco and use of any other substances. </a:t>
            </a:r>
          </a:p>
          <a:p>
            <a:pPr>
              <a:buFont typeface="Arial"/>
              <a:buChar char="•"/>
            </a:pPr>
            <a:r>
              <a:rPr lang="en-GB" sz="1200" kern="1200" dirty="0">
                <a:solidFill>
                  <a:schemeClr val="tx1"/>
                </a:solidFill>
                <a:latin typeface="+mn-lt"/>
                <a:ea typeface="+mn-ea"/>
                <a:cs typeface="+mn-cs"/>
              </a:rPr>
              <a:t>Do things you enjoy and try to have some fun in your spare time. </a:t>
            </a:r>
          </a:p>
          <a:p>
            <a:pPr>
              <a:buFont typeface="Arial"/>
              <a:buChar char="•"/>
            </a:pPr>
            <a:r>
              <a:rPr lang="en-GB" sz="1200" kern="1200" dirty="0">
                <a:solidFill>
                  <a:schemeClr val="tx1"/>
                </a:solidFill>
                <a:latin typeface="+mn-lt"/>
                <a:ea typeface="+mn-ea"/>
                <a:cs typeface="+mn-cs"/>
              </a:rPr>
              <a:t>Ask for help when you need it. Talk about your experiences and feelings (even those that seem frightening or weird to you) with colleagues or someone you trust. Don't be ashamed or afraid to get help if you feel stressed, sad, or unable to take responsibility. Many other people may experience these same feelings. Hear what others have to say about how the event affected them and how they are coping. </a:t>
            </a:r>
          </a:p>
          <a:p>
            <a:pPr>
              <a:buFont typeface="Arial"/>
              <a:buChar char="•"/>
            </a:pPr>
            <a:endParaRPr lang="en-GB" sz="1200" kern="1200" dirty="0">
              <a:solidFill>
                <a:schemeClr val="tx1"/>
              </a:solidFill>
              <a:latin typeface="+mn-lt"/>
              <a:ea typeface="+mn-ea"/>
              <a:cs typeface="+mn-cs"/>
            </a:endParaRPr>
          </a:p>
          <a:p>
            <a:pPr>
              <a:buFont typeface="Arial"/>
              <a:buChar char="•"/>
            </a:pPr>
            <a:r>
              <a:rPr lang="en-GB" sz="1200" b="1" kern="1200" dirty="0">
                <a:solidFill>
                  <a:schemeClr val="tx1"/>
                </a:solidFill>
                <a:latin typeface="+mn-lt"/>
                <a:ea typeface="+mn-ea"/>
                <a:cs typeface="+mn-cs"/>
              </a:rPr>
              <a:t>NB: remember to ask what are the things that seem to get in the way of us practising self-care?? </a:t>
            </a:r>
            <a:endParaRPr lang="en-US" b="1" dirty="0"/>
          </a:p>
        </p:txBody>
      </p:sp>
      <p:sp>
        <p:nvSpPr>
          <p:cNvPr id="4" name="Slide Number Placeholder 3"/>
          <p:cNvSpPr>
            <a:spLocks noGrp="1"/>
          </p:cNvSpPr>
          <p:nvPr>
            <p:ph type="sldNum" sz="quarter" idx="10"/>
          </p:nvPr>
        </p:nvSpPr>
        <p:spPr/>
        <p:txBody>
          <a:bodyPr/>
          <a:lstStyle/>
          <a:p>
            <a:fld id="{64774656-4D90-1246-BBAA-922E8D88F56B}" type="slidenum">
              <a:rPr lang="en-US" smtClean="0"/>
              <a:pPr/>
              <a:t>53</a:t>
            </a:fld>
            <a:endParaRPr 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ru-RU" sz="800" dirty="0"/>
              <a:t>Один из способов позаботиться о себе — иметь приятель на работе или вне работы, на которого вы можете положиться, с которым вы регулярно общаетесь, и к кому вы можете обратиться за поддержкой, когда вам это нужно.</a:t>
            </a:r>
          </a:p>
          <a:p>
            <a:endParaRPr lang="ru-RU" sz="800" dirty="0"/>
          </a:p>
          <a:p>
            <a:r>
              <a:rPr lang="ru-RU" sz="800" dirty="0"/>
              <a:t>Кроме того, вы также можете создать систему поддержки на своем рабочем месте или в рабочей группе. Один из этих способов — попросить установить систему  напарников.</a:t>
            </a:r>
          </a:p>
          <a:p>
            <a:endParaRPr lang="ru-RU" sz="800" dirty="0"/>
          </a:p>
          <a:p>
            <a:r>
              <a:rPr lang="ru-RU" sz="800" dirty="0"/>
              <a:t>*** </a:t>
            </a:r>
          </a:p>
          <a:p>
            <a:r>
              <a:rPr lang="en-US" sz="800" dirty="0"/>
              <a:t>One way of looking after yourself is to make sure that you have a buddy either at work, or out of work, who you can rely on to check in on you regularly, and who you can reach out to for support when you need it. </a:t>
            </a:r>
          </a:p>
          <a:p>
            <a:r>
              <a:rPr lang="en-US" sz="800" dirty="0"/>
              <a:t>Additionally, you can also advocate for support systems in your work place or work group – and one of these methods is to ask for buddy systems to be set in place. </a:t>
            </a:r>
          </a:p>
        </p:txBody>
      </p:sp>
      <p:sp>
        <p:nvSpPr>
          <p:cNvPr id="4" name="Slide Number Placeholder 3"/>
          <p:cNvSpPr>
            <a:spLocks noGrp="1"/>
          </p:cNvSpPr>
          <p:nvPr>
            <p:ph type="sldNum" sz="quarter" idx="10"/>
          </p:nvPr>
        </p:nvSpPr>
        <p:spPr/>
        <p:txBody>
          <a:bodyPr/>
          <a:lstStyle/>
          <a:p>
            <a:fld id="{64774656-4D90-1246-BBAA-922E8D88F56B}" type="slidenum">
              <a:rPr lang="en-US" smtClean="0"/>
              <a:pPr/>
              <a:t>54</a:t>
            </a:fld>
            <a:endParaRPr 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ru-RU" dirty="0"/>
          </a:p>
          <a:p>
            <a:r>
              <a:rPr lang="ru-RU" dirty="0"/>
              <a:t>Еще один метод заботы о себе и улучшения своего самочувствия — продолжать самообразование, например, </a:t>
            </a:r>
          </a:p>
          <a:p>
            <a:r>
              <a:rPr lang="ru-RU" dirty="0"/>
              <a:t>узнавать больше о ППП и о том, как ее методы можно использовать с различными группами, </a:t>
            </a:r>
          </a:p>
          <a:p>
            <a:r>
              <a:rPr lang="ru-RU" dirty="0"/>
              <a:t>такими как дети, команды персонала или волонтеры, как описано в руководствах по ППП для различных групп.</a:t>
            </a:r>
          </a:p>
          <a:p>
            <a:endParaRPr lang="ru-RU" dirty="0"/>
          </a:p>
          <a:p>
            <a:r>
              <a:rPr lang="ru-RU" dirty="0"/>
              <a:t>*** </a:t>
            </a:r>
          </a:p>
          <a:p>
            <a:r>
              <a:rPr lang="en-US" dirty="0"/>
              <a:t>Another method of self-care and improving your wellbeing, is to continue to educate yourself, for example learn more about PFA, and how it can be used with different groups, such as children, or teams of staff or volunteers, as taught in the training on PFA for groups. </a:t>
            </a:r>
            <a:endParaRPr lang="en-US" baseline="0" dirty="0"/>
          </a:p>
          <a:p>
            <a:endParaRPr lang="en-US" dirty="0"/>
          </a:p>
        </p:txBody>
      </p:sp>
      <p:sp>
        <p:nvSpPr>
          <p:cNvPr id="4" name="Slide Number Placeholder 3"/>
          <p:cNvSpPr>
            <a:spLocks noGrp="1"/>
          </p:cNvSpPr>
          <p:nvPr>
            <p:ph type="sldNum" sz="quarter" idx="10"/>
          </p:nvPr>
        </p:nvSpPr>
        <p:spPr/>
        <p:txBody>
          <a:bodyPr/>
          <a:lstStyle/>
          <a:p>
            <a:fld id="{64774656-4D90-1246-BBAA-922E8D88F56B}" type="slidenum">
              <a:rPr lang="en-US" smtClean="0"/>
              <a:pPr/>
              <a:t>55</a:t>
            </a:fld>
            <a:endParaRPr lang="en-US"/>
          </a:p>
        </p:txBody>
      </p:sp>
    </p:spTree>
    <p:extLst>
      <p:ext uri="{BB962C8B-B14F-4D97-AF65-F5344CB8AC3E}">
        <p14:creationId xmlns:p14="http://schemas.microsoft.com/office/powerpoint/2010/main" val="260459797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1" dirty="0"/>
          </a:p>
        </p:txBody>
      </p:sp>
      <p:sp>
        <p:nvSpPr>
          <p:cNvPr id="4" name="Slide Number Placeholder 3"/>
          <p:cNvSpPr>
            <a:spLocks noGrp="1"/>
          </p:cNvSpPr>
          <p:nvPr>
            <p:ph type="sldNum" sz="quarter" idx="10"/>
          </p:nvPr>
        </p:nvSpPr>
        <p:spPr/>
        <p:txBody>
          <a:bodyPr/>
          <a:lstStyle/>
          <a:p>
            <a:fld id="{64774656-4D90-1246-BBAA-922E8D88F56B}" type="slidenum">
              <a:rPr lang="en-US" smtClean="0"/>
              <a:pPr/>
              <a:t>56</a:t>
            </a:fld>
            <a:endParaRPr lang="en-US"/>
          </a:p>
        </p:txBody>
      </p:sp>
    </p:spTree>
    <p:extLst>
      <p:ext uri="{BB962C8B-B14F-4D97-AF65-F5344CB8AC3E}">
        <p14:creationId xmlns:p14="http://schemas.microsoft.com/office/powerpoint/2010/main" val="399262912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ru-RU" sz="1200" kern="1200" dirty="0">
                <a:solidFill>
                  <a:schemeClr val="tx1"/>
                </a:solidFill>
                <a:latin typeface="+mn-lt"/>
                <a:ea typeface="+mn-ea"/>
                <a:cs typeface="+mn-cs"/>
              </a:rPr>
              <a:t>Большое спасибо за участие в этом коротком ознакомительном курсе  по ППП.</a:t>
            </a:r>
          </a:p>
          <a:p>
            <a:r>
              <a:rPr lang="ru-RU" sz="1200" kern="1200" dirty="0">
                <a:solidFill>
                  <a:schemeClr val="tx1"/>
                </a:solidFill>
                <a:latin typeface="+mn-lt"/>
                <a:ea typeface="+mn-ea"/>
                <a:cs typeface="+mn-cs"/>
              </a:rPr>
              <a:t>Не забывайте заботиться о себе и своем благополучии и помогать окружающим, чтобы они могли лучше справляться со своими проблемами.</a:t>
            </a:r>
          </a:p>
          <a:p>
            <a:endParaRPr lang="ru-RU" sz="1200" kern="1200" dirty="0">
              <a:solidFill>
                <a:schemeClr val="tx1"/>
              </a:solidFill>
              <a:latin typeface="+mn-lt"/>
              <a:ea typeface="+mn-ea"/>
              <a:cs typeface="+mn-cs"/>
            </a:endParaRPr>
          </a:p>
          <a:p>
            <a:r>
              <a:rPr lang="en-GB" sz="1200" kern="1200" dirty="0">
                <a:solidFill>
                  <a:schemeClr val="tx1"/>
                </a:solidFill>
                <a:latin typeface="+mn-lt"/>
                <a:ea typeface="+mn-ea"/>
                <a:cs typeface="+mn-cs"/>
              </a:rPr>
              <a:t>Thank you so much for participating in this short orientation on PFA. </a:t>
            </a:r>
            <a:endParaRPr lang="en-GB" sz="1200" kern="1200" baseline="0" dirty="0">
              <a:solidFill>
                <a:schemeClr val="tx1"/>
              </a:solidFill>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GB" sz="1200" kern="1200" baseline="0" dirty="0">
                <a:solidFill>
                  <a:schemeClr val="tx1"/>
                </a:solidFill>
                <a:latin typeface="+mn-lt"/>
                <a:ea typeface="+mn-ea"/>
                <a:cs typeface="+mn-cs"/>
              </a:rPr>
              <a:t>Remember to look after yourself and your wellbeing and to help those around you so they can cope better.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GB" sz="1200" kern="1200" baseline="0" dirty="0">
              <a:solidFill>
                <a:schemeClr val="tx1"/>
              </a:solidFill>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GB" sz="1200" kern="1200" baseline="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64774656-4D90-1246-BBAA-922E8D88F56B}" type="slidenum">
              <a:rPr lang="en-US" smtClean="0"/>
              <a:pPr/>
              <a:t>57</a:t>
            </a:fld>
            <a:endParaRPr lang="en-US"/>
          </a:p>
        </p:txBody>
      </p:sp>
    </p:spTree>
    <p:extLst>
      <p:ext uri="{BB962C8B-B14F-4D97-AF65-F5344CB8AC3E}">
        <p14:creationId xmlns:p14="http://schemas.microsoft.com/office/powerpoint/2010/main" val="8260775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r>
              <a:rPr lang="ru-RU" sz="1200" kern="1200" baseline="0" dirty="0">
                <a:solidFill>
                  <a:schemeClr val="tx1"/>
                </a:solidFill>
                <a:latin typeface="+mn-lt"/>
                <a:ea typeface="+mn-ea"/>
                <a:cs typeface="+mn-cs"/>
              </a:rPr>
              <a:t>Сначала – несколько слов о том, как мы будем работать вместе дистанционно в течение трех часов. </a:t>
            </a:r>
            <a:br>
              <a:rPr lang="ru-RU" sz="1200" kern="1200" baseline="0" dirty="0">
                <a:solidFill>
                  <a:schemeClr val="tx1"/>
                </a:solidFill>
                <a:latin typeface="+mn-lt"/>
                <a:ea typeface="+mn-ea"/>
                <a:cs typeface="+mn-cs"/>
              </a:rPr>
            </a:br>
            <a:r>
              <a:rPr lang="ru-RU" sz="1200" kern="1200" baseline="0" dirty="0">
                <a:solidFill>
                  <a:schemeClr val="tx1"/>
                </a:solidFill>
                <a:latin typeface="+mn-lt"/>
                <a:ea typeface="+mn-ea"/>
                <a:cs typeface="+mn-cs"/>
              </a:rPr>
              <a:t>Обсудите базовые правила с участниками, как вы будете общаться и взаимодействовать во время занятия. </a:t>
            </a:r>
          </a:p>
          <a:p>
            <a:r>
              <a:rPr lang="ru-RU" sz="1200" kern="1200" baseline="0" dirty="0">
                <a:solidFill>
                  <a:schemeClr val="tx1"/>
                </a:solidFill>
                <a:latin typeface="+mn-lt"/>
                <a:ea typeface="+mn-ea"/>
                <a:cs typeface="+mn-cs"/>
              </a:rPr>
              <a:t>Например, как ведущий вы можете попросить участников освободить их столы от ненужных вещей, отключить микрофоны и любые замечание писать в чат. При ответе на вопросы нажимать кнопку поднятой руки. </a:t>
            </a:r>
          </a:p>
          <a:p>
            <a:r>
              <a:rPr lang="en-GB" sz="1200" b="1" kern="1200" baseline="0" dirty="0">
                <a:solidFill>
                  <a:schemeClr val="tx1"/>
                </a:solidFill>
                <a:latin typeface="+mn-lt"/>
                <a:ea typeface="+mn-ea"/>
                <a:cs typeface="+mn-cs"/>
              </a:rPr>
              <a:t>[</a:t>
            </a:r>
            <a:r>
              <a:rPr lang="ru-RU" sz="1200" b="1" kern="1200" baseline="0" dirty="0">
                <a:solidFill>
                  <a:schemeClr val="tx1"/>
                </a:solidFill>
                <a:latin typeface="+mn-lt"/>
                <a:ea typeface="+mn-ea"/>
                <a:cs typeface="+mn-cs"/>
              </a:rPr>
              <a:t>Подробно объясните, как технически будет проходить занятие. </a:t>
            </a:r>
          </a:p>
          <a:p>
            <a:r>
              <a:rPr lang="ru-RU" sz="1200" b="1" kern="1200" baseline="0" dirty="0">
                <a:solidFill>
                  <a:schemeClr val="tx1"/>
                </a:solidFill>
                <a:latin typeface="+mn-lt"/>
                <a:ea typeface="+mn-ea"/>
                <a:cs typeface="+mn-cs"/>
              </a:rPr>
              <a:t>Так, необходимо объяснить: </a:t>
            </a:r>
            <a:br>
              <a:rPr lang="ru-RU" sz="1200" b="1" kern="1200" baseline="0" dirty="0">
                <a:solidFill>
                  <a:schemeClr val="tx1"/>
                </a:solidFill>
                <a:latin typeface="+mn-lt"/>
                <a:ea typeface="+mn-ea"/>
                <a:cs typeface="+mn-cs"/>
              </a:rPr>
            </a:br>
            <a:r>
              <a:rPr lang="ru-RU" sz="1200" b="1" kern="1200" baseline="0" dirty="0">
                <a:solidFill>
                  <a:schemeClr val="tx1"/>
                </a:solidFill>
                <a:latin typeface="+mn-lt"/>
                <a:ea typeface="+mn-ea"/>
                <a:cs typeface="+mn-cs"/>
              </a:rPr>
              <a:t>-   что такое комнаты для работы в группах; </a:t>
            </a:r>
          </a:p>
          <a:p>
            <a:pPr marL="171450" indent="-171450">
              <a:buFontTx/>
              <a:buChar char="-"/>
            </a:pPr>
            <a:r>
              <a:rPr lang="ru-RU" sz="1200" b="1" kern="1200" baseline="0" dirty="0">
                <a:solidFill>
                  <a:schemeClr val="tx1"/>
                </a:solidFill>
                <a:latin typeface="+mn-lt"/>
                <a:ea typeface="+mn-ea"/>
                <a:cs typeface="+mn-cs"/>
              </a:rPr>
              <a:t>включение и отключение микрофона, если/когда  участник хочет высказаться;</a:t>
            </a:r>
          </a:p>
          <a:p>
            <a:pPr marL="171450" indent="-171450">
              <a:buFontTx/>
              <a:buChar char="-"/>
            </a:pPr>
            <a:r>
              <a:rPr lang="ru-RU" sz="1200" b="1" kern="1200" baseline="0" dirty="0">
                <a:solidFill>
                  <a:schemeClr val="tx1"/>
                </a:solidFill>
                <a:latin typeface="+mn-lt"/>
                <a:ea typeface="+mn-ea"/>
                <a:cs typeface="+mn-cs"/>
              </a:rPr>
              <a:t>нажать кнопку поднятой руки, если хотите высказаться;</a:t>
            </a:r>
          </a:p>
          <a:p>
            <a:pPr marL="171450" marR="0" lvl="0" indent="-171450" algn="l" defTabSz="457200" rtl="0" eaLnBrk="1" fontAlgn="auto" latinLnBrk="0" hangingPunct="1">
              <a:lnSpc>
                <a:spcPct val="100000"/>
              </a:lnSpc>
              <a:spcBef>
                <a:spcPts val="0"/>
              </a:spcBef>
              <a:spcAft>
                <a:spcPts val="0"/>
              </a:spcAft>
              <a:buClrTx/>
              <a:buSzTx/>
              <a:buFontTx/>
              <a:buChar char="-"/>
              <a:tabLst/>
              <a:defRPr/>
            </a:pPr>
            <a:r>
              <a:rPr lang="ru-RU" sz="1200" b="1" kern="1200" baseline="0" dirty="0">
                <a:solidFill>
                  <a:schemeClr val="tx1"/>
                </a:solidFill>
                <a:latin typeface="+mn-lt"/>
                <a:ea typeface="+mn-ea"/>
                <a:cs typeface="+mn-cs"/>
              </a:rPr>
              <a:t>писать краткие комментарии в чате.</a:t>
            </a:r>
            <a:r>
              <a:rPr lang="en-GB" sz="1200" b="1" i="0" kern="1200" baseline="0" dirty="0">
                <a:solidFill>
                  <a:schemeClr val="tx1"/>
                </a:solidFill>
                <a:latin typeface="+mn-lt"/>
                <a:ea typeface="+mn-ea"/>
                <a:cs typeface="+mn-cs"/>
              </a:rPr>
              <a:t>]</a:t>
            </a:r>
            <a:br>
              <a:rPr lang="ru-RU" sz="1200" b="1" i="0" kern="1200" baseline="0" dirty="0">
                <a:solidFill>
                  <a:schemeClr val="tx1"/>
                </a:solidFill>
                <a:latin typeface="+mn-lt"/>
                <a:ea typeface="+mn-ea"/>
                <a:cs typeface="Calibri"/>
              </a:rPr>
            </a:br>
            <a:r>
              <a:rPr lang="ru-RU" sz="1200" b="1" kern="1200" baseline="0" dirty="0">
                <a:solidFill>
                  <a:schemeClr val="tx1"/>
                </a:solidFill>
                <a:latin typeface="+mn-lt"/>
                <a:ea typeface="+mn-ea"/>
                <a:cs typeface="+mn-cs"/>
              </a:rPr>
              <a:t> </a:t>
            </a:r>
            <a:endParaRPr lang="en-GB" sz="1200" b="1" kern="1200" baseline="0" dirty="0">
              <a:solidFill>
                <a:schemeClr val="tx1"/>
              </a:solidFill>
              <a:latin typeface="+mn-lt"/>
              <a:cs typeface="Calibri"/>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ru-RU" sz="1200" b="1" kern="1200" baseline="0" dirty="0">
                <a:solidFill>
                  <a:schemeClr val="tx1"/>
                </a:solidFill>
                <a:latin typeface="+mn-lt"/>
                <a:ea typeface="+mn-ea"/>
                <a:cs typeface="+mn-cs"/>
              </a:rPr>
              <a:t>При дистанционном обучении считается хорошей практикой иногда зачитывать замечания из чата и приглашать людей высказываться. </a:t>
            </a:r>
          </a:p>
          <a:p>
            <a:pPr marL="0" marR="0" lvl="0" indent="0" algn="l" defTabSz="457200" rtl="0" eaLnBrk="1" fontAlgn="auto" latinLnBrk="0" hangingPunct="1">
              <a:lnSpc>
                <a:spcPct val="100000"/>
              </a:lnSpc>
              <a:spcBef>
                <a:spcPts val="0"/>
              </a:spcBef>
              <a:spcAft>
                <a:spcPts val="0"/>
              </a:spcAft>
              <a:buClrTx/>
              <a:buSzTx/>
              <a:buFontTx/>
              <a:buNone/>
              <a:tabLst/>
              <a:defRPr/>
            </a:pPr>
            <a:r>
              <a:rPr lang="ru-RU" sz="1200" b="1" kern="1200" baseline="0" dirty="0">
                <a:solidFill>
                  <a:schemeClr val="tx1"/>
                </a:solidFill>
                <a:latin typeface="+mn-lt"/>
                <a:ea typeface="+mn-ea"/>
                <a:cs typeface="+mn-cs"/>
              </a:rPr>
              <a:t>Ниже мы приводим пример, как это сделать: </a:t>
            </a:r>
          </a:p>
          <a:p>
            <a:pPr marL="0" marR="0" lvl="0" indent="0" algn="l" defTabSz="457200" rtl="0" eaLnBrk="1" fontAlgn="auto" latinLnBrk="0" hangingPunct="1">
              <a:lnSpc>
                <a:spcPct val="100000"/>
              </a:lnSpc>
              <a:spcBef>
                <a:spcPts val="0"/>
              </a:spcBef>
              <a:spcAft>
                <a:spcPts val="0"/>
              </a:spcAft>
              <a:buClrTx/>
              <a:buSzTx/>
              <a:buFontTx/>
              <a:buNone/>
              <a:tabLst/>
              <a:defRPr/>
            </a:pPr>
            <a:r>
              <a:rPr lang="ru-RU" sz="1200" b="1" kern="1200" baseline="0" dirty="0">
                <a:solidFill>
                  <a:schemeClr val="tx1"/>
                </a:solidFill>
                <a:latin typeface="+mn-lt"/>
                <a:ea typeface="+mn-ea"/>
                <a:cs typeface="+mn-cs"/>
              </a:rPr>
              <a:t> </a:t>
            </a:r>
          </a:p>
          <a:p>
            <a:r>
              <a:rPr lang="ru-RU" sz="1200" kern="1200" baseline="0" dirty="0">
                <a:solidFill>
                  <a:schemeClr val="tx1"/>
                </a:solidFill>
                <a:latin typeface="+mn-lt"/>
                <a:ea typeface="+mn-ea"/>
                <a:cs typeface="+mn-cs"/>
              </a:rPr>
              <a:t>«В нашем подготовительном курсе будут небольшие сессии для обратной связи. Я буду называть случайные имена и спрашивать ваше мнение. Важно, чтобы каждый имел возможность высказаться. Если у вас есть что-то важное, что вы хотели бы добавить после высказывания другого участника, нажмите кнопку «поднять руку» и, если позволяет время, мы дадим вам слово».</a:t>
            </a:r>
            <a:r>
              <a:rPr lang="en-GB" dirty="0"/>
              <a:t> </a:t>
            </a:r>
            <a:endParaRPr lang="en-GB" sz="1200" kern="1200" baseline="0" dirty="0">
              <a:solidFill>
                <a:schemeClr val="tx1"/>
              </a:solidFill>
              <a:latin typeface="+mn-lt"/>
              <a:cs typeface="Calibri"/>
            </a:endParaRPr>
          </a:p>
          <a:p>
            <a:endParaRPr lang="en-GB" sz="1200" kern="1200" baseline="0" dirty="0">
              <a:solidFill>
                <a:schemeClr val="tx1"/>
              </a:solidFill>
              <a:latin typeface="+mn-lt"/>
              <a:ea typeface="+mn-ea"/>
              <a:cs typeface="+mn-cs"/>
            </a:endParaRPr>
          </a:p>
          <a:p>
            <a:r>
              <a:rPr lang="ru-RU" sz="1200" b="1" kern="1200" baseline="0" dirty="0">
                <a:solidFill>
                  <a:schemeClr val="tx1"/>
                </a:solidFill>
                <a:latin typeface="+mn-lt"/>
                <a:ea typeface="+mn-ea"/>
                <a:cs typeface="+mn-cs"/>
              </a:rPr>
              <a:t>Представление участников – по возможности. </a:t>
            </a:r>
            <a:endParaRPr lang="en-GB" sz="1200" b="1" kern="1200" baseline="0" dirty="0">
              <a:solidFill>
                <a:schemeClr val="tx1"/>
              </a:solidFill>
              <a:latin typeface="+mn-lt"/>
              <a:ea typeface="+mn-ea"/>
              <a:cs typeface="+mn-cs"/>
            </a:endParaRPr>
          </a:p>
          <a:p>
            <a:r>
              <a:rPr lang="ru-RU" sz="1200" kern="1200" baseline="0" dirty="0">
                <a:solidFill>
                  <a:schemeClr val="tx1"/>
                </a:solidFill>
                <a:latin typeface="+mn-lt"/>
                <a:ea typeface="+mn-ea"/>
                <a:cs typeface="+mn-cs"/>
              </a:rPr>
              <a:t>Если это небольшая группа, попросите участников включить свои камеры и микрофоны и представиться лично. </a:t>
            </a:r>
          </a:p>
          <a:p>
            <a:r>
              <a:rPr lang="ru-RU" sz="1200" kern="1200" baseline="0" dirty="0">
                <a:solidFill>
                  <a:schemeClr val="tx1"/>
                </a:solidFill>
                <a:latin typeface="+mn-lt"/>
                <a:ea typeface="+mn-ea"/>
                <a:cs typeface="+mn-cs"/>
              </a:rPr>
              <a:t>Если группа большая, предложите всем представиться в чате. </a:t>
            </a:r>
          </a:p>
          <a:p>
            <a:endParaRPr lang="ru-RU" sz="1200" kern="1200" baseline="0" dirty="0">
              <a:solidFill>
                <a:schemeClr val="tx1"/>
              </a:solidFill>
              <a:latin typeface="+mn-lt"/>
              <a:ea typeface="+mn-ea"/>
              <a:cs typeface="+mn-cs"/>
            </a:endParaRPr>
          </a:p>
          <a:p>
            <a:r>
              <a:rPr lang="ru-RU" sz="1200" kern="1200" baseline="0" dirty="0">
                <a:solidFill>
                  <a:schemeClr val="tx1"/>
                </a:solidFill>
                <a:latin typeface="+mn-lt"/>
                <a:ea typeface="+mn-ea"/>
                <a:cs typeface="+mn-cs"/>
              </a:rPr>
              <a:t>***</a:t>
            </a:r>
          </a:p>
          <a:p>
            <a:r>
              <a:rPr lang="en-US" sz="1200" kern="1200" baseline="0" dirty="0">
                <a:solidFill>
                  <a:schemeClr val="tx1"/>
                </a:solidFill>
                <a:effectLst/>
                <a:latin typeface="+mn-lt"/>
                <a:ea typeface="+mn-ea"/>
                <a:cs typeface="+mn-cs"/>
              </a:rPr>
              <a:t>As this is an online training, a few points about how we will work together in the next four hours.</a:t>
            </a:r>
            <a:r>
              <a:rPr lang="en-US" dirty="0"/>
              <a:t> Establish some ground rules with participants on how they will communicate and interact during the training. For example, as a trainer you can ask that they try to clear their work desk and turn off their phones and email notifications if possible.</a:t>
            </a:r>
            <a:endParaRPr lang="ru-RU" dirty="0"/>
          </a:p>
          <a:p>
            <a:pPr marL="0" marR="0" lvl="0" indent="0" algn="l" defTabSz="457200" rtl="0" eaLnBrk="1" fontAlgn="auto" latinLnBrk="0" hangingPunct="1">
              <a:lnSpc>
                <a:spcPct val="100000"/>
              </a:lnSpc>
              <a:spcBef>
                <a:spcPts val="0"/>
              </a:spcBef>
              <a:spcAft>
                <a:spcPts val="0"/>
              </a:spcAft>
              <a:buClrTx/>
              <a:buSzTx/>
              <a:buFontTx/>
              <a:buNone/>
              <a:tabLst/>
              <a:defRPr/>
            </a:pPr>
            <a:r>
              <a:rPr lang="en-GB" sz="1200" b="1" kern="1200" baseline="0" dirty="0">
                <a:solidFill>
                  <a:schemeClr val="tx1"/>
                </a:solidFill>
                <a:latin typeface="+mn-lt"/>
                <a:ea typeface="+mn-ea"/>
                <a:cs typeface="+mn-cs"/>
              </a:rPr>
              <a:t>[Provide technical information about how the training will function.</a:t>
            </a:r>
            <a:endParaRPr lang="ru-RU" sz="1200" b="1" kern="1200" baseline="0" dirty="0">
              <a:solidFill>
                <a:schemeClr val="tx1"/>
              </a:solidFill>
              <a:latin typeface="+mn-lt"/>
              <a:ea typeface="+mn-ea"/>
              <a:cs typeface="+mn-cs"/>
            </a:endParaRPr>
          </a:p>
          <a:p>
            <a:r>
              <a:rPr lang="en-GB" sz="1200" b="1" i="0" kern="1200" baseline="0" dirty="0">
                <a:solidFill>
                  <a:schemeClr val="tx1"/>
                </a:solidFill>
                <a:latin typeface="+mn-lt"/>
                <a:ea typeface="+mn-ea"/>
                <a:cs typeface="+mn-cs"/>
              </a:rPr>
              <a:t>For example, here are some things to explain</a:t>
            </a:r>
            <a:r>
              <a:rPr lang="ru-RU" sz="1200" b="1" i="0" kern="1200" baseline="0" dirty="0">
                <a:solidFill>
                  <a:schemeClr val="tx1"/>
                </a:solidFill>
                <a:latin typeface="+mn-lt"/>
                <a:ea typeface="+mn-ea"/>
                <a:cs typeface="+mn-cs"/>
              </a:rPr>
              <a:t>:</a:t>
            </a:r>
            <a:endParaRPr lang="en-GB" sz="1200" b="1" i="0" kern="1200" baseline="0" dirty="0">
              <a:solidFill>
                <a:schemeClr val="tx1"/>
              </a:solidFill>
              <a:latin typeface="+mn-lt"/>
              <a:cs typeface="Calibri"/>
            </a:endParaRPr>
          </a:p>
          <a:p>
            <a:r>
              <a:rPr lang="en-GB" sz="1200" b="1" i="0" kern="1200" baseline="0" dirty="0">
                <a:solidFill>
                  <a:schemeClr val="tx1"/>
                </a:solidFill>
                <a:latin typeface="+mn-lt"/>
                <a:ea typeface="+mn-ea"/>
                <a:cs typeface="+mn-cs"/>
              </a:rPr>
              <a:t>Breakaway rooms</a:t>
            </a:r>
            <a:endParaRPr lang="en-GB" sz="1200" b="1" i="0" kern="1200" baseline="0" dirty="0">
              <a:solidFill>
                <a:schemeClr val="tx1"/>
              </a:solidFill>
              <a:latin typeface="+mn-lt"/>
              <a:cs typeface="Calibri"/>
            </a:endParaRPr>
          </a:p>
          <a:p>
            <a:r>
              <a:rPr lang="en-GB" sz="1200" b="1" i="0" kern="1200" baseline="0" dirty="0">
                <a:solidFill>
                  <a:schemeClr val="tx1"/>
                </a:solidFill>
                <a:latin typeface="+mn-lt"/>
                <a:ea typeface="+mn-ea"/>
                <a:cs typeface="+mn-cs"/>
              </a:rPr>
              <a:t>Mute when not speaking</a:t>
            </a:r>
            <a:endParaRPr lang="en-GB" sz="1200" b="1" i="0" kern="1200" baseline="0" dirty="0">
              <a:solidFill>
                <a:schemeClr val="tx1"/>
              </a:solidFill>
              <a:latin typeface="+mn-lt"/>
              <a:cs typeface="Calibri"/>
            </a:endParaRPr>
          </a:p>
          <a:p>
            <a:r>
              <a:rPr lang="en-GB" sz="1200" b="1" i="0" kern="1200" baseline="0" dirty="0">
                <a:solidFill>
                  <a:schemeClr val="tx1"/>
                </a:solidFill>
                <a:latin typeface="+mn-lt"/>
                <a:ea typeface="+mn-ea"/>
                <a:cs typeface="+mn-cs"/>
              </a:rPr>
              <a:t>Raise your hand if you want to speak</a:t>
            </a:r>
            <a:endParaRPr lang="en-GB" sz="1200" b="1" i="0" kern="1200" baseline="0" dirty="0">
              <a:solidFill>
                <a:schemeClr val="tx1"/>
              </a:solidFill>
              <a:latin typeface="+mn-lt"/>
              <a:cs typeface="Calibri"/>
            </a:endParaRPr>
          </a:p>
          <a:p>
            <a:r>
              <a:rPr lang="en-GB" sz="1200" b="1" i="0" kern="1200" baseline="0" dirty="0">
                <a:solidFill>
                  <a:schemeClr val="tx1"/>
                </a:solidFill>
                <a:latin typeface="+mn-lt"/>
                <a:ea typeface="+mn-ea"/>
                <a:cs typeface="+mn-cs"/>
              </a:rPr>
              <a:t>Write short comments in the chat box.]</a:t>
            </a:r>
            <a:endParaRPr lang="ru-RU" sz="1200" b="1" i="0" kern="1200" baseline="0" dirty="0">
              <a:solidFill>
                <a:schemeClr val="tx1"/>
              </a:solidFill>
              <a:latin typeface="+mn-lt"/>
              <a:ea typeface="+mn-ea"/>
              <a:cs typeface="+mn-cs"/>
            </a:endParaRPr>
          </a:p>
          <a:p>
            <a:endParaRPr lang="ru-RU" sz="1200" b="1" i="0" kern="1200" baseline="0" dirty="0">
              <a:solidFill>
                <a:schemeClr val="tx1"/>
              </a:solidFill>
              <a:latin typeface="+mn-lt"/>
              <a:ea typeface="+mn-ea"/>
              <a:cs typeface="+mn-cs"/>
            </a:endParaRPr>
          </a:p>
          <a:p>
            <a:r>
              <a:rPr lang="en-GB" sz="1200" b="1" kern="1200" baseline="0" dirty="0">
                <a:solidFill>
                  <a:srgbClr val="FF0000"/>
                </a:solidFill>
                <a:latin typeface="+mn-lt"/>
                <a:ea typeface="+mn-ea"/>
                <a:cs typeface="+mn-cs"/>
              </a:rPr>
              <a:t>A good practise with online meetings is to manage feedback and pick on random people to contribute. See below for an example of what you can say:</a:t>
            </a:r>
            <a:endParaRPr lang="ru-RU" sz="1200" b="1" kern="1200" baseline="0" dirty="0">
              <a:solidFill>
                <a:srgbClr val="FF0000"/>
              </a:solidFill>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GB" dirty="0"/>
              <a:t> </a:t>
            </a:r>
            <a:r>
              <a:rPr lang="en-GB" sz="1200" kern="1200" baseline="0" dirty="0">
                <a:solidFill>
                  <a:schemeClr val="tx1"/>
                </a:solidFill>
                <a:latin typeface="+mn-lt"/>
                <a:ea typeface="+mn-ea"/>
                <a:cs typeface="+mn-cs"/>
              </a:rPr>
              <a:t>“During the orientation when we have feedback sessions, I will pick you randomly and ask for your input, to make sure everyone gets a chance to contribute.</a:t>
            </a:r>
            <a:endParaRPr lang="ru-RU" sz="1200" kern="1200" baseline="0" dirty="0">
              <a:solidFill>
                <a:schemeClr val="tx1"/>
              </a:solidFill>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GB" sz="1200" kern="1200" baseline="0" dirty="0">
                <a:solidFill>
                  <a:schemeClr val="tx1"/>
                </a:solidFill>
                <a:latin typeface="+mn-lt"/>
                <a:ea typeface="+mn-ea"/>
                <a:cs typeface="+mn-cs"/>
              </a:rPr>
              <a:t> If you have something very important you want to add after your colleagues have shared, raise your hand and we will see if we have time for more input.’</a:t>
            </a:r>
            <a:endParaRPr lang="ru-RU" sz="1200" kern="1200" baseline="0" dirty="0">
              <a:solidFill>
                <a:schemeClr val="tx1"/>
              </a:solidFill>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ru-RU" sz="1200" kern="1200" baseline="0" dirty="0">
              <a:solidFill>
                <a:schemeClr val="tx1"/>
              </a:solidFill>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GB" sz="1200" b="1" kern="1200" baseline="0" dirty="0">
                <a:solidFill>
                  <a:schemeClr val="tx1"/>
                </a:solidFill>
                <a:latin typeface="+mn-lt"/>
                <a:ea typeface="+mn-ea"/>
                <a:cs typeface="+mn-cs"/>
              </a:rPr>
              <a:t>Participant introductions – optional</a:t>
            </a:r>
            <a:endParaRPr lang="ru-RU" sz="1200" b="1" kern="1200" baseline="0" dirty="0">
              <a:solidFill>
                <a:schemeClr val="tx1"/>
              </a:solidFill>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GB" sz="1200" kern="1200" baseline="0" dirty="0">
                <a:solidFill>
                  <a:schemeClr val="tx1"/>
                </a:solidFill>
                <a:latin typeface="+mn-lt"/>
                <a:ea typeface="+mn-ea"/>
                <a:cs typeface="+mn-cs"/>
              </a:rPr>
              <a:t>If it is a small group ask them to open their cameras and microphones to introduce themselves. </a:t>
            </a:r>
            <a:endParaRPr lang="ru-RU" sz="1200" kern="1200" baseline="0" dirty="0">
              <a:solidFill>
                <a:schemeClr val="tx1"/>
              </a:solidFill>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GB" sz="1200" kern="1200" baseline="0" dirty="0">
                <a:solidFill>
                  <a:schemeClr val="tx1"/>
                </a:solidFill>
                <a:latin typeface="+mn-lt"/>
                <a:ea typeface="+mn-ea"/>
                <a:cs typeface="+mn-cs"/>
              </a:rPr>
              <a:t>If it is a larger group, ask them to introduce themselves on the chat. </a:t>
            </a:r>
            <a:endParaRPr lang="ru-RU" sz="1200" kern="1200" baseline="0" dirty="0">
              <a:solidFill>
                <a:schemeClr val="tx1"/>
              </a:solidFill>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ru-RU" sz="1200" b="1" kern="1200" baseline="0" dirty="0">
              <a:solidFill>
                <a:schemeClr val="tx1"/>
              </a:solidFill>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ru-RU" sz="1200" kern="1200" baseline="0" dirty="0">
              <a:solidFill>
                <a:schemeClr val="tx1"/>
              </a:solidFill>
              <a:latin typeface="+mn-lt"/>
              <a:ea typeface="+mn-ea"/>
              <a:cs typeface="+mn-cs"/>
            </a:endParaRPr>
          </a:p>
          <a:p>
            <a:endParaRPr lang="en-GB" sz="1200" b="1" i="0" kern="1200" baseline="0" dirty="0">
              <a:solidFill>
                <a:schemeClr val="tx1"/>
              </a:solidFill>
              <a:latin typeface="+mn-lt"/>
              <a:cs typeface="Calibri"/>
            </a:endParaRPr>
          </a:p>
          <a:p>
            <a:endParaRPr lang="ru-RU" dirty="0"/>
          </a:p>
          <a:p>
            <a:endParaRPr lang="ru-RU" sz="1200" kern="1200" baseline="0" dirty="0">
              <a:solidFill>
                <a:schemeClr val="tx1"/>
              </a:solidFill>
              <a:latin typeface="+mn-lt"/>
              <a:ea typeface="+mn-ea"/>
              <a:cs typeface="+mn-cs"/>
            </a:endParaRPr>
          </a:p>
          <a:p>
            <a:endParaRPr lang="en-GB" sz="1200" kern="1200" baseline="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64774656-4D90-1246-BBAA-922E8D88F56B}" type="slidenum">
              <a:rPr lang="en-US" smtClean="0"/>
              <a:pPr/>
              <a:t>6</a:t>
            </a:fld>
            <a:endParaRPr lang="en-US"/>
          </a:p>
        </p:txBody>
      </p:sp>
    </p:spTree>
    <p:extLst>
      <p:ext uri="{BB962C8B-B14F-4D97-AF65-F5344CB8AC3E}">
        <p14:creationId xmlns:p14="http://schemas.microsoft.com/office/powerpoint/2010/main" val="6415707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endParaRPr lang="ru-RU" dirty="0"/>
          </a:p>
          <a:p>
            <a:r>
              <a:rPr lang="ru-RU" dirty="0"/>
              <a:t>Цель этого курса – объяснить, что такое первая психологическая помощь,  отработать практические навыки ППП и обсудить вопросы и стратегии самопомощи. </a:t>
            </a:r>
          </a:p>
          <a:p>
            <a:endParaRPr lang="ru-RU" sz="1200" b="1" kern="1200" baseline="0" dirty="0">
              <a:solidFill>
                <a:schemeClr val="tx1"/>
              </a:solidFill>
              <a:latin typeface="+mn-lt"/>
              <a:ea typeface="+mn-ea"/>
              <a:cs typeface="+mn-cs"/>
            </a:endParaRPr>
          </a:p>
          <a:p>
            <a:r>
              <a:rPr lang="ru-RU" sz="1200" b="1" kern="1200" baseline="0" dirty="0">
                <a:solidFill>
                  <a:schemeClr val="tx1"/>
                </a:solidFill>
                <a:latin typeface="+mn-lt"/>
                <a:ea typeface="+mn-ea"/>
                <a:cs typeface="+mn-cs"/>
              </a:rPr>
              <a:t>Спросите участников, почему оказывающим ППП важно помнить о самопомощи</a:t>
            </a:r>
            <a:r>
              <a:rPr lang="ru-RU" dirty="0"/>
              <a:t>?</a:t>
            </a:r>
          </a:p>
          <a:p>
            <a:r>
              <a:rPr lang="ru-RU" b="1" dirty="0"/>
              <a:t>Объясните: </a:t>
            </a:r>
          </a:p>
          <a:p>
            <a:r>
              <a:rPr lang="ru-RU" dirty="0"/>
              <a:t>- Общаться с людьми, которые сильно чем-то расстроены нелегко. </a:t>
            </a:r>
            <a:br>
              <a:rPr lang="ru-RU" dirty="0"/>
            </a:br>
            <a:r>
              <a:rPr lang="ru-RU" dirty="0"/>
              <a:t>Тем, кто оказывает помощь важно знать о своих собственных возможностях и ограничениях, помнить и заботиться и о себе. </a:t>
            </a:r>
          </a:p>
          <a:p>
            <a:endParaRPr lang="ru-RU" dirty="0"/>
          </a:p>
          <a:p>
            <a:r>
              <a:rPr lang="ru-RU" dirty="0"/>
              <a:t>ППП (пэ-пэ-пэ) – это сокращённо Первая психологическая помощь. Мы будем пользоваться этим сокращением. </a:t>
            </a:r>
          </a:p>
          <a:p>
            <a:endParaRPr lang="ru-RU" dirty="0"/>
          </a:p>
          <a:p>
            <a:r>
              <a:rPr lang="ru-RU" dirty="0"/>
              <a:t>***</a:t>
            </a:r>
          </a:p>
          <a:p>
            <a:endParaRPr lang="ru-RU" dirty="0"/>
          </a:p>
          <a:p>
            <a:r>
              <a:rPr lang="en-US" dirty="0"/>
              <a:t>The</a:t>
            </a:r>
            <a:r>
              <a:rPr lang="en-US" baseline="0" dirty="0"/>
              <a:t> aim of the training is to introduce psychological first aid, practice PFA skills, and discuss self-care strategies.</a:t>
            </a:r>
          </a:p>
          <a:p>
            <a:r>
              <a:rPr lang="en-US" b="1" baseline="0" dirty="0"/>
              <a:t>Ask participants why it is important to consider self-care for PFA helpers? </a:t>
            </a:r>
          </a:p>
          <a:p>
            <a:r>
              <a:rPr lang="en-US" b="1" baseline="0" dirty="0"/>
              <a:t>Explain:</a:t>
            </a:r>
          </a:p>
          <a:p>
            <a:r>
              <a:rPr lang="en-US" b="0" baseline="0" dirty="0"/>
              <a:t>It is difficult to encounter people in distress, and very important for helpers to know their own limits and take care of themselves as well, when helping others. </a:t>
            </a:r>
          </a:p>
          <a:p>
            <a:r>
              <a:rPr lang="en-US" baseline="0" dirty="0"/>
              <a:t>PFA is the abbreviation for Psychological First Aid, and I will use that from now. </a:t>
            </a:r>
            <a:endParaRPr lang="en-US" dirty="0"/>
          </a:p>
        </p:txBody>
      </p:sp>
      <p:sp>
        <p:nvSpPr>
          <p:cNvPr id="4" name="Slide Number Placeholder 3"/>
          <p:cNvSpPr>
            <a:spLocks noGrp="1"/>
          </p:cNvSpPr>
          <p:nvPr>
            <p:ph type="sldNum" sz="quarter" idx="10"/>
          </p:nvPr>
        </p:nvSpPr>
        <p:spPr/>
        <p:txBody>
          <a:bodyPr/>
          <a:lstStyle/>
          <a:p>
            <a:fld id="{64774656-4D90-1246-BBAA-922E8D88F56B}" type="slidenum">
              <a:rPr lang="en-US" smtClean="0"/>
              <a:pPr/>
              <a:t>7</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ru-RU" dirty="0"/>
          </a:p>
          <a:p>
            <a:r>
              <a:rPr lang="ru-RU" dirty="0"/>
              <a:t>В течение нашего трехчасового занятия мы рассмотрим, что такое ППП, кому она может помочь, когда люди нуждаются в ППП и как оказывать такую помощь. </a:t>
            </a:r>
          </a:p>
          <a:p>
            <a:r>
              <a:rPr lang="ru-RU" dirty="0"/>
              <a:t>В конце обсудим некоторые вопросы самопомощи. </a:t>
            </a:r>
          </a:p>
          <a:p>
            <a:endParaRPr lang="ru-RU" dirty="0"/>
          </a:p>
          <a:p>
            <a:r>
              <a:rPr lang="ru-RU" dirty="0"/>
              <a:t>***</a:t>
            </a:r>
          </a:p>
          <a:p>
            <a:endParaRPr lang="ru-RU" dirty="0"/>
          </a:p>
          <a:p>
            <a:r>
              <a:rPr lang="en-US" dirty="0"/>
              <a:t>During our three hours together, we will look at what PFA is, who can benefit from PFA, when you would provide PFA, and how to provide PFA.  </a:t>
            </a:r>
            <a:endParaRPr lang="ru-RU" dirty="0"/>
          </a:p>
          <a:p>
            <a:r>
              <a:rPr lang="en-US" dirty="0"/>
              <a:t>And end with a short discussion on self-care. </a:t>
            </a:r>
          </a:p>
        </p:txBody>
      </p:sp>
      <p:sp>
        <p:nvSpPr>
          <p:cNvPr id="4" name="Slide Number Placeholder 3"/>
          <p:cNvSpPr>
            <a:spLocks noGrp="1"/>
          </p:cNvSpPr>
          <p:nvPr>
            <p:ph type="sldNum" sz="quarter" idx="10"/>
          </p:nvPr>
        </p:nvSpPr>
        <p:spPr/>
        <p:txBody>
          <a:bodyPr/>
          <a:lstStyle/>
          <a:p>
            <a:fld id="{64774656-4D90-1246-BBAA-922E8D88F56B}" type="slidenum">
              <a:rPr lang="en-US" smtClean="0"/>
              <a:pPr/>
              <a:t>8</a:t>
            </a:fld>
            <a:endParaRPr lang="en-US"/>
          </a:p>
        </p:txBody>
      </p:sp>
    </p:spTree>
    <p:extLst>
      <p:ext uri="{BB962C8B-B14F-4D97-AF65-F5344CB8AC3E}">
        <p14:creationId xmlns:p14="http://schemas.microsoft.com/office/powerpoint/2010/main" val="18651208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r>
              <a:rPr lang="ru-RU" sz="1200" kern="1200" dirty="0">
                <a:solidFill>
                  <a:schemeClr val="tx1"/>
                </a:solidFill>
                <a:latin typeface="+mn-lt"/>
                <a:ea typeface="+mn-ea"/>
                <a:cs typeface="+mn-cs"/>
              </a:rPr>
              <a:t>Итак, давайте начнем. </a:t>
            </a:r>
          </a:p>
          <a:p>
            <a:r>
              <a:rPr lang="ru-RU" sz="1200" kern="1200" dirty="0">
                <a:solidFill>
                  <a:schemeClr val="tx1"/>
                </a:solidFill>
                <a:latin typeface="+mn-lt"/>
                <a:ea typeface="+mn-ea"/>
                <a:cs typeface="+mn-cs"/>
              </a:rPr>
              <a:t>Прежде, чем я продолжу, предлагаю вам подумать и вспомнить, что вы уже знаете. </a:t>
            </a:r>
          </a:p>
          <a:p>
            <a:r>
              <a:rPr lang="ru-RU" sz="1200" kern="1200" dirty="0">
                <a:solidFill>
                  <a:schemeClr val="tx1"/>
                </a:solidFill>
                <a:latin typeface="+mn-lt"/>
                <a:ea typeface="+mn-ea"/>
                <a:cs typeface="+mn-cs"/>
              </a:rPr>
              <a:t>В своем блокноте или на листе бумаги  закончите следующее предложение самым простым способом. </a:t>
            </a:r>
          </a:p>
          <a:p>
            <a:r>
              <a:rPr lang="ru-RU" sz="1200" kern="1200" dirty="0">
                <a:solidFill>
                  <a:schemeClr val="tx1"/>
                </a:solidFill>
                <a:latin typeface="+mn-lt"/>
                <a:ea typeface="+mn-ea"/>
                <a:cs typeface="+mn-cs"/>
              </a:rPr>
              <a:t>У вас есть на это несколько минут. </a:t>
            </a:r>
          </a:p>
          <a:p>
            <a:r>
              <a:rPr lang="ru-RU" sz="1200" i="1" kern="1200" dirty="0">
                <a:solidFill>
                  <a:schemeClr val="tx1"/>
                </a:solidFill>
                <a:latin typeface="+mn-lt"/>
                <a:ea typeface="+mn-ea"/>
                <a:cs typeface="+mn-cs"/>
              </a:rPr>
              <a:t>Первая психологическая помощь – это ... </a:t>
            </a:r>
          </a:p>
          <a:p>
            <a:endParaRPr lang="ru-RU" sz="1200" kern="1200" dirty="0">
              <a:solidFill>
                <a:schemeClr val="tx1"/>
              </a:solidFill>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latin typeface="+mn-lt"/>
                <a:ea typeface="+mn-ea"/>
                <a:cs typeface="+mn-cs"/>
              </a:rPr>
              <a:t>[</a:t>
            </a:r>
            <a:r>
              <a:rPr lang="ru-RU" sz="1200" b="1" kern="1200" dirty="0">
                <a:solidFill>
                  <a:schemeClr val="tx1"/>
                </a:solidFill>
                <a:latin typeface="+mn-lt"/>
                <a:ea typeface="+mn-ea"/>
                <a:cs typeface="+mn-cs"/>
              </a:rPr>
              <a:t>Дайте участникам 3 минуты на эту работу</a:t>
            </a:r>
            <a:r>
              <a:rPr lang="en-GB" sz="1200" b="1" kern="1200" dirty="0">
                <a:solidFill>
                  <a:schemeClr val="tx1"/>
                </a:solidFill>
                <a:latin typeface="+mn-lt"/>
                <a:ea typeface="+mn-ea"/>
                <a:cs typeface="+mn-cs"/>
              </a:rPr>
              <a:t>]</a:t>
            </a:r>
          </a:p>
          <a:p>
            <a:endParaRPr lang="ru-RU" sz="1200" b="1" kern="1200" dirty="0">
              <a:solidFill>
                <a:schemeClr val="tx1"/>
              </a:solidFill>
              <a:latin typeface="+mn-lt"/>
              <a:ea typeface="+mn-ea"/>
              <a:cs typeface="+mn-cs"/>
            </a:endParaRPr>
          </a:p>
          <a:p>
            <a:r>
              <a:rPr lang="ru-RU" sz="1200" kern="1200" dirty="0">
                <a:solidFill>
                  <a:schemeClr val="tx1"/>
                </a:solidFill>
                <a:latin typeface="+mn-lt"/>
                <a:ea typeface="+mn-ea"/>
                <a:cs typeface="+mn-cs"/>
              </a:rPr>
              <a:t>Теперь я прошу некоторых из вас прочитать свое определение. (Остальные могут написать в чате.)</a:t>
            </a:r>
          </a:p>
          <a:p>
            <a:endParaRPr lang="ru-RU" sz="1200" kern="1200" dirty="0">
              <a:solidFill>
                <a:schemeClr val="tx1"/>
              </a:solidFill>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latin typeface="+mn-lt"/>
                <a:ea typeface="+mn-ea"/>
                <a:cs typeface="+mn-cs"/>
              </a:rPr>
              <a:t>[</a:t>
            </a:r>
            <a:r>
              <a:rPr lang="ru-RU" sz="1200" b="1" kern="1200" dirty="0">
                <a:solidFill>
                  <a:schemeClr val="tx1"/>
                </a:solidFill>
                <a:latin typeface="+mn-lt"/>
                <a:ea typeface="+mn-ea"/>
                <a:cs typeface="+mn-cs"/>
              </a:rPr>
              <a:t>Предложите 2-3 участникам зачитать свои записи.</a:t>
            </a:r>
            <a:r>
              <a:rPr lang="en-GB" sz="1200" b="1" kern="1200" dirty="0">
                <a:solidFill>
                  <a:schemeClr val="tx1"/>
                </a:solidFill>
                <a:latin typeface="+mn-lt"/>
                <a:ea typeface="+mn-ea"/>
                <a:cs typeface="+mn-cs"/>
              </a:rPr>
              <a:t>]</a:t>
            </a:r>
          </a:p>
          <a:p>
            <a:endParaRPr lang="ru-RU" sz="1200" b="1" kern="1200" dirty="0">
              <a:solidFill>
                <a:schemeClr val="tx1"/>
              </a:solidFill>
              <a:latin typeface="+mn-lt"/>
              <a:ea typeface="+mn-ea"/>
              <a:cs typeface="+mn-cs"/>
            </a:endParaRPr>
          </a:p>
          <a:p>
            <a:r>
              <a:rPr lang="ru-RU" sz="1200" b="1" kern="1200" dirty="0">
                <a:solidFill>
                  <a:schemeClr val="tx1"/>
                </a:solidFill>
                <a:latin typeface="+mn-lt"/>
                <a:ea typeface="+mn-ea"/>
                <a:cs typeface="+mn-cs"/>
              </a:rPr>
              <a:t>***</a:t>
            </a:r>
          </a:p>
          <a:p>
            <a:r>
              <a:rPr lang="en-US" sz="1200" kern="1200" dirty="0">
                <a:solidFill>
                  <a:schemeClr val="tx1"/>
                </a:solidFill>
                <a:latin typeface="+mn-lt"/>
                <a:ea typeface="+mn-ea"/>
                <a:cs typeface="+mn-cs"/>
              </a:rPr>
              <a:t>S</a:t>
            </a:r>
            <a:r>
              <a:rPr lang="en-GB" sz="1200" kern="1200" dirty="0">
                <a:solidFill>
                  <a:schemeClr val="tx1"/>
                </a:solidFill>
                <a:latin typeface="+mn-lt"/>
                <a:ea typeface="+mn-ea"/>
                <a:cs typeface="+mn-cs"/>
              </a:rPr>
              <a:t>o, let’s jump straight into it. Before I tell you more about PFA, I would like you to reflect on what you know already. In your worksheet, complete the following sentence in the simplest way you can.</a:t>
            </a:r>
            <a:r>
              <a:rPr lang="en-GB" sz="1200" kern="1200" baseline="0" dirty="0">
                <a:solidFill>
                  <a:schemeClr val="tx1"/>
                </a:solidFill>
                <a:latin typeface="+mn-lt"/>
                <a:ea typeface="+mn-ea"/>
                <a:cs typeface="+mn-cs"/>
              </a:rPr>
              <a:t> </a:t>
            </a:r>
            <a:r>
              <a:rPr lang="en-GB" sz="1200" kern="1200" dirty="0">
                <a:solidFill>
                  <a:schemeClr val="tx1"/>
                </a:solidFill>
                <a:latin typeface="+mn-lt"/>
                <a:ea typeface="+mn-ea"/>
                <a:cs typeface="+mn-cs"/>
              </a:rPr>
              <a:t>I will give</a:t>
            </a:r>
            <a:r>
              <a:rPr lang="en-GB" sz="1200" kern="1200" baseline="0" dirty="0">
                <a:solidFill>
                  <a:schemeClr val="tx1"/>
                </a:solidFill>
                <a:latin typeface="+mn-lt"/>
                <a:ea typeface="+mn-ea"/>
                <a:cs typeface="+mn-cs"/>
              </a:rPr>
              <a:t> you a few minutes to do that. </a:t>
            </a:r>
            <a:endParaRPr lang="en-GB" sz="1200" kern="1200" dirty="0">
              <a:solidFill>
                <a:schemeClr val="tx1"/>
              </a:solidFill>
              <a:latin typeface="+mn-lt"/>
              <a:ea typeface="+mn-ea"/>
              <a:cs typeface="+mn-cs"/>
            </a:endParaRPr>
          </a:p>
          <a:p>
            <a:r>
              <a:rPr lang="en-GB" sz="1200" kern="1200" dirty="0">
                <a:solidFill>
                  <a:schemeClr val="tx1"/>
                </a:solidFill>
                <a:latin typeface="+mn-lt"/>
                <a:ea typeface="+mn-ea"/>
                <a:cs typeface="+mn-cs"/>
              </a:rPr>
              <a:t> </a:t>
            </a:r>
            <a:r>
              <a:rPr lang="en-GB" sz="1200" i="1" kern="1200" dirty="0">
                <a:solidFill>
                  <a:schemeClr val="tx1"/>
                </a:solidFill>
                <a:latin typeface="+mn-lt"/>
                <a:ea typeface="+mn-ea"/>
                <a:cs typeface="+mn-cs"/>
              </a:rPr>
              <a:t>Psychological First Aid is…</a:t>
            </a:r>
            <a:r>
              <a:rPr lang="en-GB" sz="1200" kern="1200" dirty="0">
                <a:solidFill>
                  <a:schemeClr val="tx1"/>
                </a:solidFill>
                <a:latin typeface="+mn-lt"/>
                <a:ea typeface="+mn-ea"/>
                <a:cs typeface="+mn-cs"/>
              </a:rPr>
              <a:t>..</a:t>
            </a:r>
          </a:p>
          <a:p>
            <a:r>
              <a:rPr lang="en-GB" sz="1200" b="1" kern="1200" dirty="0">
                <a:solidFill>
                  <a:schemeClr val="tx1"/>
                </a:solidFill>
                <a:latin typeface="+mn-lt"/>
                <a:ea typeface="+mn-ea"/>
                <a:cs typeface="+mn-cs"/>
              </a:rPr>
              <a:t> [Give</a:t>
            </a:r>
            <a:r>
              <a:rPr lang="en-GB" sz="1200" b="1" kern="1200" baseline="0" dirty="0">
                <a:solidFill>
                  <a:schemeClr val="tx1"/>
                </a:solidFill>
                <a:latin typeface="+mn-lt"/>
                <a:ea typeface="+mn-ea"/>
                <a:cs typeface="+mn-cs"/>
              </a:rPr>
              <a:t> participants 3 minutes to work on this]</a:t>
            </a:r>
            <a:endParaRPr lang="en-GB" sz="1200" b="1" kern="1200" dirty="0">
              <a:solidFill>
                <a:schemeClr val="tx1"/>
              </a:solidFill>
              <a:latin typeface="+mn-lt"/>
              <a:ea typeface="+mn-ea"/>
              <a:cs typeface="+mn-cs"/>
            </a:endParaRPr>
          </a:p>
          <a:p>
            <a:r>
              <a:rPr lang="en-GB" sz="1200" kern="1200" dirty="0">
                <a:solidFill>
                  <a:schemeClr val="tx1"/>
                </a:solidFill>
                <a:latin typeface="+mn-lt"/>
                <a:ea typeface="+mn-ea"/>
                <a:cs typeface="+mn-cs"/>
              </a:rPr>
              <a:t>I will now ask some of you to share your definitions.</a:t>
            </a:r>
          </a:p>
          <a:p>
            <a:r>
              <a:rPr lang="en-GB" sz="1200" b="1" kern="1200" dirty="0">
                <a:solidFill>
                  <a:schemeClr val="tx1"/>
                </a:solidFill>
                <a:latin typeface="+mn-lt"/>
                <a:ea typeface="+mn-ea"/>
                <a:cs typeface="+mn-cs"/>
              </a:rPr>
              <a:t>[Pick different people, and thank them after each presentation.]</a:t>
            </a:r>
          </a:p>
        </p:txBody>
      </p:sp>
      <p:sp>
        <p:nvSpPr>
          <p:cNvPr id="4" name="Slide Number Placeholder 3"/>
          <p:cNvSpPr>
            <a:spLocks noGrp="1"/>
          </p:cNvSpPr>
          <p:nvPr>
            <p:ph type="sldNum" sz="quarter" idx="10"/>
          </p:nvPr>
        </p:nvSpPr>
        <p:spPr/>
        <p:txBody>
          <a:bodyPr/>
          <a:lstStyle/>
          <a:p>
            <a:fld id="{64774656-4D90-1246-BBAA-922E8D88F56B}" type="slidenum">
              <a:rPr lang="en-US" smtClean="0"/>
              <a:pPr/>
              <a:t>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obj" preserve="1">
  <p:cSld name="Title Slide">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p:nvPr>
        </p:nvSpPr>
        <p:spPr>
          <a:xfrm>
            <a:off x="455300" y="190621"/>
            <a:ext cx="10614649" cy="345440"/>
          </a:xfrm>
          <a:prstGeom prst="rect">
            <a:avLst/>
          </a:prstGeom>
        </p:spPr>
        <p:txBody>
          <a:bodyPr wrap="square" lIns="0" tIns="0" rIns="0" bIns="0">
            <a:spAutoFit/>
          </a:bodyPr>
          <a:lstStyle>
            <a:lvl1pPr>
              <a:defRPr b="0" i="0">
                <a:solidFill>
                  <a:schemeClr val="tx1"/>
                </a:solidFill>
              </a:defRPr>
            </a:lvl1pPr>
          </a:lstStyle>
          <a:p>
            <a:endParaRPr/>
          </a:p>
        </p:txBody>
      </p:sp>
      <p:sp>
        <p:nvSpPr>
          <p:cNvPr id="3" name="Holder 3"/>
          <p:cNvSpPr>
            <a:spLocks noGrp="1"/>
          </p:cNvSpPr>
          <p:nvPr>
            <p:ph type="subTitle" idx="4"/>
          </p:nvPr>
        </p:nvSpPr>
        <p:spPr>
          <a:xfrm>
            <a:off x="1728787" y="3630676"/>
            <a:ext cx="8067675" cy="1620837"/>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pPr/>
              <a:t>3/11/2022</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pPr/>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200" b="0" i="0">
                <a:solidFill>
                  <a:srgbClr val="231F20"/>
                </a:solidFill>
                <a:latin typeface="Calibri"/>
                <a:cs typeface="Calibri"/>
              </a:defRPr>
            </a:lvl1pPr>
          </a:lstStyle>
          <a:p>
            <a:endParaRPr/>
          </a:p>
        </p:txBody>
      </p:sp>
      <p:sp>
        <p:nvSpPr>
          <p:cNvPr id="3" name="Holder 3"/>
          <p:cNvSpPr>
            <a:spLocks noGrp="1"/>
          </p:cNvSpPr>
          <p:nvPr>
            <p:ph type="body" idx="1"/>
          </p:nvPr>
        </p:nvSpPr>
        <p:spPr/>
        <p:txBody>
          <a:bodyPr lIns="0" tIns="0" rIns="0" bIns="0"/>
          <a:lstStyle>
            <a:lvl1pPr>
              <a:defRPr sz="2400" b="0" i="0">
                <a:solidFill>
                  <a:srgbClr val="231F20"/>
                </a:solidFill>
                <a:latin typeface="Calibri"/>
                <a:cs typeface="Calibri"/>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pPr/>
              <a:t>3/11/2022</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pPr/>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200" b="0" i="0">
                <a:solidFill>
                  <a:srgbClr val="231F20"/>
                </a:solidFill>
                <a:latin typeface="Calibri"/>
                <a:cs typeface="Calibri"/>
              </a:defRPr>
            </a:lvl1pPr>
          </a:lstStyle>
          <a:p>
            <a:endParaRPr/>
          </a:p>
        </p:txBody>
      </p:sp>
      <p:sp>
        <p:nvSpPr>
          <p:cNvPr id="3" name="Holder 3"/>
          <p:cNvSpPr>
            <a:spLocks noGrp="1"/>
          </p:cNvSpPr>
          <p:nvPr>
            <p:ph sz="half" idx="2"/>
          </p:nvPr>
        </p:nvSpPr>
        <p:spPr>
          <a:xfrm>
            <a:off x="576262" y="1491170"/>
            <a:ext cx="5013484" cy="4279011"/>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5935503" y="1491170"/>
            <a:ext cx="5013484" cy="4279011"/>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pPr/>
              <a:t>3/11/2022</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pPr/>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200" b="0" i="0">
                <a:solidFill>
                  <a:srgbClr val="231F20"/>
                </a:solidFill>
                <a:latin typeface="Calibri"/>
                <a:cs typeface="Calibri"/>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pPr/>
              <a:t>3/11/2022</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pPr/>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pPr/>
              <a:t>3/11/2022</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pPr/>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4_04">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28E28F90-F285-4E32-8548-81ABFC1832AD}"/>
              </a:ext>
            </a:extLst>
          </p:cNvPr>
          <p:cNvSpPr>
            <a:spLocks noGrp="1"/>
          </p:cNvSpPr>
          <p:nvPr>
            <p:ph type="title"/>
          </p:nvPr>
        </p:nvSpPr>
        <p:spPr>
          <a:xfrm>
            <a:off x="881916" y="998362"/>
            <a:ext cx="9755068" cy="835303"/>
          </a:xfrm>
          <a:prstGeom prst="rect">
            <a:avLst/>
          </a:prstGeom>
        </p:spPr>
        <p:txBody>
          <a:bodyPr>
            <a:normAutofit/>
          </a:bodyPr>
          <a:lstStyle>
            <a:lvl1pPr>
              <a:defRPr>
                <a:solidFill>
                  <a:srgbClr val="323232"/>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endParaRPr lang="da-DK"/>
          </a:p>
        </p:txBody>
      </p:sp>
    </p:spTree>
    <p:extLst>
      <p:ext uri="{BB962C8B-B14F-4D97-AF65-F5344CB8AC3E}">
        <p14:creationId xmlns:p14="http://schemas.microsoft.com/office/powerpoint/2010/main" val="17454312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1180353" y="1365947"/>
            <a:ext cx="4436110" cy="665480"/>
          </a:xfrm>
          <a:prstGeom prst="rect">
            <a:avLst/>
          </a:prstGeom>
        </p:spPr>
        <p:txBody>
          <a:bodyPr wrap="square" lIns="0" tIns="0" rIns="0" bIns="0">
            <a:spAutoFit/>
          </a:bodyPr>
          <a:lstStyle>
            <a:lvl1pPr>
              <a:defRPr sz="4200" b="0" i="0">
                <a:solidFill>
                  <a:srgbClr val="231F20"/>
                </a:solidFill>
                <a:latin typeface="Calibri"/>
                <a:cs typeface="Calibri"/>
              </a:defRPr>
            </a:lvl1pPr>
          </a:lstStyle>
          <a:p>
            <a:endParaRPr/>
          </a:p>
        </p:txBody>
      </p:sp>
      <p:sp>
        <p:nvSpPr>
          <p:cNvPr id="3" name="Holder 3"/>
          <p:cNvSpPr>
            <a:spLocks noGrp="1"/>
          </p:cNvSpPr>
          <p:nvPr>
            <p:ph type="body" idx="1"/>
          </p:nvPr>
        </p:nvSpPr>
        <p:spPr>
          <a:xfrm>
            <a:off x="1180353" y="2000947"/>
            <a:ext cx="5031740" cy="2715260"/>
          </a:xfrm>
          <a:prstGeom prst="rect">
            <a:avLst/>
          </a:prstGeom>
        </p:spPr>
        <p:txBody>
          <a:bodyPr wrap="square" lIns="0" tIns="0" rIns="0" bIns="0">
            <a:spAutoFit/>
          </a:bodyPr>
          <a:lstStyle>
            <a:lvl1pPr>
              <a:defRPr sz="2400" b="0" i="0">
                <a:solidFill>
                  <a:srgbClr val="231F20"/>
                </a:solidFill>
                <a:latin typeface="Calibri"/>
                <a:cs typeface="Calibri"/>
              </a:defRPr>
            </a:lvl1pPr>
          </a:lstStyle>
          <a:p>
            <a:endParaRPr/>
          </a:p>
        </p:txBody>
      </p:sp>
      <p:sp>
        <p:nvSpPr>
          <p:cNvPr id="4" name="Holder 4"/>
          <p:cNvSpPr>
            <a:spLocks noGrp="1"/>
          </p:cNvSpPr>
          <p:nvPr>
            <p:ph type="ftr" sz="quarter" idx="5"/>
          </p:nvPr>
        </p:nvSpPr>
        <p:spPr>
          <a:xfrm>
            <a:off x="3918585" y="6029515"/>
            <a:ext cx="3688080" cy="324167"/>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576262" y="6029515"/>
            <a:ext cx="2650807" cy="324167"/>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pPr/>
              <a:t>3/11/2022</a:t>
            </a:fld>
            <a:endParaRPr lang="en-US"/>
          </a:p>
        </p:txBody>
      </p:sp>
      <p:sp>
        <p:nvSpPr>
          <p:cNvPr id="6" name="Holder 6"/>
          <p:cNvSpPr>
            <a:spLocks noGrp="1"/>
          </p:cNvSpPr>
          <p:nvPr>
            <p:ph type="sldNum" sz="quarter" idx="7"/>
          </p:nvPr>
        </p:nvSpPr>
        <p:spPr>
          <a:xfrm>
            <a:off x="8298180" y="6029515"/>
            <a:ext cx="2650807" cy="324167"/>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rPr/>
              <a:pPr/>
              <a:t>‹#›</a:t>
            </a:fld>
            <a:endParaRPr/>
          </a:p>
        </p:txBody>
      </p:sp>
      <p:pic>
        <p:nvPicPr>
          <p:cNvPr id="9" name="Picture 8" descr="Logo IFRC Reference Centre for Psychosocial Support">
            <a:extLst>
              <a:ext uri="{FF2B5EF4-FFF2-40B4-BE49-F238E27FC236}">
                <a16:creationId xmlns:a16="http://schemas.microsoft.com/office/drawing/2014/main" id="{B48F825F-8B38-4DB3-B1E7-3C27A6574207}"/>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8292" y="-187325"/>
            <a:ext cx="1393695" cy="1393480"/>
          </a:xfrm>
          <a:prstGeom prst="rect">
            <a:avLst/>
          </a:prstGeom>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8.jpe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31.jpeg"/><Relationship Id="rId4" Type="http://schemas.openxmlformats.org/officeDocument/2006/relationships/image" Target="../media/image30.jpeg"/></Relationships>
</file>

<file path=ppt/slides/_rels/slide2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34.jpeg"/><Relationship Id="rId4" Type="http://schemas.openxmlformats.org/officeDocument/2006/relationships/image" Target="../media/image33.jpeg"/></Relationships>
</file>

<file path=ppt/slides/_rels/slide2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33.jpe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7.png"/><Relationship Id="rId7"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 Id="rId9" Type="http://schemas.openxmlformats.org/officeDocument/2006/relationships/hyperlink" Target="https://pscentre.org/"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40.jpeg"/></Relationships>
</file>

<file path=ppt/slides/_rels/slide3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32.jpeg"/></Relationships>
</file>

<file path=ppt/slides/_rels/slide4.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3.jpeg"/><Relationship Id="rId7"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10" Type="http://schemas.openxmlformats.org/officeDocument/2006/relationships/image" Target="../media/image18.jpeg"/><Relationship Id="rId4" Type="http://schemas.openxmlformats.org/officeDocument/2006/relationships/image" Target="../media/image13.png"/><Relationship Id="rId9" Type="http://schemas.openxmlformats.org/officeDocument/2006/relationships/image" Target="../media/image17.png"/></Relationships>
</file>

<file path=ppt/slides/_rels/slide4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40.xml"/><Relationship Id="rId1" Type="http://schemas.openxmlformats.org/officeDocument/2006/relationships/slideLayout" Target="../slideLayouts/slideLayout2.xml"/><Relationship Id="rId5" Type="http://schemas.openxmlformats.org/officeDocument/2006/relationships/image" Target="../media/image43.jpeg"/><Relationship Id="rId4" Type="http://schemas.openxmlformats.org/officeDocument/2006/relationships/image" Target="../media/image42.jpeg"/></Relationships>
</file>

<file path=ppt/slides/_rels/slide4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32.jpeg"/></Relationships>
</file>

<file path=ppt/slides/_rels/slide4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32.jpeg"/></Relationships>
</file>

<file path=ppt/slides/_rels/slide4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9.jpeg"/><Relationship Id="rId7"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s>
</file>

<file path=ppt/slides/_rels/slide50.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51.xml"/><Relationship Id="rId1" Type="http://schemas.openxmlformats.org/officeDocument/2006/relationships/slideLayout" Target="../slideLayouts/slideLayout2.xml"/><Relationship Id="rId4" Type="http://schemas.openxmlformats.org/officeDocument/2006/relationships/image" Target="../media/image48.jpeg"/></Relationships>
</file>

<file path=ppt/slides/_rels/slide52.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52.xml"/><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54.xml"/><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7.png"/><Relationship Id="rId7" Type="http://schemas.openxmlformats.org/officeDocument/2006/relationships/image" Target="../media/image11.jpeg"/><Relationship Id="rId2" Type="http://schemas.openxmlformats.org/officeDocument/2006/relationships/notesSlide" Target="../notesSlides/notesSlide55.xml"/><Relationship Id="rId1" Type="http://schemas.openxmlformats.org/officeDocument/2006/relationships/slideLayout" Target="../slideLayouts/slideLayout2.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s/_rels/slide56.xml.rels><?xml version="1.0" encoding="UTF-8" standalone="yes"?>
<Relationships xmlns="http://schemas.openxmlformats.org/package/2006/relationships"><Relationship Id="rId3" Type="http://schemas.openxmlformats.org/officeDocument/2006/relationships/hyperlink" Target="https://pscentre.org" TargetMode="External"/><Relationship Id="rId2" Type="http://schemas.openxmlformats.org/officeDocument/2006/relationships/notesSlide" Target="../notesSlides/notesSlide56.xml"/><Relationship Id="rId1" Type="http://schemas.openxmlformats.org/officeDocument/2006/relationships/slideLayout" Target="../slideLayouts/slideLayout2.xml"/><Relationship Id="rId5" Type="http://schemas.openxmlformats.org/officeDocument/2006/relationships/hyperlink" Target="https://mhpss.net/" TargetMode="External"/><Relationship Id="rId4" Type="http://schemas.openxmlformats.org/officeDocument/2006/relationships/hyperlink" Target="https://www.who.int" TargetMode="External"/></Relationships>
</file>

<file path=ppt/slides/_rels/slide57.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object 12"/>
          <p:cNvSpPr txBox="1">
            <a:spLocks/>
          </p:cNvSpPr>
          <p:nvPr/>
        </p:nvSpPr>
        <p:spPr>
          <a:xfrm>
            <a:off x="6322072" y="370994"/>
            <a:ext cx="5077825" cy="2118529"/>
          </a:xfrm>
          <a:prstGeom prst="rect">
            <a:avLst/>
          </a:prstGeom>
        </p:spPr>
        <p:txBody>
          <a:bodyPr vert="horz" wrap="square" lIns="0" tIns="12700" rIns="0" bIns="0" rtlCol="0" anchor="t">
            <a:spAutoFit/>
          </a:bodyPr>
          <a:lstStyle/>
          <a:p>
            <a:pPr marL="12700" algn="ctr" defTabSz="914400">
              <a:spcBef>
                <a:spcPts val="100"/>
              </a:spcBef>
              <a:defRPr/>
            </a:pPr>
            <a:endParaRPr lang="ru-RU" sz="2400" b="1" i="0" u="none" strike="noStrike" dirty="0">
              <a:solidFill>
                <a:srgbClr val="3F3F3F"/>
              </a:solidFill>
              <a:effectLst/>
              <a:latin typeface="+mn-lt"/>
            </a:endParaRPr>
          </a:p>
          <a:p>
            <a:pPr marL="12700" algn="ctr" defTabSz="914400">
              <a:spcBef>
                <a:spcPts val="100"/>
              </a:spcBef>
              <a:defRPr/>
            </a:pPr>
            <a:r>
              <a:rPr lang="ru-RU" sz="2400" b="1" dirty="0">
                <a:solidFill>
                  <a:srgbClr val="3F3F3F"/>
                </a:solidFill>
              </a:rPr>
              <a:t>Подготовительный к</a:t>
            </a:r>
            <a:r>
              <a:rPr lang="ru-RU" sz="2400" b="1" i="0" u="none" strike="noStrike" dirty="0">
                <a:solidFill>
                  <a:srgbClr val="3F3F3F"/>
                </a:solidFill>
                <a:effectLst/>
                <a:latin typeface="+mn-lt"/>
              </a:rPr>
              <a:t>урс </a:t>
            </a:r>
          </a:p>
          <a:p>
            <a:pPr marL="12700" algn="ctr" defTabSz="914400">
              <a:spcBef>
                <a:spcPts val="100"/>
              </a:spcBef>
              <a:defRPr/>
            </a:pPr>
            <a:r>
              <a:rPr lang="ru-RU" sz="2400" b="1" i="0" u="none" strike="noStrike" dirty="0">
                <a:solidFill>
                  <a:srgbClr val="3F3F3F"/>
                </a:solidFill>
                <a:effectLst/>
                <a:latin typeface="+mn-lt"/>
              </a:rPr>
              <a:t>по базовым вопросам психо-социальной первой помощи (ПСПП)</a:t>
            </a:r>
            <a:r>
              <a:rPr lang="en-US" sz="2400" b="0" i="0" dirty="0">
                <a:solidFill>
                  <a:srgbClr val="000000"/>
                </a:solidFill>
                <a:effectLst/>
                <a:latin typeface="+mn-lt"/>
              </a:rPr>
              <a:t>​</a:t>
            </a:r>
            <a:br>
              <a:rPr lang="en-US" sz="2000" b="0" i="0" dirty="0">
                <a:solidFill>
                  <a:srgbClr val="000000"/>
                </a:solidFill>
                <a:effectLst/>
                <a:latin typeface="+mn-lt"/>
              </a:rPr>
            </a:br>
            <a:r>
              <a:rPr lang="ru-RU" sz="2000" b="0" i="0" dirty="0">
                <a:solidFill>
                  <a:srgbClr val="000000"/>
                </a:solidFill>
                <a:effectLst/>
                <a:latin typeface="+mn-lt"/>
              </a:rPr>
              <a:t>(3-х часово</a:t>
            </a:r>
            <a:r>
              <a:rPr lang="ru-RU" sz="2000" dirty="0">
                <a:solidFill>
                  <a:srgbClr val="000000"/>
                </a:solidFill>
              </a:rPr>
              <a:t>й вебинар)</a:t>
            </a:r>
            <a:r>
              <a:rPr lang="da-DK" sz="2000" b="0" i="0" dirty="0">
                <a:solidFill>
                  <a:srgbClr val="000000"/>
                </a:solidFill>
                <a:effectLst/>
                <a:latin typeface="+mn-lt"/>
              </a:rPr>
              <a:t>​</a:t>
            </a:r>
            <a:br>
              <a:rPr lang="da-DK" sz="2000" b="0" i="0" dirty="0">
                <a:solidFill>
                  <a:srgbClr val="000000"/>
                </a:solidFill>
                <a:effectLst/>
                <a:latin typeface="+mn-lt"/>
              </a:rPr>
            </a:br>
            <a:endParaRPr kumimoji="0" lang="en-US" sz="2000" b="0" i="0" u="none" strike="noStrike" kern="0" cap="none" spc="-5" normalizeH="0" baseline="0" noProof="0" dirty="0">
              <a:ln>
                <a:noFill/>
              </a:ln>
              <a:solidFill>
                <a:srgbClr val="231F20"/>
              </a:solidFill>
              <a:effectLst/>
              <a:uLnTx/>
              <a:uFillTx/>
              <a:latin typeface="Calibri"/>
              <a:ea typeface="+mj-ea"/>
              <a:cs typeface="Calibri"/>
            </a:endParaRPr>
          </a:p>
        </p:txBody>
      </p:sp>
      <p:sp>
        <p:nvSpPr>
          <p:cNvPr id="6" name="TextBox 5">
            <a:extLst>
              <a:ext uri="{FF2B5EF4-FFF2-40B4-BE49-F238E27FC236}">
                <a16:creationId xmlns:a16="http://schemas.microsoft.com/office/drawing/2014/main" id="{7CE38C03-C463-44B1-88F9-A76312D385D6}"/>
              </a:ext>
            </a:extLst>
          </p:cNvPr>
          <p:cNvSpPr txBox="1"/>
          <p:nvPr/>
        </p:nvSpPr>
        <p:spPr>
          <a:xfrm>
            <a:off x="6742803" y="2419037"/>
            <a:ext cx="4236362" cy="3693319"/>
          </a:xfrm>
          <a:prstGeom prst="rect">
            <a:avLst/>
          </a:prstGeom>
          <a:noFill/>
        </p:spPr>
        <p:txBody>
          <a:bodyPr wrap="square">
            <a:spAutoFit/>
          </a:bodyPr>
          <a:lstStyle/>
          <a:p>
            <a:r>
              <a:rPr lang="ru-RU" dirty="0">
                <a:solidFill>
                  <a:srgbClr val="3F3F3F"/>
                </a:solidFill>
              </a:rPr>
              <a:t>Прежде, чем мы начнём занятие, убедитесь:</a:t>
            </a:r>
            <a:br>
              <a:rPr lang="ru-RU" dirty="0">
                <a:solidFill>
                  <a:srgbClr val="3F3F3F"/>
                </a:solidFill>
              </a:rPr>
            </a:br>
            <a:endParaRPr lang="en-GB" dirty="0">
              <a:solidFill>
                <a:srgbClr val="000000"/>
              </a:solidFill>
            </a:endParaRPr>
          </a:p>
          <a:p>
            <a:pPr marL="342900" indent="-342900">
              <a:buFont typeface="Arial" panose="020B0604020202020204" pitchFamily="34" charset="0"/>
              <a:buChar char="•"/>
            </a:pPr>
            <a:r>
              <a:rPr lang="ru-RU" dirty="0">
                <a:solidFill>
                  <a:srgbClr val="000000"/>
                </a:solidFill>
              </a:rPr>
              <a:t>что вы находитесь в безопасном месте, где вам удобно, и откуда вы можете принимать активное участие в вебинаре; </a:t>
            </a:r>
            <a:endParaRPr lang="en-GB" dirty="0">
              <a:solidFill>
                <a:srgbClr val="3F3F3F"/>
              </a:solidFill>
            </a:endParaRPr>
          </a:p>
          <a:p>
            <a:pPr marL="342900" indent="-342900">
              <a:buFont typeface="Arial" panose="020B0604020202020204" pitchFamily="34" charset="0"/>
              <a:buChar char="•"/>
            </a:pPr>
            <a:endParaRPr lang="en-GB" dirty="0">
              <a:solidFill>
                <a:srgbClr val="000000"/>
              </a:solidFill>
            </a:endParaRPr>
          </a:p>
          <a:p>
            <a:pPr marL="342900" indent="-342900">
              <a:buFont typeface="Arial" panose="020B0604020202020204" pitchFamily="34" charset="0"/>
              <a:buChar char="•"/>
            </a:pPr>
            <a:r>
              <a:rPr lang="ru-RU" dirty="0">
                <a:solidFill>
                  <a:srgbClr val="3F3F3F"/>
                </a:solidFill>
              </a:rPr>
              <a:t>что сможете включать и выключать микрофон и веб-камеру;</a:t>
            </a:r>
            <a:endParaRPr lang="en-GB" dirty="0">
              <a:solidFill>
                <a:srgbClr val="3F3F3F"/>
              </a:solidFill>
            </a:endParaRPr>
          </a:p>
          <a:p>
            <a:pPr marL="342900" indent="-342900">
              <a:buFont typeface="Arial" panose="020B0604020202020204" pitchFamily="34" charset="0"/>
              <a:buChar char="•"/>
            </a:pPr>
            <a:endParaRPr lang="en-GB" dirty="0">
              <a:solidFill>
                <a:srgbClr val="000000"/>
              </a:solidFill>
            </a:endParaRPr>
          </a:p>
          <a:p>
            <a:pPr marL="342900" indent="-342900">
              <a:buFont typeface="Arial" panose="020B0604020202020204" pitchFamily="34" charset="0"/>
              <a:buChar char="•"/>
            </a:pPr>
            <a:r>
              <a:rPr lang="ru-RU" dirty="0">
                <a:solidFill>
                  <a:srgbClr val="3F3F3F"/>
                </a:solidFill>
              </a:rPr>
              <a:t>что у вас под рукой есть ручка, бумага и стакан питьевой воды.</a:t>
            </a:r>
            <a:endParaRPr lang="da-DK" dirty="0"/>
          </a:p>
        </p:txBody>
      </p:sp>
      <p:pic>
        <p:nvPicPr>
          <p:cNvPr id="3" name="Picture 2" descr="A picture containing text, linedrawing&#10;&#10;Description automatically generated">
            <a:extLst>
              <a:ext uri="{FF2B5EF4-FFF2-40B4-BE49-F238E27FC236}">
                <a16:creationId xmlns:a16="http://schemas.microsoft.com/office/drawing/2014/main" id="{DD00F6AD-58C1-4578-8E3D-4F98599B09F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0704" y="847491"/>
            <a:ext cx="5257752" cy="5145333"/>
          </a:xfrm>
          <a:prstGeom prst="rect">
            <a:avLst/>
          </a:prstGeom>
        </p:spPr>
      </p:pic>
      <p:sp>
        <p:nvSpPr>
          <p:cNvPr id="2" name="TextBox 1">
            <a:extLst>
              <a:ext uri="{FF2B5EF4-FFF2-40B4-BE49-F238E27FC236}">
                <a16:creationId xmlns:a16="http://schemas.microsoft.com/office/drawing/2014/main" id="{07EA4A25-E65A-4A24-A8C4-86E14BE20049}"/>
              </a:ext>
            </a:extLst>
          </p:cNvPr>
          <p:cNvSpPr txBox="1"/>
          <p:nvPr/>
        </p:nvSpPr>
        <p:spPr>
          <a:xfrm>
            <a:off x="1412701" y="217105"/>
            <a:ext cx="9031511" cy="307777"/>
          </a:xfrm>
          <a:prstGeom prst="rect">
            <a:avLst/>
          </a:prstGeom>
          <a:noFill/>
        </p:spPr>
        <p:txBody>
          <a:bodyPr wrap="none" rtlCol="0">
            <a:spAutoFit/>
          </a:bodyPr>
          <a:lstStyle/>
          <a:p>
            <a:r>
              <a:rPr lang="ru-RU" sz="1400" dirty="0"/>
              <a:t>Центр психологической поддержки Международной Федерации обществ Красного Креста и Красного Полумесяца </a:t>
            </a:r>
          </a:p>
        </p:txBody>
      </p:sp>
    </p:spTree>
    <p:extLst>
      <p:ext uri="{BB962C8B-B14F-4D97-AF65-F5344CB8AC3E}">
        <p14:creationId xmlns:p14="http://schemas.microsoft.com/office/powerpoint/2010/main" val="14454228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object 15"/>
          <p:cNvSpPr txBox="1"/>
          <p:nvPr/>
        </p:nvSpPr>
        <p:spPr>
          <a:xfrm>
            <a:off x="11346885" y="5425244"/>
            <a:ext cx="118745" cy="979169"/>
          </a:xfrm>
          <a:prstGeom prst="rect">
            <a:avLst/>
          </a:prstGeom>
        </p:spPr>
        <p:txBody>
          <a:bodyPr vert="vert" wrap="square" lIns="0" tIns="8890" rIns="0" bIns="0" rtlCol="0">
            <a:spAutoFit/>
          </a:bodyPr>
          <a:lstStyle/>
          <a:p>
            <a:pPr marL="12700">
              <a:lnSpc>
                <a:spcPct val="100000"/>
              </a:lnSpc>
              <a:spcBef>
                <a:spcPts val="70"/>
              </a:spcBef>
            </a:pPr>
            <a:r>
              <a:rPr sz="600" spc="15">
                <a:solidFill>
                  <a:srgbClr val="FFFFFF"/>
                </a:solidFill>
                <a:latin typeface="Calibri"/>
                <a:cs typeface="Calibri"/>
              </a:rPr>
              <a:t>SYRIAN ARAB </a:t>
            </a:r>
            <a:r>
              <a:rPr sz="600" spc="10">
                <a:solidFill>
                  <a:srgbClr val="FFFFFF"/>
                </a:solidFill>
                <a:latin typeface="Calibri"/>
                <a:cs typeface="Calibri"/>
              </a:rPr>
              <a:t>RED</a:t>
            </a:r>
            <a:r>
              <a:rPr sz="600" spc="-10">
                <a:solidFill>
                  <a:srgbClr val="FFFFFF"/>
                </a:solidFill>
                <a:latin typeface="Calibri"/>
                <a:cs typeface="Calibri"/>
              </a:rPr>
              <a:t> </a:t>
            </a:r>
            <a:r>
              <a:rPr sz="600" spc="15">
                <a:solidFill>
                  <a:srgbClr val="FFFFFF"/>
                </a:solidFill>
                <a:latin typeface="Calibri"/>
                <a:cs typeface="Calibri"/>
              </a:rPr>
              <a:t>CRESCENT</a:t>
            </a:r>
            <a:endParaRPr sz="600">
              <a:latin typeface="Calibri"/>
              <a:cs typeface="Calibri"/>
            </a:endParaRPr>
          </a:p>
        </p:txBody>
      </p:sp>
      <p:sp>
        <p:nvSpPr>
          <p:cNvPr id="7" name="Rectangle 6"/>
          <p:cNvSpPr/>
          <p:nvPr/>
        </p:nvSpPr>
        <p:spPr>
          <a:xfrm>
            <a:off x="1110343" y="2272847"/>
            <a:ext cx="9983108" cy="2554545"/>
          </a:xfrm>
          <a:prstGeom prst="rect">
            <a:avLst/>
          </a:prstGeom>
        </p:spPr>
        <p:txBody>
          <a:bodyPr wrap="square">
            <a:spAutoFit/>
          </a:bodyPr>
          <a:lstStyle/>
          <a:p>
            <a:pPr marL="457200" indent="-457200">
              <a:buFont typeface="Arial" panose="020B0604020202020204" pitchFamily="34" charset="0"/>
              <a:buChar char="•"/>
            </a:pPr>
            <a:r>
              <a:rPr lang="ru-RU" sz="3200" dirty="0">
                <a:cs typeface="Calibri"/>
              </a:rPr>
              <a:t>Набор знаний и навыков, которые могут помочь людям, находящимся в кризисной ситуации,</a:t>
            </a:r>
            <a:br>
              <a:rPr lang="ru-RU" sz="3200" dirty="0">
                <a:cs typeface="Calibri"/>
              </a:rPr>
            </a:br>
            <a:r>
              <a:rPr lang="ru-RU" sz="3200" dirty="0">
                <a:cs typeface="Calibri"/>
              </a:rPr>
              <a:t> </a:t>
            </a:r>
          </a:p>
          <a:p>
            <a:pPr marL="457200" indent="-457200">
              <a:buFont typeface="Arial" panose="020B0604020202020204" pitchFamily="34" charset="0"/>
              <a:buChar char="•"/>
            </a:pPr>
            <a:r>
              <a:rPr lang="ru-RU" sz="3200" dirty="0">
                <a:cs typeface="Calibri"/>
              </a:rPr>
              <a:t>Способ помочь людям успокоиться и быть в состоянии действовать в трудной ситуации. </a:t>
            </a:r>
          </a:p>
        </p:txBody>
      </p:sp>
      <p:sp>
        <p:nvSpPr>
          <p:cNvPr id="5" name="Rectangle 6">
            <a:extLst>
              <a:ext uri="{FF2B5EF4-FFF2-40B4-BE49-F238E27FC236}">
                <a16:creationId xmlns:a16="http://schemas.microsoft.com/office/drawing/2014/main" id="{3A46B725-6048-416A-BCE7-12C4A34AEE27}"/>
              </a:ext>
            </a:extLst>
          </p:cNvPr>
          <p:cNvSpPr/>
          <p:nvPr/>
        </p:nvSpPr>
        <p:spPr>
          <a:xfrm>
            <a:off x="566964" y="1140608"/>
            <a:ext cx="10189937" cy="769441"/>
          </a:xfrm>
          <a:prstGeom prst="rect">
            <a:avLst/>
          </a:prstGeom>
        </p:spPr>
        <p:txBody>
          <a:bodyPr wrap="square">
            <a:spAutoFit/>
          </a:bodyPr>
          <a:lstStyle/>
          <a:p>
            <a:r>
              <a:rPr lang="ru-RU" sz="4400" i="1" dirty="0"/>
              <a:t>Первая психологическая помощь - это...</a:t>
            </a:r>
            <a:r>
              <a:rPr lang="en-US" sz="4400" i="1" dirty="0"/>
              <a:t>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object 12"/>
          <p:cNvSpPr txBox="1">
            <a:spLocks noGrp="1"/>
          </p:cNvSpPr>
          <p:nvPr>
            <p:ph type="title"/>
          </p:nvPr>
        </p:nvSpPr>
        <p:spPr>
          <a:xfrm>
            <a:off x="958850" y="923018"/>
            <a:ext cx="9906000" cy="659155"/>
          </a:xfrm>
          <a:prstGeom prst="rect">
            <a:avLst/>
          </a:prstGeom>
        </p:spPr>
        <p:txBody>
          <a:bodyPr vert="horz" wrap="square" lIns="0" tIns="12700" rIns="0" bIns="0" rtlCol="0">
            <a:spAutoFit/>
          </a:bodyPr>
          <a:lstStyle/>
          <a:p>
            <a:pPr marL="12700" algn="ctr">
              <a:lnSpc>
                <a:spcPct val="100000"/>
              </a:lnSpc>
              <a:spcBef>
                <a:spcPts val="100"/>
              </a:spcBef>
            </a:pPr>
            <a:r>
              <a:rPr lang="ru-RU" b="1" spc="-20" dirty="0">
                <a:solidFill>
                  <a:srgbClr val="FF0000"/>
                </a:solidFill>
              </a:rPr>
              <a:t>Помогающее поведение </a:t>
            </a:r>
            <a:endParaRPr spc="-5" dirty="0"/>
          </a:p>
        </p:txBody>
      </p:sp>
      <p:sp>
        <p:nvSpPr>
          <p:cNvPr id="15" name="object 15"/>
          <p:cNvSpPr txBox="1"/>
          <p:nvPr/>
        </p:nvSpPr>
        <p:spPr>
          <a:xfrm>
            <a:off x="11346885" y="5425244"/>
            <a:ext cx="118745" cy="979169"/>
          </a:xfrm>
          <a:prstGeom prst="rect">
            <a:avLst/>
          </a:prstGeom>
        </p:spPr>
        <p:txBody>
          <a:bodyPr vert="vert" wrap="square" lIns="0" tIns="8890" rIns="0" bIns="0" rtlCol="0">
            <a:spAutoFit/>
          </a:bodyPr>
          <a:lstStyle/>
          <a:p>
            <a:pPr marL="12700">
              <a:lnSpc>
                <a:spcPct val="100000"/>
              </a:lnSpc>
              <a:spcBef>
                <a:spcPts val="70"/>
              </a:spcBef>
            </a:pPr>
            <a:r>
              <a:rPr sz="600" spc="15">
                <a:solidFill>
                  <a:srgbClr val="FFFFFF"/>
                </a:solidFill>
                <a:latin typeface="Calibri"/>
                <a:cs typeface="Calibri"/>
              </a:rPr>
              <a:t>SYRIAN ARAB </a:t>
            </a:r>
            <a:r>
              <a:rPr sz="600" spc="10">
                <a:solidFill>
                  <a:srgbClr val="FFFFFF"/>
                </a:solidFill>
                <a:latin typeface="Calibri"/>
                <a:cs typeface="Calibri"/>
              </a:rPr>
              <a:t>RED</a:t>
            </a:r>
            <a:r>
              <a:rPr sz="600" spc="-10">
                <a:solidFill>
                  <a:srgbClr val="FFFFFF"/>
                </a:solidFill>
                <a:latin typeface="Calibri"/>
                <a:cs typeface="Calibri"/>
              </a:rPr>
              <a:t> </a:t>
            </a:r>
            <a:r>
              <a:rPr sz="600" spc="15">
                <a:solidFill>
                  <a:srgbClr val="FFFFFF"/>
                </a:solidFill>
                <a:latin typeface="Calibri"/>
                <a:cs typeface="Calibri"/>
              </a:rPr>
              <a:t>CRESCENT</a:t>
            </a:r>
            <a:endParaRPr sz="600">
              <a:latin typeface="Calibri"/>
              <a:cs typeface="Calibri"/>
            </a:endParaRPr>
          </a:p>
        </p:txBody>
      </p:sp>
      <p:sp>
        <p:nvSpPr>
          <p:cNvPr id="17" name="object 12"/>
          <p:cNvSpPr txBox="1">
            <a:spLocks/>
          </p:cNvSpPr>
          <p:nvPr/>
        </p:nvSpPr>
        <p:spPr>
          <a:xfrm>
            <a:off x="853116" y="1898344"/>
            <a:ext cx="10117467" cy="4016484"/>
          </a:xfrm>
          <a:prstGeom prst="rect">
            <a:avLst/>
          </a:prstGeom>
        </p:spPr>
        <p:txBody>
          <a:bodyPr vert="horz" wrap="square" lIns="0" tIns="12700" rIns="0" bIns="0" rtlCol="0" anchor="t">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lang="ru-RU" sz="3200" b="0" i="0" u="none" strike="noStrike" kern="0" cap="none" spc="-20" normalizeH="0" baseline="0" noProof="0" dirty="0">
                <a:ln>
                  <a:noFill/>
                </a:ln>
                <a:effectLst/>
                <a:uLnTx/>
                <a:uFillTx/>
                <a:latin typeface="Calibri"/>
                <a:ea typeface="+mj-ea"/>
                <a:cs typeface="Calibri"/>
              </a:rPr>
              <a:t>Вспомните ситуацию, когда Вы были в стрессовом состоянии, и кто-то оказывал Вам помощь</a:t>
            </a:r>
            <a:r>
              <a:rPr lang="en-US" sz="3200" kern="0" spc="-20" dirty="0">
                <a:latin typeface="Calibri"/>
                <a:ea typeface="+mj-ea"/>
                <a:cs typeface="Calibri"/>
              </a:rPr>
              <a:t>. </a:t>
            </a:r>
          </a:p>
          <a:p>
            <a:pPr marL="12700" marR="0" lvl="0" indent="0" defTabSz="914400" eaLnBrk="1" fontAlgn="auto" latinLnBrk="0" hangingPunct="1">
              <a:lnSpc>
                <a:spcPct val="100000"/>
              </a:lnSpc>
              <a:spcBef>
                <a:spcPts val="100"/>
              </a:spcBef>
              <a:spcAft>
                <a:spcPts val="0"/>
              </a:spcAft>
              <a:buClrTx/>
              <a:buSzTx/>
              <a:buFontTx/>
              <a:buNone/>
              <a:tabLst/>
              <a:defRPr/>
            </a:pPr>
            <a:endParaRPr lang="en-US" sz="3200" kern="0" spc="-20" dirty="0">
              <a:latin typeface="Calibri"/>
              <a:ea typeface="+mj-ea"/>
              <a:cs typeface="Calibri"/>
            </a:endParaRPr>
          </a:p>
          <a:p>
            <a:pPr marL="12700" marR="0" lvl="0" indent="0" defTabSz="914400" eaLnBrk="1" fontAlgn="auto" latinLnBrk="0" hangingPunct="1">
              <a:lnSpc>
                <a:spcPct val="100000"/>
              </a:lnSpc>
              <a:spcBef>
                <a:spcPts val="100"/>
              </a:spcBef>
              <a:spcAft>
                <a:spcPts val="0"/>
              </a:spcAft>
              <a:buClrTx/>
              <a:buSzTx/>
              <a:buFontTx/>
              <a:buNone/>
              <a:tabLst/>
              <a:defRPr/>
            </a:pPr>
            <a:r>
              <a:rPr kumimoji="0" lang="ru-RU" sz="3200" b="0" i="0" u="none" strike="noStrike" kern="0" cap="none" spc="-20" normalizeH="0" baseline="0" noProof="0" dirty="0">
                <a:ln>
                  <a:noFill/>
                </a:ln>
                <a:effectLst/>
                <a:uLnTx/>
                <a:uFillTx/>
                <a:latin typeface="Calibri"/>
                <a:ea typeface="+mj-ea"/>
                <a:cs typeface="Calibri"/>
              </a:rPr>
              <a:t>Что было в действиях или поведении этого человека, что Вам помогало? Или наоборот, расстраивало больше</a:t>
            </a:r>
            <a:r>
              <a:rPr lang="en-US" sz="3200" kern="0" spc="-20" dirty="0">
                <a:latin typeface="Calibri"/>
                <a:ea typeface="+mj-ea"/>
                <a:cs typeface="Calibri"/>
              </a:rPr>
              <a:t>…?</a:t>
            </a:r>
          </a:p>
          <a:p>
            <a:pPr marL="12700" marR="0" lvl="0" indent="0" defTabSz="914400" eaLnBrk="1" fontAlgn="auto" latinLnBrk="0" hangingPunct="1">
              <a:lnSpc>
                <a:spcPct val="100000"/>
              </a:lnSpc>
              <a:spcBef>
                <a:spcPts val="100"/>
              </a:spcBef>
              <a:spcAft>
                <a:spcPts val="0"/>
              </a:spcAft>
              <a:buClrTx/>
              <a:buSzTx/>
              <a:buFontTx/>
              <a:buNone/>
              <a:tabLst/>
              <a:defRPr/>
            </a:pPr>
            <a:endParaRPr lang="en-US" sz="3200" kern="0" spc="-20" dirty="0">
              <a:latin typeface="Calibri"/>
              <a:ea typeface="+mj-ea"/>
              <a:cs typeface="Calibri"/>
            </a:endParaRPr>
          </a:p>
          <a:p>
            <a:pPr marL="12700" defTabSz="914400">
              <a:spcBef>
                <a:spcPts val="100"/>
              </a:spcBef>
              <a:defRPr/>
            </a:pPr>
            <a:r>
              <a:rPr lang="ru-RU" sz="3200" kern="0" spc="-20" dirty="0">
                <a:solidFill>
                  <a:srgbClr val="0000FF"/>
                </a:solidFill>
                <a:latin typeface="Calibri"/>
                <a:ea typeface="+mj-ea"/>
                <a:cs typeface="Calibri"/>
              </a:rPr>
              <a:t>Поднимите руку, чтобы высказаться, или напишите в чате. </a:t>
            </a:r>
            <a:endParaRPr lang="en-US" sz="3200" kern="0" spc="-20" dirty="0">
              <a:solidFill>
                <a:srgbClr val="0000FF"/>
              </a:solidFill>
              <a:latin typeface="Calibri"/>
              <a:ea typeface="+mj-ea"/>
              <a:cs typeface="Calibri"/>
            </a:endParaRPr>
          </a:p>
          <a:p>
            <a:pPr marL="12700" marR="0" lvl="0" indent="0" defTabSz="914400" eaLnBrk="1" fontAlgn="auto" latinLnBrk="0" hangingPunct="1">
              <a:lnSpc>
                <a:spcPct val="100000"/>
              </a:lnSpc>
              <a:spcBef>
                <a:spcPts val="100"/>
              </a:spcBef>
              <a:spcAft>
                <a:spcPts val="0"/>
              </a:spcAft>
              <a:buClrTx/>
              <a:buSzTx/>
              <a:buFontTx/>
              <a:buNone/>
              <a:tabLst/>
              <a:defRPr/>
            </a:pPr>
            <a:endParaRPr lang="en-US" sz="3200" kern="0" spc="-20" noProof="0" dirty="0">
              <a:latin typeface="Calibri"/>
              <a:ea typeface="+mj-ea"/>
              <a:cs typeface="Calibri"/>
            </a:endParaRPr>
          </a:p>
        </p:txBody>
      </p:sp>
    </p:spTree>
    <p:extLst>
      <p:ext uri="{BB962C8B-B14F-4D97-AF65-F5344CB8AC3E}">
        <p14:creationId xmlns:p14="http://schemas.microsoft.com/office/powerpoint/2010/main" val="81067050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object 15"/>
          <p:cNvSpPr txBox="1"/>
          <p:nvPr/>
        </p:nvSpPr>
        <p:spPr>
          <a:xfrm>
            <a:off x="11346885" y="5425244"/>
            <a:ext cx="118745" cy="979169"/>
          </a:xfrm>
          <a:prstGeom prst="rect">
            <a:avLst/>
          </a:prstGeom>
        </p:spPr>
        <p:txBody>
          <a:bodyPr vert="vert" wrap="square" lIns="0" tIns="8890" rIns="0" bIns="0" rtlCol="0">
            <a:spAutoFit/>
          </a:bodyPr>
          <a:lstStyle/>
          <a:p>
            <a:pPr marL="12700">
              <a:lnSpc>
                <a:spcPct val="100000"/>
              </a:lnSpc>
              <a:spcBef>
                <a:spcPts val="70"/>
              </a:spcBef>
            </a:pPr>
            <a:r>
              <a:rPr sz="600" spc="15">
                <a:solidFill>
                  <a:srgbClr val="FFFFFF"/>
                </a:solidFill>
                <a:latin typeface="Calibri"/>
                <a:cs typeface="Calibri"/>
              </a:rPr>
              <a:t>SYRIAN ARAB </a:t>
            </a:r>
            <a:r>
              <a:rPr sz="600" spc="10">
                <a:solidFill>
                  <a:srgbClr val="FFFFFF"/>
                </a:solidFill>
                <a:latin typeface="Calibri"/>
                <a:cs typeface="Calibri"/>
              </a:rPr>
              <a:t>RED</a:t>
            </a:r>
            <a:r>
              <a:rPr sz="600" spc="-10">
                <a:solidFill>
                  <a:srgbClr val="FFFFFF"/>
                </a:solidFill>
                <a:latin typeface="Calibri"/>
                <a:cs typeface="Calibri"/>
              </a:rPr>
              <a:t> </a:t>
            </a:r>
            <a:r>
              <a:rPr sz="600" spc="15">
                <a:solidFill>
                  <a:srgbClr val="FFFFFF"/>
                </a:solidFill>
                <a:latin typeface="Calibri"/>
                <a:cs typeface="Calibri"/>
              </a:rPr>
              <a:t>CRESCENT</a:t>
            </a:r>
            <a:endParaRPr sz="600">
              <a:latin typeface="Calibri"/>
              <a:cs typeface="Calibri"/>
            </a:endParaRPr>
          </a:p>
        </p:txBody>
      </p:sp>
      <p:sp>
        <p:nvSpPr>
          <p:cNvPr id="17" name="object 12"/>
          <p:cNvSpPr txBox="1">
            <a:spLocks/>
          </p:cNvSpPr>
          <p:nvPr/>
        </p:nvSpPr>
        <p:spPr>
          <a:xfrm>
            <a:off x="1107701" y="2733792"/>
            <a:ext cx="9913097" cy="2967479"/>
          </a:xfrm>
          <a:prstGeom prst="rect">
            <a:avLst/>
          </a:prstGeom>
        </p:spPr>
        <p:txBody>
          <a:bodyPr vert="horz" wrap="square" lIns="0" tIns="12700" rIns="0" bIns="0" rtlCol="0">
            <a:spAutoFit/>
          </a:bodyPr>
          <a:lstStyle/>
          <a:p>
            <a:pPr marL="342900" lvl="0" indent="-342900">
              <a:buFont typeface="Symbol" panose="05050102010706020507" pitchFamily="18" charset="2"/>
              <a:buChar char=""/>
            </a:pPr>
            <a:r>
              <a:rPr lang="ru-RU" sz="3200" dirty="0">
                <a:effectLst/>
                <a:latin typeface="Calibri" panose="020F0502020204030204" pitchFamily="34" charset="0"/>
                <a:ea typeface="Calibri" panose="020F0502020204030204" pitchFamily="34" charset="0"/>
                <a:cs typeface="Times New Roman" panose="02020603050405020304" pitchFamily="18" charset="0"/>
              </a:rPr>
              <a:t>Знания, как правильно оценить ситуацию</a:t>
            </a:r>
          </a:p>
          <a:p>
            <a:pPr marL="342900" lvl="0" indent="-342900">
              <a:buFont typeface="Symbol" panose="05050102010706020507" pitchFamily="18" charset="2"/>
              <a:buChar char=""/>
            </a:pPr>
            <a:r>
              <a:rPr lang="ru-RU" sz="3200" dirty="0">
                <a:effectLst/>
                <a:latin typeface="Calibri" panose="020F0502020204030204" pitchFamily="34" charset="0"/>
                <a:ea typeface="Calibri" panose="020F0502020204030204" pitchFamily="34" charset="0"/>
                <a:cs typeface="Times New Roman" panose="02020603050405020304" pitchFamily="18" charset="0"/>
              </a:rPr>
              <a:t>Знание общих типов реакции на кризис </a:t>
            </a:r>
          </a:p>
          <a:p>
            <a:pPr marL="342900" lvl="0" indent="-342900">
              <a:buFont typeface="Symbol" panose="05050102010706020507" pitchFamily="18" charset="2"/>
              <a:buChar char=""/>
            </a:pPr>
            <a:r>
              <a:rPr lang="ru-RU" sz="3200" dirty="0">
                <a:effectLst/>
                <a:latin typeface="Calibri" panose="020F0502020204030204" pitchFamily="34" charset="0"/>
                <a:ea typeface="Calibri" panose="020F0502020204030204" pitchFamily="34" charset="0"/>
                <a:cs typeface="Times New Roman" panose="02020603050405020304" pitchFamily="18" charset="0"/>
              </a:rPr>
              <a:t>Как подойти к человеку, который расстроен и как успокоить, если потребуется.</a:t>
            </a:r>
          </a:p>
          <a:p>
            <a:pPr marL="342900" lvl="0" indent="-342900">
              <a:buFont typeface="Symbol" panose="05050102010706020507" pitchFamily="18" charset="2"/>
              <a:buChar char=""/>
            </a:pPr>
            <a:r>
              <a:rPr lang="ru-RU" sz="3200" dirty="0">
                <a:effectLst/>
                <a:latin typeface="Calibri" panose="020F0502020204030204" pitchFamily="34" charset="0"/>
                <a:ea typeface="Calibri" panose="020F0502020204030204" pitchFamily="34" charset="0"/>
                <a:cs typeface="Times New Roman" panose="02020603050405020304" pitchFamily="18" charset="0"/>
              </a:rPr>
              <a:t>Как оказать эмоциональную поддержку и практическую помощь. </a:t>
            </a:r>
          </a:p>
        </p:txBody>
      </p:sp>
      <p:sp>
        <p:nvSpPr>
          <p:cNvPr id="4" name="object 12">
            <a:extLst>
              <a:ext uri="{FF2B5EF4-FFF2-40B4-BE49-F238E27FC236}">
                <a16:creationId xmlns:a16="http://schemas.microsoft.com/office/drawing/2014/main" id="{61DA7762-81BE-484F-88A0-E0B9306417D3}"/>
              </a:ext>
            </a:extLst>
          </p:cNvPr>
          <p:cNvSpPr txBox="1">
            <a:spLocks/>
          </p:cNvSpPr>
          <p:nvPr/>
        </p:nvSpPr>
        <p:spPr>
          <a:xfrm>
            <a:off x="998844" y="1118961"/>
            <a:ext cx="9913097" cy="1305486"/>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lang="ru-RU" sz="4200" b="0" i="0" u="none" strike="noStrike" kern="0" cap="none" spc="-20" normalizeH="0" baseline="0" noProof="0" dirty="0">
                <a:ln>
                  <a:noFill/>
                </a:ln>
                <a:solidFill>
                  <a:srgbClr val="231F20"/>
                </a:solidFill>
                <a:effectLst/>
                <a:uLnTx/>
                <a:uFillTx/>
                <a:latin typeface="Calibri"/>
                <a:ea typeface="+mj-ea"/>
                <a:cs typeface="Calibri"/>
              </a:rPr>
              <a:t>Навыки первой психологической помощи, предполагают:</a:t>
            </a:r>
            <a:endParaRPr kumimoji="0" lang="en-US" sz="4200" b="0" i="0" u="none" strike="noStrike" kern="0" cap="none" spc="-5" normalizeH="0" baseline="0" noProof="0" dirty="0">
              <a:ln>
                <a:noFill/>
              </a:ln>
              <a:solidFill>
                <a:srgbClr val="231F20"/>
              </a:solidFill>
              <a:effectLst/>
              <a:uLnTx/>
              <a:uFillTx/>
              <a:latin typeface="Calibri"/>
              <a:ea typeface="+mj-ea"/>
              <a:cs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object 15"/>
          <p:cNvSpPr txBox="1"/>
          <p:nvPr/>
        </p:nvSpPr>
        <p:spPr>
          <a:xfrm>
            <a:off x="11346885" y="5425244"/>
            <a:ext cx="118745" cy="979169"/>
          </a:xfrm>
          <a:prstGeom prst="rect">
            <a:avLst/>
          </a:prstGeom>
        </p:spPr>
        <p:txBody>
          <a:bodyPr vert="vert" wrap="square" lIns="0" tIns="8890" rIns="0" bIns="0" rtlCol="0">
            <a:spAutoFit/>
          </a:bodyPr>
          <a:lstStyle/>
          <a:p>
            <a:pPr marL="12700">
              <a:lnSpc>
                <a:spcPct val="100000"/>
              </a:lnSpc>
              <a:spcBef>
                <a:spcPts val="70"/>
              </a:spcBef>
            </a:pPr>
            <a:r>
              <a:rPr sz="600" spc="15">
                <a:solidFill>
                  <a:srgbClr val="FFFFFF"/>
                </a:solidFill>
                <a:latin typeface="Calibri"/>
                <a:cs typeface="Calibri"/>
              </a:rPr>
              <a:t>SYRIAN ARAB </a:t>
            </a:r>
            <a:r>
              <a:rPr sz="600" spc="10">
                <a:solidFill>
                  <a:srgbClr val="FFFFFF"/>
                </a:solidFill>
                <a:latin typeface="Calibri"/>
                <a:cs typeface="Calibri"/>
              </a:rPr>
              <a:t>RED</a:t>
            </a:r>
            <a:r>
              <a:rPr sz="600" spc="-10">
                <a:solidFill>
                  <a:srgbClr val="FFFFFF"/>
                </a:solidFill>
                <a:latin typeface="Calibri"/>
                <a:cs typeface="Calibri"/>
              </a:rPr>
              <a:t> </a:t>
            </a:r>
            <a:r>
              <a:rPr sz="600" spc="15">
                <a:solidFill>
                  <a:srgbClr val="FFFFFF"/>
                </a:solidFill>
                <a:latin typeface="Calibri"/>
                <a:cs typeface="Calibri"/>
              </a:rPr>
              <a:t>CRESCENT</a:t>
            </a:r>
            <a:endParaRPr sz="600">
              <a:latin typeface="Calibri"/>
              <a:cs typeface="Calibri"/>
            </a:endParaRPr>
          </a:p>
        </p:txBody>
      </p:sp>
      <p:graphicFrame>
        <p:nvGraphicFramePr>
          <p:cNvPr id="16" name="Diagram 15">
            <a:extLst>
              <a:ext uri="{FF2B5EF4-FFF2-40B4-BE49-F238E27FC236}">
                <a16:creationId xmlns:a16="http://schemas.microsoft.com/office/drawing/2014/main" id="{471B86D1-754D-B241-85BD-EE26831B2A2E}"/>
              </a:ext>
            </a:extLst>
          </p:cNvPr>
          <p:cNvGraphicFramePr/>
          <p:nvPr>
            <p:extLst>
              <p:ext uri="{D42A27DB-BD31-4B8C-83A1-F6EECF244321}">
                <p14:modId xmlns:p14="http://schemas.microsoft.com/office/powerpoint/2010/main" val="2883285070"/>
              </p:ext>
            </p:extLst>
          </p:nvPr>
        </p:nvGraphicFramePr>
        <p:xfrm>
          <a:off x="0" y="1412875"/>
          <a:ext cx="11518900" cy="50704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7" name="object 12"/>
          <p:cNvSpPr txBox="1">
            <a:spLocks/>
          </p:cNvSpPr>
          <p:nvPr/>
        </p:nvSpPr>
        <p:spPr>
          <a:xfrm>
            <a:off x="2318656" y="552904"/>
            <a:ext cx="7587343" cy="443711"/>
          </a:xfrm>
          <a:prstGeom prst="rect">
            <a:avLst/>
          </a:prstGeom>
        </p:spPr>
        <p:txBody>
          <a:bodyPr vert="horz" wrap="square" lIns="0" tIns="12700" rIns="0" bIns="0" rtlCol="0">
            <a:spAutoFit/>
          </a:bodyPr>
          <a:lstStyle/>
          <a:p>
            <a:pPr marL="12700" marR="0" lvl="0" indent="0" algn="ctr" defTabSz="914400" eaLnBrk="1" fontAlgn="auto" latinLnBrk="0" hangingPunct="1">
              <a:lnSpc>
                <a:spcPct val="100000"/>
              </a:lnSpc>
              <a:spcBef>
                <a:spcPts val="100"/>
              </a:spcBef>
              <a:spcAft>
                <a:spcPts val="0"/>
              </a:spcAft>
              <a:buClrTx/>
              <a:buSzTx/>
              <a:buFontTx/>
              <a:buNone/>
              <a:tabLst/>
              <a:defRPr/>
            </a:pPr>
            <a:r>
              <a:rPr kumimoji="0" lang="ru-RU" sz="2800" b="0" i="0" u="none" strike="noStrike" kern="0" cap="none" spc="-20" normalizeH="0" noProof="0" dirty="0">
                <a:ln>
                  <a:noFill/>
                </a:ln>
                <a:solidFill>
                  <a:srgbClr val="231F20"/>
                </a:solidFill>
                <a:effectLst/>
                <a:uLnTx/>
                <a:uFillTx/>
                <a:latin typeface="Calibri"/>
                <a:ea typeface="+mj-ea"/>
                <a:cs typeface="Calibri"/>
              </a:rPr>
              <a:t>C. </a:t>
            </a:r>
            <a:r>
              <a:rPr kumimoji="0" lang="ru-RU" sz="2800" b="0" i="0" u="none" strike="noStrike" kern="0" cap="none" spc="-20" normalizeH="0" noProof="0" dirty="0" err="1">
                <a:ln>
                  <a:noFill/>
                </a:ln>
                <a:solidFill>
                  <a:srgbClr val="231F20"/>
                </a:solidFill>
                <a:effectLst/>
                <a:uLnTx/>
                <a:uFillTx/>
                <a:latin typeface="Calibri"/>
                <a:ea typeface="+mj-ea"/>
                <a:cs typeface="Calibri"/>
              </a:rPr>
              <a:t>Хобфол</a:t>
            </a:r>
            <a:r>
              <a:rPr kumimoji="0" lang="ru-RU" sz="2800" b="0" i="0" u="none" strike="noStrike" kern="0" cap="none" spc="-20" normalizeH="0" noProof="0" dirty="0">
                <a:ln>
                  <a:noFill/>
                </a:ln>
                <a:solidFill>
                  <a:srgbClr val="231F20"/>
                </a:solidFill>
                <a:effectLst/>
                <a:uLnTx/>
                <a:uFillTx/>
                <a:latin typeface="Calibri"/>
                <a:ea typeface="+mj-ea"/>
                <a:cs typeface="Calibri"/>
              </a:rPr>
              <a:t> и группа авторов (2007 г.)</a:t>
            </a:r>
            <a:endParaRPr kumimoji="0" lang="en-US" sz="2800" b="0" i="0" u="none" strike="noStrike" kern="0" cap="none" spc="-20" normalizeH="0" noProof="0" dirty="0">
              <a:ln>
                <a:noFill/>
              </a:ln>
              <a:solidFill>
                <a:srgbClr val="231F20"/>
              </a:solidFill>
              <a:effectLst/>
              <a:uLnTx/>
              <a:uFillTx/>
              <a:latin typeface="Calibri"/>
              <a:ea typeface="+mj-ea"/>
              <a:cs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object 12"/>
          <p:cNvSpPr txBox="1">
            <a:spLocks noGrp="1"/>
          </p:cNvSpPr>
          <p:nvPr>
            <p:ph type="title"/>
          </p:nvPr>
        </p:nvSpPr>
        <p:spPr>
          <a:xfrm>
            <a:off x="859972" y="1848304"/>
            <a:ext cx="10297886" cy="2536592"/>
          </a:xfrm>
          <a:prstGeom prst="rect">
            <a:avLst/>
          </a:prstGeom>
        </p:spPr>
        <p:txBody>
          <a:bodyPr vert="horz" wrap="square" lIns="0" tIns="12700" rIns="0" bIns="0" rtlCol="0">
            <a:spAutoFit/>
          </a:bodyPr>
          <a:lstStyle/>
          <a:p>
            <a:pPr marL="12700" algn="ctr">
              <a:lnSpc>
                <a:spcPct val="100000"/>
              </a:lnSpc>
              <a:spcBef>
                <a:spcPts val="100"/>
              </a:spcBef>
            </a:pPr>
            <a:r>
              <a:rPr lang="ru-RU" sz="8000" spc="-20" dirty="0"/>
              <a:t>Верно - неверно</a:t>
            </a:r>
            <a:r>
              <a:rPr lang="da-DK" sz="8000" spc="-20" dirty="0"/>
              <a:t>?</a:t>
            </a:r>
            <a:br>
              <a:rPr lang="da-DK" sz="8000" spc="-20" dirty="0"/>
            </a:br>
            <a:br>
              <a:rPr lang="da-DK" spc="-20" dirty="0"/>
            </a:br>
            <a:r>
              <a:rPr lang="ru-RU" spc="-20" dirty="0"/>
              <a:t>Первая психологическая помощь – это .</a:t>
            </a:r>
            <a:r>
              <a:rPr lang="ru-RU" spc="-5" dirty="0"/>
              <a:t>..</a:t>
            </a:r>
            <a:endParaRPr spc="-5" dirty="0"/>
          </a:p>
        </p:txBody>
      </p:sp>
      <p:sp>
        <p:nvSpPr>
          <p:cNvPr id="15" name="object 15"/>
          <p:cNvSpPr txBox="1"/>
          <p:nvPr/>
        </p:nvSpPr>
        <p:spPr>
          <a:xfrm>
            <a:off x="11346885" y="5425244"/>
            <a:ext cx="118745" cy="979169"/>
          </a:xfrm>
          <a:prstGeom prst="rect">
            <a:avLst/>
          </a:prstGeom>
        </p:spPr>
        <p:txBody>
          <a:bodyPr vert="vert" wrap="square" lIns="0" tIns="8890" rIns="0" bIns="0" rtlCol="0">
            <a:spAutoFit/>
          </a:bodyPr>
          <a:lstStyle/>
          <a:p>
            <a:pPr marL="12700">
              <a:lnSpc>
                <a:spcPct val="100000"/>
              </a:lnSpc>
              <a:spcBef>
                <a:spcPts val="70"/>
              </a:spcBef>
            </a:pPr>
            <a:r>
              <a:rPr sz="600" spc="15">
                <a:solidFill>
                  <a:srgbClr val="FFFFFF"/>
                </a:solidFill>
                <a:latin typeface="Calibri"/>
                <a:cs typeface="Calibri"/>
              </a:rPr>
              <a:t>SYRIAN ARAB </a:t>
            </a:r>
            <a:r>
              <a:rPr sz="600" spc="10">
                <a:solidFill>
                  <a:srgbClr val="FFFFFF"/>
                </a:solidFill>
                <a:latin typeface="Calibri"/>
                <a:cs typeface="Calibri"/>
              </a:rPr>
              <a:t>RED</a:t>
            </a:r>
            <a:r>
              <a:rPr sz="600" spc="-10">
                <a:solidFill>
                  <a:srgbClr val="FFFFFF"/>
                </a:solidFill>
                <a:latin typeface="Calibri"/>
                <a:cs typeface="Calibri"/>
              </a:rPr>
              <a:t> </a:t>
            </a:r>
            <a:r>
              <a:rPr sz="600" spc="15">
                <a:solidFill>
                  <a:srgbClr val="FFFFFF"/>
                </a:solidFill>
                <a:latin typeface="Calibri"/>
                <a:cs typeface="Calibri"/>
              </a:rPr>
              <a:t>CRESCENT</a:t>
            </a:r>
            <a:endParaRPr sz="600">
              <a:latin typeface="Calibri"/>
              <a:cs typeface="Calibri"/>
            </a:endParaRPr>
          </a:p>
        </p:txBody>
      </p:sp>
    </p:spTree>
    <p:extLst>
      <p:ext uri="{BB962C8B-B14F-4D97-AF65-F5344CB8AC3E}">
        <p14:creationId xmlns:p14="http://schemas.microsoft.com/office/powerpoint/2010/main" val="38262136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object 12"/>
          <p:cNvSpPr txBox="1">
            <a:spLocks noGrp="1"/>
          </p:cNvSpPr>
          <p:nvPr>
            <p:ph type="title"/>
          </p:nvPr>
        </p:nvSpPr>
        <p:spPr>
          <a:xfrm>
            <a:off x="294419" y="840168"/>
            <a:ext cx="10123210" cy="659155"/>
          </a:xfrm>
          <a:prstGeom prst="rect">
            <a:avLst/>
          </a:prstGeom>
        </p:spPr>
        <p:txBody>
          <a:bodyPr vert="horz" wrap="square" lIns="0" tIns="12700" rIns="0" bIns="0" rtlCol="0">
            <a:spAutoFit/>
          </a:bodyPr>
          <a:lstStyle/>
          <a:p>
            <a:pPr marL="12700">
              <a:lnSpc>
                <a:spcPct val="100000"/>
              </a:lnSpc>
              <a:spcBef>
                <a:spcPts val="100"/>
              </a:spcBef>
            </a:pPr>
            <a:r>
              <a:rPr lang="ru-RU" spc="-20" dirty="0"/>
              <a:t>Первая психологическая помощь – это:</a:t>
            </a:r>
            <a:endParaRPr spc="-5" dirty="0"/>
          </a:p>
        </p:txBody>
      </p:sp>
      <p:sp>
        <p:nvSpPr>
          <p:cNvPr id="13" name="object 13"/>
          <p:cNvSpPr txBox="1"/>
          <p:nvPr/>
        </p:nvSpPr>
        <p:spPr>
          <a:xfrm>
            <a:off x="455301" y="1764813"/>
            <a:ext cx="10891584" cy="3878369"/>
          </a:xfrm>
          <a:prstGeom prst="rect">
            <a:avLst/>
          </a:prstGeom>
        </p:spPr>
        <p:txBody>
          <a:bodyPr vert="horz" wrap="square" lIns="0" tIns="12700" rIns="0" bIns="0" rtlCol="0">
            <a:spAutoFit/>
          </a:bodyPr>
          <a:lstStyle/>
          <a:p>
            <a:pPr marL="300355" marR="127000" indent="-287655">
              <a:lnSpc>
                <a:spcPct val="111100"/>
              </a:lnSpc>
              <a:spcBef>
                <a:spcPts val="100"/>
              </a:spcBef>
              <a:buChar char="•"/>
              <a:tabLst>
                <a:tab pos="300355" algn="l"/>
                <a:tab pos="300990" algn="l"/>
              </a:tabLst>
            </a:pPr>
            <a:r>
              <a:rPr lang="ru-RU" sz="2800" spc="-15" dirty="0">
                <a:solidFill>
                  <a:srgbClr val="231F20"/>
                </a:solidFill>
                <a:latin typeface="Calibri"/>
                <a:cs typeface="Calibri"/>
              </a:rPr>
              <a:t>Успокоить человека, попавшего в стрессовую ситуацию, помочь ему почувствовать себя в безопасности;  </a:t>
            </a:r>
          </a:p>
          <a:p>
            <a:pPr marL="300355" marR="127000" indent="-287655">
              <a:lnSpc>
                <a:spcPct val="111100"/>
              </a:lnSpc>
              <a:spcBef>
                <a:spcPts val="100"/>
              </a:spcBef>
              <a:buChar char="•"/>
              <a:tabLst>
                <a:tab pos="300355" algn="l"/>
                <a:tab pos="300990" algn="l"/>
              </a:tabLst>
            </a:pPr>
            <a:r>
              <a:rPr lang="ru-RU" sz="2800" spc="-15" dirty="0">
                <a:solidFill>
                  <a:srgbClr val="231F20"/>
                </a:solidFill>
                <a:latin typeface="Calibri"/>
                <a:cs typeface="Calibri"/>
              </a:rPr>
              <a:t>Оценить его потребности и опасения; </a:t>
            </a:r>
          </a:p>
          <a:p>
            <a:pPr marL="300355" marR="127000" indent="-287655">
              <a:lnSpc>
                <a:spcPct val="111100"/>
              </a:lnSpc>
              <a:spcBef>
                <a:spcPts val="100"/>
              </a:spcBef>
              <a:buChar char="•"/>
              <a:tabLst>
                <a:tab pos="300355" algn="l"/>
                <a:tab pos="300990" algn="l"/>
              </a:tabLst>
            </a:pPr>
            <a:r>
              <a:rPr lang="ru-RU" sz="2800" spc="-15" dirty="0">
                <a:solidFill>
                  <a:srgbClr val="231F20"/>
                </a:solidFill>
                <a:latin typeface="Calibri"/>
                <a:cs typeface="Calibri"/>
              </a:rPr>
              <a:t>Защитить человека от большего вреда;</a:t>
            </a:r>
          </a:p>
          <a:p>
            <a:pPr marL="300355" marR="127000" indent="-287655">
              <a:lnSpc>
                <a:spcPct val="111100"/>
              </a:lnSpc>
              <a:spcBef>
                <a:spcPts val="100"/>
              </a:spcBef>
              <a:buChar char="•"/>
              <a:tabLst>
                <a:tab pos="300355" algn="l"/>
                <a:tab pos="300990" algn="l"/>
              </a:tabLst>
            </a:pPr>
            <a:r>
              <a:rPr lang="ru-RU" sz="2800" spc="-15" dirty="0">
                <a:solidFill>
                  <a:srgbClr val="231F20"/>
                </a:solidFill>
                <a:latin typeface="Calibri"/>
                <a:cs typeface="Calibri"/>
              </a:rPr>
              <a:t>Оказать эмоциональную поддержку; </a:t>
            </a:r>
          </a:p>
          <a:p>
            <a:pPr marL="300355" marR="127000" indent="-287655">
              <a:lnSpc>
                <a:spcPct val="111100"/>
              </a:lnSpc>
              <a:spcBef>
                <a:spcPts val="100"/>
              </a:spcBef>
              <a:buChar char="•"/>
              <a:tabLst>
                <a:tab pos="300355" algn="l"/>
                <a:tab pos="300990" algn="l"/>
              </a:tabLst>
            </a:pPr>
            <a:r>
              <a:rPr lang="ru-RU" sz="2800" spc="-15" dirty="0">
                <a:solidFill>
                  <a:srgbClr val="231F20"/>
                </a:solidFill>
                <a:latin typeface="Calibri"/>
                <a:cs typeface="Calibri"/>
              </a:rPr>
              <a:t>Помочь в удовлетворении насущных базовых потребностей </a:t>
            </a:r>
            <a:br>
              <a:rPr lang="ru-RU" sz="2800" spc="-15" dirty="0">
                <a:solidFill>
                  <a:srgbClr val="231F20"/>
                </a:solidFill>
                <a:latin typeface="Calibri"/>
                <a:cs typeface="Calibri"/>
              </a:rPr>
            </a:br>
            <a:r>
              <a:rPr lang="ru-RU" sz="2800" spc="-15" dirty="0">
                <a:solidFill>
                  <a:srgbClr val="231F20"/>
                </a:solidFill>
                <a:latin typeface="Calibri"/>
                <a:cs typeface="Calibri"/>
              </a:rPr>
              <a:t>(еда, вода, одело, убежище, место для ночлега);</a:t>
            </a:r>
          </a:p>
          <a:p>
            <a:pPr marL="300355" marR="127000" indent="-287655">
              <a:lnSpc>
                <a:spcPct val="111100"/>
              </a:lnSpc>
              <a:spcBef>
                <a:spcPts val="100"/>
              </a:spcBef>
              <a:buChar char="•"/>
              <a:tabLst>
                <a:tab pos="300355" algn="l"/>
                <a:tab pos="300990" algn="l"/>
              </a:tabLst>
            </a:pPr>
            <a:r>
              <a:rPr lang="ru-RU" sz="2800" spc="-15" dirty="0">
                <a:solidFill>
                  <a:srgbClr val="231F20"/>
                </a:solidFill>
                <a:latin typeface="Calibri"/>
                <a:cs typeface="Calibri"/>
              </a:rPr>
              <a:t>Помочь в доступе к информации, услугам и социальной поддержке.</a:t>
            </a:r>
          </a:p>
        </p:txBody>
      </p:sp>
      <p:sp>
        <p:nvSpPr>
          <p:cNvPr id="15" name="object 15"/>
          <p:cNvSpPr txBox="1"/>
          <p:nvPr/>
        </p:nvSpPr>
        <p:spPr>
          <a:xfrm>
            <a:off x="11346885" y="5425244"/>
            <a:ext cx="118745" cy="979169"/>
          </a:xfrm>
          <a:prstGeom prst="rect">
            <a:avLst/>
          </a:prstGeom>
        </p:spPr>
        <p:txBody>
          <a:bodyPr vert="vert" wrap="square" lIns="0" tIns="8890" rIns="0" bIns="0" rtlCol="0">
            <a:spAutoFit/>
          </a:bodyPr>
          <a:lstStyle/>
          <a:p>
            <a:pPr marL="12700">
              <a:lnSpc>
                <a:spcPct val="100000"/>
              </a:lnSpc>
              <a:spcBef>
                <a:spcPts val="70"/>
              </a:spcBef>
            </a:pPr>
            <a:r>
              <a:rPr sz="600" spc="15">
                <a:solidFill>
                  <a:srgbClr val="FFFFFF"/>
                </a:solidFill>
                <a:latin typeface="Calibri"/>
                <a:cs typeface="Calibri"/>
              </a:rPr>
              <a:t>SYRIAN ARAB </a:t>
            </a:r>
            <a:r>
              <a:rPr sz="600" spc="10">
                <a:solidFill>
                  <a:srgbClr val="FFFFFF"/>
                </a:solidFill>
                <a:latin typeface="Calibri"/>
                <a:cs typeface="Calibri"/>
              </a:rPr>
              <a:t>RED</a:t>
            </a:r>
            <a:r>
              <a:rPr sz="600" spc="-10">
                <a:solidFill>
                  <a:srgbClr val="FFFFFF"/>
                </a:solidFill>
                <a:latin typeface="Calibri"/>
                <a:cs typeface="Calibri"/>
              </a:rPr>
              <a:t> </a:t>
            </a:r>
            <a:r>
              <a:rPr sz="600" spc="15">
                <a:solidFill>
                  <a:srgbClr val="FFFFFF"/>
                </a:solidFill>
                <a:latin typeface="Calibri"/>
                <a:cs typeface="Calibri"/>
              </a:rPr>
              <a:t>CRESCENT</a:t>
            </a:r>
            <a:endParaRPr sz="600">
              <a:latin typeface="Calibri"/>
              <a:cs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object 12"/>
          <p:cNvSpPr txBox="1">
            <a:spLocks noGrp="1"/>
          </p:cNvSpPr>
          <p:nvPr>
            <p:ph type="title"/>
          </p:nvPr>
        </p:nvSpPr>
        <p:spPr>
          <a:xfrm>
            <a:off x="247434" y="891804"/>
            <a:ext cx="10638149" cy="689932"/>
          </a:xfrm>
          <a:prstGeom prst="rect">
            <a:avLst/>
          </a:prstGeom>
        </p:spPr>
        <p:txBody>
          <a:bodyPr vert="horz" wrap="square" lIns="0" tIns="12700" rIns="0" bIns="0" rtlCol="0">
            <a:spAutoFit/>
          </a:bodyPr>
          <a:lstStyle/>
          <a:p>
            <a:pPr marL="12700">
              <a:lnSpc>
                <a:spcPct val="100000"/>
              </a:lnSpc>
              <a:spcBef>
                <a:spcPts val="420"/>
              </a:spcBef>
              <a:tabLst>
                <a:tab pos="300355" algn="l"/>
                <a:tab pos="300990" algn="l"/>
              </a:tabLst>
            </a:pPr>
            <a:r>
              <a:rPr lang="ru-RU" sz="4400" spc="-5" dirty="0">
                <a:solidFill>
                  <a:srgbClr val="231F20"/>
                </a:solidFill>
                <a:latin typeface="Calibri"/>
                <a:cs typeface="Calibri"/>
              </a:rPr>
              <a:t>Первая психологическая помощь  - это </a:t>
            </a:r>
          </a:p>
        </p:txBody>
      </p:sp>
      <p:sp>
        <p:nvSpPr>
          <p:cNvPr id="13" name="object 13"/>
          <p:cNvSpPr txBox="1"/>
          <p:nvPr/>
        </p:nvSpPr>
        <p:spPr>
          <a:xfrm>
            <a:off x="455301" y="1744447"/>
            <a:ext cx="10638150" cy="3541995"/>
          </a:xfrm>
          <a:prstGeom prst="rect">
            <a:avLst/>
          </a:prstGeom>
        </p:spPr>
        <p:txBody>
          <a:bodyPr vert="horz" wrap="square" lIns="0" tIns="53340" rIns="0" bIns="0" rtlCol="0">
            <a:spAutoFit/>
          </a:bodyPr>
          <a:lstStyle/>
          <a:p>
            <a:pPr marL="300355" indent="-287655">
              <a:lnSpc>
                <a:spcPct val="100000"/>
              </a:lnSpc>
              <a:spcBef>
                <a:spcPts val="420"/>
              </a:spcBef>
              <a:buChar char="•"/>
              <a:tabLst>
                <a:tab pos="300355" algn="l"/>
                <a:tab pos="300990" algn="l"/>
              </a:tabLst>
            </a:pPr>
            <a:r>
              <a:rPr lang="ru-RU" sz="3000" b="1" spc="-5" dirty="0">
                <a:solidFill>
                  <a:srgbClr val="FF0000"/>
                </a:solidFill>
                <a:latin typeface="Calibri"/>
                <a:cs typeface="Calibri"/>
              </a:rPr>
              <a:t>НЕ </a:t>
            </a:r>
            <a:r>
              <a:rPr lang="ru-RU" sz="3000" spc="-5" dirty="0">
                <a:solidFill>
                  <a:srgbClr val="231F20"/>
                </a:solidFill>
                <a:latin typeface="Calibri"/>
                <a:cs typeface="Calibri"/>
              </a:rPr>
              <a:t>то, чем занимаются исключительно профессионалы;</a:t>
            </a:r>
          </a:p>
          <a:p>
            <a:pPr marL="300355" indent="-287655">
              <a:lnSpc>
                <a:spcPct val="100000"/>
              </a:lnSpc>
              <a:spcBef>
                <a:spcPts val="420"/>
              </a:spcBef>
              <a:buChar char="•"/>
              <a:tabLst>
                <a:tab pos="300355" algn="l"/>
                <a:tab pos="300990" algn="l"/>
              </a:tabLst>
            </a:pPr>
            <a:r>
              <a:rPr lang="ru-RU" sz="3000" b="1" spc="-5" dirty="0">
                <a:solidFill>
                  <a:srgbClr val="FF0000"/>
                </a:solidFill>
                <a:latin typeface="Calibri"/>
                <a:cs typeface="Calibri"/>
              </a:rPr>
              <a:t>НЕ</a:t>
            </a:r>
            <a:r>
              <a:rPr lang="ru-RU" sz="3000" spc="-5" dirty="0">
                <a:solidFill>
                  <a:srgbClr val="231F20"/>
                </a:solidFill>
                <a:latin typeface="Calibri"/>
                <a:cs typeface="Calibri"/>
              </a:rPr>
              <a:t> профессиональное консультирование или терапия;</a:t>
            </a:r>
          </a:p>
          <a:p>
            <a:pPr marL="300355" indent="-287655">
              <a:lnSpc>
                <a:spcPct val="100000"/>
              </a:lnSpc>
              <a:spcBef>
                <a:spcPts val="420"/>
              </a:spcBef>
              <a:buChar char="•"/>
              <a:tabLst>
                <a:tab pos="300355" algn="l"/>
                <a:tab pos="300990" algn="l"/>
              </a:tabLst>
            </a:pPr>
            <a:r>
              <a:rPr lang="ru-RU" sz="3000" b="1" spc="-5" dirty="0">
                <a:solidFill>
                  <a:srgbClr val="FF0000"/>
                </a:solidFill>
                <a:latin typeface="Calibri"/>
                <a:cs typeface="Calibri"/>
              </a:rPr>
              <a:t>НЕ</a:t>
            </a:r>
            <a:r>
              <a:rPr lang="ru-RU" sz="3000" spc="-5" dirty="0">
                <a:solidFill>
                  <a:srgbClr val="231F20"/>
                </a:solidFill>
                <a:latin typeface="Calibri"/>
                <a:cs typeface="Calibri"/>
              </a:rPr>
              <a:t> подробное обсуждение события, вызвавшего стресс;</a:t>
            </a:r>
          </a:p>
          <a:p>
            <a:pPr marL="300355" indent="-287655">
              <a:lnSpc>
                <a:spcPct val="100000"/>
              </a:lnSpc>
              <a:spcBef>
                <a:spcPts val="420"/>
              </a:spcBef>
              <a:buChar char="•"/>
              <a:tabLst>
                <a:tab pos="300355" algn="l"/>
                <a:tab pos="300990" algn="l"/>
              </a:tabLst>
            </a:pPr>
            <a:r>
              <a:rPr lang="ru-RU" sz="3000" b="1" spc="-5" dirty="0">
                <a:solidFill>
                  <a:srgbClr val="FF0000"/>
                </a:solidFill>
                <a:latin typeface="Calibri"/>
                <a:cs typeface="Calibri"/>
              </a:rPr>
              <a:t>НЕ</a:t>
            </a:r>
            <a:r>
              <a:rPr lang="ru-RU" sz="3000" spc="-5" dirty="0">
                <a:solidFill>
                  <a:srgbClr val="231F20"/>
                </a:solidFill>
                <a:latin typeface="Calibri"/>
                <a:cs typeface="Calibri"/>
              </a:rPr>
              <a:t> просьба к кому-то проанализировать, что с ним произошло;</a:t>
            </a:r>
          </a:p>
          <a:p>
            <a:pPr marL="300355" indent="-287655">
              <a:lnSpc>
                <a:spcPct val="100000"/>
              </a:lnSpc>
              <a:spcBef>
                <a:spcPts val="420"/>
              </a:spcBef>
              <a:buChar char="•"/>
              <a:tabLst>
                <a:tab pos="300355" algn="l"/>
                <a:tab pos="300990" algn="l"/>
              </a:tabLst>
            </a:pPr>
            <a:r>
              <a:rPr lang="ru-RU" sz="3000" b="1" spc="-5" dirty="0">
                <a:solidFill>
                  <a:srgbClr val="FF0000"/>
                </a:solidFill>
                <a:latin typeface="Calibri"/>
                <a:cs typeface="Calibri"/>
              </a:rPr>
              <a:t>НЕ</a:t>
            </a:r>
            <a:r>
              <a:rPr lang="ru-RU" sz="3000" spc="-5" dirty="0">
                <a:solidFill>
                  <a:srgbClr val="231F20"/>
                </a:solidFill>
                <a:latin typeface="Calibri"/>
                <a:cs typeface="Calibri"/>
              </a:rPr>
              <a:t> настаивать на описании подробностей того, что произошло;</a:t>
            </a:r>
          </a:p>
          <a:p>
            <a:pPr marL="300355" indent="-287655">
              <a:lnSpc>
                <a:spcPct val="100000"/>
              </a:lnSpc>
              <a:spcBef>
                <a:spcPts val="420"/>
              </a:spcBef>
              <a:buChar char="•"/>
              <a:tabLst>
                <a:tab pos="300355" algn="l"/>
                <a:tab pos="300990" algn="l"/>
              </a:tabLst>
            </a:pPr>
            <a:r>
              <a:rPr lang="ru-RU" sz="3000" b="1" spc="-5" dirty="0">
                <a:solidFill>
                  <a:srgbClr val="FF0000"/>
                </a:solidFill>
                <a:latin typeface="Calibri"/>
                <a:cs typeface="Calibri"/>
              </a:rPr>
              <a:t>НЕ</a:t>
            </a:r>
            <a:r>
              <a:rPr lang="ru-RU" sz="3000" spc="-5" dirty="0">
                <a:solidFill>
                  <a:srgbClr val="231F20"/>
                </a:solidFill>
                <a:latin typeface="Calibri"/>
                <a:cs typeface="Calibri"/>
              </a:rPr>
              <a:t> заставлять людей делиться своими чувствами и реакциями на то, что произошло. </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ext&#10;&#10;Description automatically generated">
            <a:extLst>
              <a:ext uri="{FF2B5EF4-FFF2-40B4-BE49-F238E27FC236}">
                <a16:creationId xmlns:a16="http://schemas.microsoft.com/office/drawing/2014/main" id="{1AFE06E8-0EB6-406B-817F-874AD8D58D9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96596" y="0"/>
            <a:ext cx="4850289" cy="6483350"/>
          </a:xfrm>
          <a:prstGeom prst="rect">
            <a:avLst/>
          </a:prstGeom>
        </p:spPr>
      </p:pic>
      <p:sp>
        <p:nvSpPr>
          <p:cNvPr id="12" name="object 12"/>
          <p:cNvSpPr txBox="1">
            <a:spLocks noGrp="1"/>
          </p:cNvSpPr>
          <p:nvPr>
            <p:ph type="title"/>
          </p:nvPr>
        </p:nvSpPr>
        <p:spPr>
          <a:xfrm>
            <a:off x="1282016" y="2095887"/>
            <a:ext cx="4749810" cy="659155"/>
          </a:xfrm>
          <a:prstGeom prst="rect">
            <a:avLst/>
          </a:prstGeom>
        </p:spPr>
        <p:txBody>
          <a:bodyPr vert="horz" wrap="square" lIns="0" tIns="12700" rIns="0" bIns="0" rtlCol="0">
            <a:spAutoFit/>
          </a:bodyPr>
          <a:lstStyle/>
          <a:p>
            <a:pPr marL="12700">
              <a:lnSpc>
                <a:spcPct val="100000"/>
              </a:lnSpc>
              <a:spcBef>
                <a:spcPts val="100"/>
              </a:spcBef>
            </a:pPr>
            <a:r>
              <a:rPr lang="ru-RU" dirty="0"/>
              <a:t>Кому нужна ППП</a:t>
            </a:r>
            <a:r>
              <a:rPr spc="-5" dirty="0"/>
              <a:t>?</a:t>
            </a:r>
          </a:p>
        </p:txBody>
      </p:sp>
      <p:sp>
        <p:nvSpPr>
          <p:cNvPr id="15" name="object 15"/>
          <p:cNvSpPr txBox="1"/>
          <p:nvPr/>
        </p:nvSpPr>
        <p:spPr>
          <a:xfrm>
            <a:off x="11346885" y="5613027"/>
            <a:ext cx="118745" cy="788670"/>
          </a:xfrm>
          <a:prstGeom prst="rect">
            <a:avLst/>
          </a:prstGeom>
        </p:spPr>
        <p:txBody>
          <a:bodyPr vert="vert" wrap="square" lIns="0" tIns="8890" rIns="0" bIns="0" rtlCol="0">
            <a:spAutoFit/>
          </a:bodyPr>
          <a:lstStyle/>
          <a:p>
            <a:pPr marL="12700">
              <a:lnSpc>
                <a:spcPct val="100000"/>
              </a:lnSpc>
              <a:spcBef>
                <a:spcPts val="70"/>
              </a:spcBef>
            </a:pPr>
            <a:r>
              <a:rPr sz="600" spc="15">
                <a:solidFill>
                  <a:srgbClr val="FFFFFF"/>
                </a:solidFill>
                <a:latin typeface="Calibri"/>
                <a:cs typeface="Calibri"/>
              </a:rPr>
              <a:t>CARL WHETHAM </a:t>
            </a:r>
            <a:r>
              <a:rPr sz="600">
                <a:solidFill>
                  <a:srgbClr val="FFFFFF"/>
                </a:solidFill>
                <a:latin typeface="Calibri"/>
                <a:cs typeface="Calibri"/>
              </a:rPr>
              <a:t>/</a:t>
            </a:r>
            <a:r>
              <a:rPr sz="600" spc="-45">
                <a:solidFill>
                  <a:srgbClr val="FFFFFF"/>
                </a:solidFill>
                <a:latin typeface="Calibri"/>
                <a:cs typeface="Calibri"/>
              </a:rPr>
              <a:t> </a:t>
            </a:r>
            <a:r>
              <a:rPr sz="600" spc="10">
                <a:solidFill>
                  <a:srgbClr val="FFFFFF"/>
                </a:solidFill>
                <a:latin typeface="Calibri"/>
                <a:cs typeface="Calibri"/>
              </a:rPr>
              <a:t>IFRC</a:t>
            </a:r>
            <a:endParaRPr sz="600">
              <a:latin typeface="Calibri"/>
              <a:cs typeface="Calibri"/>
            </a:endParaRPr>
          </a:p>
        </p:txBody>
      </p:sp>
      <p:sp>
        <p:nvSpPr>
          <p:cNvPr id="21" name="Rectangle 20">
            <a:extLst>
              <a:ext uri="{FF2B5EF4-FFF2-40B4-BE49-F238E27FC236}">
                <a16:creationId xmlns:a16="http://schemas.microsoft.com/office/drawing/2014/main" id="{553C01E0-A596-4349-BC7A-6BC694DDEB4D}"/>
              </a:ext>
            </a:extLst>
          </p:cNvPr>
          <p:cNvSpPr/>
          <p:nvPr/>
        </p:nvSpPr>
        <p:spPr>
          <a:xfrm>
            <a:off x="-55606" y="3670218"/>
            <a:ext cx="7425055" cy="1238801"/>
          </a:xfrm>
          <a:prstGeom prst="rect">
            <a:avLst/>
          </a:prstGeom>
        </p:spPr>
        <p:txBody>
          <a:bodyPr wrap="square">
            <a:spAutoFit/>
          </a:bodyPr>
          <a:lstStyle/>
          <a:p>
            <a:pPr marL="300355" indent="-287655" algn="ctr">
              <a:lnSpc>
                <a:spcPct val="100000"/>
              </a:lnSpc>
              <a:spcBef>
                <a:spcPts val="320"/>
              </a:spcBef>
              <a:tabLst>
                <a:tab pos="300355" algn="l"/>
                <a:tab pos="300990" algn="l"/>
              </a:tabLst>
            </a:pPr>
            <a:r>
              <a:rPr lang="ru-RU" sz="3600" b="1" spc="-5" dirty="0">
                <a:solidFill>
                  <a:srgbClr val="FF0000"/>
                </a:solidFill>
                <a:cs typeface="Calibri"/>
              </a:rPr>
              <a:t>Важно помнить!</a:t>
            </a:r>
            <a:endParaRPr lang="en-US" sz="3600" b="1" spc="-5" dirty="0">
              <a:solidFill>
                <a:srgbClr val="FF0000"/>
              </a:solidFill>
              <a:cs typeface="Calibri"/>
            </a:endParaRPr>
          </a:p>
          <a:p>
            <a:pPr marL="300355" indent="-287655" algn="ctr">
              <a:lnSpc>
                <a:spcPct val="100000"/>
              </a:lnSpc>
              <a:spcBef>
                <a:spcPts val="320"/>
              </a:spcBef>
              <a:tabLst>
                <a:tab pos="300355" algn="l"/>
                <a:tab pos="300990" algn="l"/>
              </a:tabLst>
            </a:pPr>
            <a:r>
              <a:rPr lang="ru-RU" sz="3600" spc="-5" dirty="0">
                <a:solidFill>
                  <a:srgbClr val="FF0000"/>
                </a:solidFill>
                <a:cs typeface="Calibri"/>
              </a:rPr>
              <a:t>Не все люди нуждаются в ППП</a:t>
            </a:r>
            <a:r>
              <a:rPr lang="en-US" sz="3600" spc="-35" dirty="0">
                <a:solidFill>
                  <a:srgbClr val="FF0000"/>
                </a:solidFill>
                <a:cs typeface="Calibri"/>
              </a:rPr>
              <a:t>!</a:t>
            </a:r>
            <a:endParaRPr lang="en-US" sz="3600" dirty="0">
              <a:solidFill>
                <a:srgbClr val="FF0000"/>
              </a:solidFill>
              <a:cs typeface="Calibri"/>
            </a:endParaRPr>
          </a:p>
        </p:txBody>
      </p:sp>
    </p:spTree>
    <p:extLst>
      <p:ext uri="{BB962C8B-B14F-4D97-AF65-F5344CB8AC3E}">
        <p14:creationId xmlns:p14="http://schemas.microsoft.com/office/powerpoint/2010/main" val="4124786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object 12"/>
          <p:cNvSpPr txBox="1">
            <a:spLocks noGrp="1"/>
          </p:cNvSpPr>
          <p:nvPr>
            <p:ph type="title"/>
          </p:nvPr>
        </p:nvSpPr>
        <p:spPr>
          <a:xfrm>
            <a:off x="1069975" y="2708275"/>
            <a:ext cx="4718050" cy="2598147"/>
          </a:xfrm>
          <a:prstGeom prst="rect">
            <a:avLst/>
          </a:prstGeom>
        </p:spPr>
        <p:txBody>
          <a:bodyPr vert="horz" wrap="square" lIns="0" tIns="12700" rIns="0" bIns="0" rtlCol="0">
            <a:spAutoFit/>
          </a:bodyPr>
          <a:lstStyle/>
          <a:p>
            <a:pPr marL="12700">
              <a:lnSpc>
                <a:spcPct val="100000"/>
              </a:lnSpc>
              <a:spcBef>
                <a:spcPts val="100"/>
              </a:spcBef>
            </a:pPr>
            <a:r>
              <a:rPr lang="ru-RU" dirty="0"/>
              <a:t>Когда нужно оказывать первую психологическую помощь?</a:t>
            </a:r>
            <a:endParaRPr spc="-5" dirty="0"/>
          </a:p>
        </p:txBody>
      </p:sp>
      <p:sp>
        <p:nvSpPr>
          <p:cNvPr id="15" name="object 15"/>
          <p:cNvSpPr txBox="1"/>
          <p:nvPr/>
        </p:nvSpPr>
        <p:spPr>
          <a:xfrm>
            <a:off x="11346885" y="5613027"/>
            <a:ext cx="118745" cy="788670"/>
          </a:xfrm>
          <a:prstGeom prst="rect">
            <a:avLst/>
          </a:prstGeom>
        </p:spPr>
        <p:txBody>
          <a:bodyPr vert="vert" wrap="square" lIns="0" tIns="8890" rIns="0" bIns="0" rtlCol="0">
            <a:spAutoFit/>
          </a:bodyPr>
          <a:lstStyle/>
          <a:p>
            <a:pPr marL="12700">
              <a:lnSpc>
                <a:spcPct val="100000"/>
              </a:lnSpc>
              <a:spcBef>
                <a:spcPts val="70"/>
              </a:spcBef>
            </a:pPr>
            <a:r>
              <a:rPr sz="600" spc="15">
                <a:solidFill>
                  <a:srgbClr val="FFFFFF"/>
                </a:solidFill>
                <a:latin typeface="Calibri"/>
                <a:cs typeface="Calibri"/>
              </a:rPr>
              <a:t>CARL WHETHAM </a:t>
            </a:r>
            <a:r>
              <a:rPr sz="600">
                <a:solidFill>
                  <a:srgbClr val="FFFFFF"/>
                </a:solidFill>
                <a:latin typeface="Calibri"/>
                <a:cs typeface="Calibri"/>
              </a:rPr>
              <a:t>/</a:t>
            </a:r>
            <a:r>
              <a:rPr sz="600" spc="-45">
                <a:solidFill>
                  <a:srgbClr val="FFFFFF"/>
                </a:solidFill>
                <a:latin typeface="Calibri"/>
                <a:cs typeface="Calibri"/>
              </a:rPr>
              <a:t> </a:t>
            </a:r>
            <a:r>
              <a:rPr sz="600" spc="10">
                <a:solidFill>
                  <a:srgbClr val="FFFFFF"/>
                </a:solidFill>
                <a:latin typeface="Calibri"/>
                <a:cs typeface="Calibri"/>
              </a:rPr>
              <a:t>IFRC</a:t>
            </a:r>
            <a:endParaRPr sz="600">
              <a:latin typeface="Calibri"/>
              <a:cs typeface="Calibri"/>
            </a:endParaRPr>
          </a:p>
        </p:txBody>
      </p:sp>
      <p:pic>
        <p:nvPicPr>
          <p:cNvPr id="4" name="Picture 3" descr="Diagram&#10;&#10;Description automatically generated with medium confidence">
            <a:extLst>
              <a:ext uri="{FF2B5EF4-FFF2-40B4-BE49-F238E27FC236}">
                <a16:creationId xmlns:a16="http://schemas.microsoft.com/office/drawing/2014/main" id="{54D01788-312F-4D78-9783-AD4956A5F88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95750" y="-81653"/>
            <a:ext cx="3753175" cy="6483350"/>
          </a:xfrm>
          <a:prstGeom prst="rect">
            <a:avLst/>
          </a:prstGeom>
        </p:spPr>
      </p:pic>
    </p:spTree>
    <p:extLst>
      <p:ext uri="{BB962C8B-B14F-4D97-AF65-F5344CB8AC3E}">
        <p14:creationId xmlns:p14="http://schemas.microsoft.com/office/powerpoint/2010/main" val="224095473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Diagram&#10;&#10;Description automatically generated with medium confidence">
            <a:extLst>
              <a:ext uri="{FF2B5EF4-FFF2-40B4-BE49-F238E27FC236}">
                <a16:creationId xmlns:a16="http://schemas.microsoft.com/office/drawing/2014/main" id="{5C380C49-86CC-4E0D-8D38-FE3228C96BD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78229" y="0"/>
            <a:ext cx="3753175" cy="6483350"/>
          </a:xfrm>
          <a:prstGeom prst="rect">
            <a:avLst/>
          </a:prstGeom>
        </p:spPr>
      </p:pic>
      <p:sp>
        <p:nvSpPr>
          <p:cNvPr id="12" name="object 12"/>
          <p:cNvSpPr txBox="1">
            <a:spLocks noGrp="1"/>
          </p:cNvSpPr>
          <p:nvPr>
            <p:ph type="title"/>
          </p:nvPr>
        </p:nvSpPr>
        <p:spPr>
          <a:xfrm>
            <a:off x="1180352" y="1365947"/>
            <a:ext cx="6865098" cy="659155"/>
          </a:xfrm>
          <a:prstGeom prst="rect">
            <a:avLst/>
          </a:prstGeom>
        </p:spPr>
        <p:txBody>
          <a:bodyPr vert="horz" wrap="square" lIns="0" tIns="12700" rIns="0" bIns="0" rtlCol="0">
            <a:spAutoFit/>
          </a:bodyPr>
          <a:lstStyle/>
          <a:p>
            <a:pPr marL="12700">
              <a:lnSpc>
                <a:spcPct val="100000"/>
              </a:lnSpc>
              <a:spcBef>
                <a:spcPts val="100"/>
              </a:spcBef>
            </a:pPr>
            <a:r>
              <a:rPr lang="ru-RU" dirty="0"/>
              <a:t>Когда мы оказываем ППП</a:t>
            </a:r>
            <a:r>
              <a:rPr spc="-5" dirty="0"/>
              <a:t>?</a:t>
            </a:r>
          </a:p>
        </p:txBody>
      </p:sp>
      <p:sp>
        <p:nvSpPr>
          <p:cNvPr id="13" name="object 13"/>
          <p:cNvSpPr txBox="1"/>
          <p:nvPr/>
        </p:nvSpPr>
        <p:spPr>
          <a:xfrm>
            <a:off x="759657" y="2384604"/>
            <a:ext cx="7285793" cy="3162404"/>
          </a:xfrm>
          <a:prstGeom prst="rect">
            <a:avLst/>
          </a:prstGeom>
        </p:spPr>
        <p:txBody>
          <a:bodyPr vert="horz" wrap="square" lIns="0" tIns="53340" rIns="0" bIns="0" rtlCol="0">
            <a:spAutoFit/>
          </a:bodyPr>
          <a:lstStyle/>
          <a:p>
            <a:pPr marL="300355" indent="-287655">
              <a:lnSpc>
                <a:spcPct val="100000"/>
              </a:lnSpc>
              <a:spcBef>
                <a:spcPts val="420"/>
              </a:spcBef>
              <a:buChar char="•"/>
              <a:tabLst>
                <a:tab pos="300355" algn="l"/>
                <a:tab pos="300990" algn="l"/>
              </a:tabLst>
            </a:pPr>
            <a:r>
              <a:rPr lang="ru-RU" sz="3200" dirty="0">
                <a:solidFill>
                  <a:srgbClr val="231F20"/>
                </a:solidFill>
                <a:latin typeface="Calibri"/>
                <a:cs typeface="Calibri"/>
              </a:rPr>
              <a:t>Когда кто-то чем-то очень расстроен</a:t>
            </a:r>
          </a:p>
          <a:p>
            <a:pPr marL="300355" indent="-287655">
              <a:lnSpc>
                <a:spcPct val="100000"/>
              </a:lnSpc>
              <a:spcBef>
                <a:spcPts val="420"/>
              </a:spcBef>
              <a:buChar char="•"/>
              <a:tabLst>
                <a:tab pos="300355" algn="l"/>
                <a:tab pos="300990" algn="l"/>
              </a:tabLst>
            </a:pPr>
            <a:r>
              <a:rPr lang="ru-RU" sz="3200" dirty="0">
                <a:solidFill>
                  <a:srgbClr val="231F20"/>
                </a:solidFill>
                <a:latin typeface="Calibri"/>
                <a:cs typeface="Calibri"/>
              </a:rPr>
              <a:t>Во время, сразу после, через какой-то промежуток времени после случившегося </a:t>
            </a:r>
          </a:p>
          <a:p>
            <a:pPr marL="300355" indent="-287655">
              <a:lnSpc>
                <a:spcPct val="100000"/>
              </a:lnSpc>
              <a:spcBef>
                <a:spcPts val="420"/>
              </a:spcBef>
              <a:buChar char="•"/>
              <a:tabLst>
                <a:tab pos="300355" algn="l"/>
                <a:tab pos="300990" algn="l"/>
              </a:tabLst>
            </a:pPr>
            <a:r>
              <a:rPr lang="ru-RU" sz="3200" dirty="0">
                <a:solidFill>
                  <a:srgbClr val="231F20"/>
                </a:solidFill>
                <a:latin typeface="Calibri"/>
                <a:cs typeface="Calibri"/>
              </a:rPr>
              <a:t>Срочно и не срочно</a:t>
            </a:r>
          </a:p>
          <a:p>
            <a:pPr marL="300355" indent="-287655">
              <a:lnSpc>
                <a:spcPct val="100000"/>
              </a:lnSpc>
              <a:spcBef>
                <a:spcPts val="420"/>
              </a:spcBef>
              <a:buChar char="•"/>
              <a:tabLst>
                <a:tab pos="300355" algn="l"/>
                <a:tab pos="300990" algn="l"/>
              </a:tabLst>
            </a:pPr>
            <a:r>
              <a:rPr lang="ru-RU" sz="3200" dirty="0">
                <a:solidFill>
                  <a:srgbClr val="231F20"/>
                </a:solidFill>
                <a:latin typeface="Calibri"/>
                <a:cs typeface="Calibri"/>
              </a:rPr>
              <a:t>Кризис личный или более широкий </a:t>
            </a:r>
          </a:p>
        </p:txBody>
      </p:sp>
      <p:sp>
        <p:nvSpPr>
          <p:cNvPr id="15" name="object 15"/>
          <p:cNvSpPr txBox="1"/>
          <p:nvPr/>
        </p:nvSpPr>
        <p:spPr>
          <a:xfrm>
            <a:off x="11346885" y="5613027"/>
            <a:ext cx="118745" cy="788670"/>
          </a:xfrm>
          <a:prstGeom prst="rect">
            <a:avLst/>
          </a:prstGeom>
        </p:spPr>
        <p:txBody>
          <a:bodyPr vert="vert" wrap="square" lIns="0" tIns="8890" rIns="0" bIns="0" rtlCol="0">
            <a:spAutoFit/>
          </a:bodyPr>
          <a:lstStyle/>
          <a:p>
            <a:pPr marL="12700">
              <a:lnSpc>
                <a:spcPct val="100000"/>
              </a:lnSpc>
              <a:spcBef>
                <a:spcPts val="70"/>
              </a:spcBef>
            </a:pPr>
            <a:r>
              <a:rPr sz="600" spc="15">
                <a:solidFill>
                  <a:srgbClr val="FFFFFF"/>
                </a:solidFill>
                <a:latin typeface="Calibri"/>
                <a:cs typeface="Calibri"/>
              </a:rPr>
              <a:t>CARL WHETHAM </a:t>
            </a:r>
            <a:r>
              <a:rPr sz="600">
                <a:solidFill>
                  <a:srgbClr val="FFFFFF"/>
                </a:solidFill>
                <a:latin typeface="Calibri"/>
                <a:cs typeface="Calibri"/>
              </a:rPr>
              <a:t>/</a:t>
            </a:r>
            <a:r>
              <a:rPr sz="600" spc="-45">
                <a:solidFill>
                  <a:srgbClr val="FFFFFF"/>
                </a:solidFill>
                <a:latin typeface="Calibri"/>
                <a:cs typeface="Calibri"/>
              </a:rPr>
              <a:t> </a:t>
            </a:r>
            <a:r>
              <a:rPr sz="600" spc="10">
                <a:solidFill>
                  <a:srgbClr val="FFFFFF"/>
                </a:solidFill>
                <a:latin typeface="Calibri"/>
                <a:cs typeface="Calibri"/>
              </a:rPr>
              <a:t>IFRC</a:t>
            </a:r>
            <a:endParaRPr sz="600">
              <a:latin typeface="Calibri"/>
              <a:cs typeface="Calibri"/>
            </a:endParaRPr>
          </a:p>
        </p:txBody>
      </p:sp>
    </p:spTree>
    <p:extLst>
      <p:ext uri="{BB962C8B-B14F-4D97-AF65-F5344CB8AC3E}">
        <p14:creationId xmlns:p14="http://schemas.microsoft.com/office/powerpoint/2010/main" val="10611120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404239" y="-60336"/>
            <a:ext cx="11307115" cy="6543687"/>
          </a:xfrm>
          <a:prstGeom prst="rect">
            <a:avLst/>
          </a:prstGeom>
          <a:blipFill>
            <a:blip r:embed="rId3" cstate="print"/>
            <a:stretch>
              <a:fillRect/>
            </a:stretch>
          </a:blipFill>
        </p:spPr>
        <p:txBody>
          <a:bodyPr wrap="square" lIns="0" tIns="0" rIns="0" bIns="0" rtlCol="0"/>
          <a:lstStyle/>
          <a:p>
            <a:endParaRPr dirty="0"/>
          </a:p>
        </p:txBody>
      </p:sp>
      <p:sp>
        <p:nvSpPr>
          <p:cNvPr id="3" name="object 3"/>
          <p:cNvSpPr txBox="1"/>
          <p:nvPr/>
        </p:nvSpPr>
        <p:spPr>
          <a:xfrm>
            <a:off x="60889" y="5868416"/>
            <a:ext cx="118745" cy="535940"/>
          </a:xfrm>
          <a:prstGeom prst="rect">
            <a:avLst/>
          </a:prstGeom>
        </p:spPr>
        <p:txBody>
          <a:bodyPr vert="vert" wrap="square" lIns="0" tIns="8890" rIns="0" bIns="0" rtlCol="0">
            <a:spAutoFit/>
          </a:bodyPr>
          <a:lstStyle/>
          <a:p>
            <a:pPr marL="12700">
              <a:lnSpc>
                <a:spcPct val="100000"/>
              </a:lnSpc>
              <a:spcBef>
                <a:spcPts val="70"/>
              </a:spcBef>
            </a:pPr>
            <a:r>
              <a:rPr sz="600" spc="10">
                <a:solidFill>
                  <a:srgbClr val="FFFFFF"/>
                </a:solidFill>
                <a:latin typeface="Calibri"/>
                <a:cs typeface="Calibri"/>
              </a:rPr>
              <a:t>YOSHI</a:t>
            </a:r>
            <a:r>
              <a:rPr sz="600" spc="-30">
                <a:solidFill>
                  <a:srgbClr val="FFFFFF"/>
                </a:solidFill>
                <a:latin typeface="Calibri"/>
                <a:cs typeface="Calibri"/>
              </a:rPr>
              <a:t> </a:t>
            </a:r>
            <a:r>
              <a:rPr sz="600" spc="20">
                <a:solidFill>
                  <a:srgbClr val="FFFFFF"/>
                </a:solidFill>
                <a:latin typeface="Calibri"/>
                <a:cs typeface="Calibri"/>
              </a:rPr>
              <a:t>SHIMIZU</a:t>
            </a:r>
            <a:endParaRPr sz="600">
              <a:latin typeface="Calibri"/>
              <a:cs typeface="Calibri"/>
            </a:endParaRPr>
          </a:p>
        </p:txBody>
      </p:sp>
      <p:sp>
        <p:nvSpPr>
          <p:cNvPr id="8" name="object 8"/>
          <p:cNvSpPr/>
          <p:nvPr/>
        </p:nvSpPr>
        <p:spPr>
          <a:xfrm>
            <a:off x="7934035" y="5631062"/>
            <a:ext cx="176550" cy="229100"/>
          </a:xfrm>
          <a:prstGeom prst="rect">
            <a:avLst/>
          </a:prstGeom>
          <a:blipFill>
            <a:blip r:embed="rId4" cstate="print"/>
            <a:stretch>
              <a:fillRect/>
            </a:stretch>
          </a:blipFill>
        </p:spPr>
        <p:txBody>
          <a:bodyPr wrap="square" lIns="0" tIns="0" rIns="0" bIns="0" rtlCol="0"/>
          <a:lstStyle/>
          <a:p>
            <a:endParaRPr/>
          </a:p>
        </p:txBody>
      </p:sp>
      <p:sp>
        <p:nvSpPr>
          <p:cNvPr id="9" name="object 9"/>
          <p:cNvSpPr/>
          <p:nvPr/>
        </p:nvSpPr>
        <p:spPr>
          <a:xfrm>
            <a:off x="7630030" y="5596911"/>
            <a:ext cx="525145" cy="299085"/>
          </a:xfrm>
          <a:custGeom>
            <a:avLst/>
            <a:gdLst/>
            <a:ahLst/>
            <a:cxnLst/>
            <a:rect l="l" t="t" r="r" b="b"/>
            <a:pathLst>
              <a:path w="525145" h="299085">
                <a:moveTo>
                  <a:pt x="0" y="298930"/>
                </a:moveTo>
                <a:lnTo>
                  <a:pt x="524779" y="298930"/>
                </a:lnTo>
                <a:lnTo>
                  <a:pt x="524779" y="0"/>
                </a:lnTo>
                <a:lnTo>
                  <a:pt x="0" y="0"/>
                </a:lnTo>
                <a:lnTo>
                  <a:pt x="0" y="298930"/>
                </a:lnTo>
                <a:close/>
              </a:path>
            </a:pathLst>
          </a:custGeom>
          <a:ln w="9752">
            <a:solidFill>
              <a:srgbClr val="ED1C24"/>
            </a:solidFill>
          </a:ln>
        </p:spPr>
        <p:txBody>
          <a:bodyPr wrap="square" lIns="0" tIns="0" rIns="0" bIns="0" rtlCol="0"/>
          <a:lstStyle/>
          <a:p>
            <a:endParaRPr/>
          </a:p>
        </p:txBody>
      </p:sp>
      <p:sp>
        <p:nvSpPr>
          <p:cNvPr id="12" name="object 12"/>
          <p:cNvSpPr/>
          <p:nvPr/>
        </p:nvSpPr>
        <p:spPr>
          <a:xfrm>
            <a:off x="7750230" y="5633846"/>
            <a:ext cx="64135" cy="78740"/>
          </a:xfrm>
          <a:custGeom>
            <a:avLst/>
            <a:gdLst/>
            <a:ahLst/>
            <a:cxnLst/>
            <a:rect l="l" t="t" r="r" b="b"/>
            <a:pathLst>
              <a:path w="64134" h="78739">
                <a:moveTo>
                  <a:pt x="0" y="0"/>
                </a:moveTo>
                <a:lnTo>
                  <a:pt x="63878" y="0"/>
                </a:lnTo>
                <a:lnTo>
                  <a:pt x="63878" y="78496"/>
                </a:lnTo>
                <a:lnTo>
                  <a:pt x="0" y="78496"/>
                </a:lnTo>
                <a:lnTo>
                  <a:pt x="0" y="0"/>
                </a:lnTo>
                <a:close/>
              </a:path>
            </a:pathLst>
          </a:custGeom>
          <a:solidFill>
            <a:srgbClr val="ED1C24"/>
          </a:solidFill>
        </p:spPr>
        <p:txBody>
          <a:bodyPr wrap="square" lIns="0" tIns="0" rIns="0" bIns="0" rtlCol="0"/>
          <a:lstStyle/>
          <a:p>
            <a:endParaRPr/>
          </a:p>
        </p:txBody>
      </p:sp>
      <p:sp>
        <p:nvSpPr>
          <p:cNvPr id="13" name="object 13"/>
          <p:cNvSpPr/>
          <p:nvPr/>
        </p:nvSpPr>
        <p:spPr>
          <a:xfrm>
            <a:off x="7675704" y="5746358"/>
            <a:ext cx="213360" cy="0"/>
          </a:xfrm>
          <a:custGeom>
            <a:avLst/>
            <a:gdLst/>
            <a:ahLst/>
            <a:cxnLst/>
            <a:rect l="l" t="t" r="r" b="b"/>
            <a:pathLst>
              <a:path w="213359">
                <a:moveTo>
                  <a:pt x="0" y="0"/>
                </a:moveTo>
                <a:lnTo>
                  <a:pt x="212931" y="0"/>
                </a:lnTo>
              </a:path>
            </a:pathLst>
          </a:custGeom>
          <a:ln w="68030">
            <a:solidFill>
              <a:srgbClr val="ED1C24"/>
            </a:solidFill>
          </a:ln>
        </p:spPr>
        <p:txBody>
          <a:bodyPr wrap="square" lIns="0" tIns="0" rIns="0" bIns="0" rtlCol="0"/>
          <a:lstStyle/>
          <a:p>
            <a:endParaRPr/>
          </a:p>
        </p:txBody>
      </p:sp>
      <p:sp>
        <p:nvSpPr>
          <p:cNvPr id="14" name="object 14"/>
          <p:cNvSpPr/>
          <p:nvPr/>
        </p:nvSpPr>
        <p:spPr>
          <a:xfrm>
            <a:off x="7750227" y="5780344"/>
            <a:ext cx="64135" cy="79375"/>
          </a:xfrm>
          <a:custGeom>
            <a:avLst/>
            <a:gdLst/>
            <a:ahLst/>
            <a:cxnLst/>
            <a:rect l="l" t="t" r="r" b="b"/>
            <a:pathLst>
              <a:path w="64134" h="79375">
                <a:moveTo>
                  <a:pt x="63880" y="79165"/>
                </a:moveTo>
                <a:lnTo>
                  <a:pt x="0" y="79165"/>
                </a:lnTo>
                <a:lnTo>
                  <a:pt x="0" y="0"/>
                </a:lnTo>
                <a:lnTo>
                  <a:pt x="63880" y="29"/>
                </a:lnTo>
                <a:lnTo>
                  <a:pt x="63880" y="79165"/>
                </a:lnTo>
                <a:close/>
              </a:path>
            </a:pathLst>
          </a:custGeom>
          <a:solidFill>
            <a:srgbClr val="ED1C24"/>
          </a:solidFill>
        </p:spPr>
        <p:txBody>
          <a:bodyPr wrap="square" lIns="0" tIns="0" rIns="0" bIns="0" rtlCol="0"/>
          <a:lstStyle/>
          <a:p>
            <a:endParaRPr/>
          </a:p>
        </p:txBody>
      </p:sp>
      <p:sp>
        <p:nvSpPr>
          <p:cNvPr id="15" name="object 15"/>
          <p:cNvSpPr/>
          <p:nvPr/>
        </p:nvSpPr>
        <p:spPr>
          <a:xfrm>
            <a:off x="7750227" y="5780344"/>
            <a:ext cx="64135" cy="635"/>
          </a:xfrm>
          <a:custGeom>
            <a:avLst/>
            <a:gdLst/>
            <a:ahLst/>
            <a:cxnLst/>
            <a:rect l="l" t="t" r="r" b="b"/>
            <a:pathLst>
              <a:path w="64134" h="635">
                <a:moveTo>
                  <a:pt x="63880" y="29"/>
                </a:moveTo>
                <a:lnTo>
                  <a:pt x="4" y="29"/>
                </a:lnTo>
                <a:lnTo>
                  <a:pt x="63880" y="0"/>
                </a:lnTo>
                <a:close/>
              </a:path>
            </a:pathLst>
          </a:custGeom>
          <a:solidFill>
            <a:srgbClr val="ED1C24"/>
          </a:solidFill>
        </p:spPr>
        <p:txBody>
          <a:bodyPr wrap="square" lIns="0" tIns="0" rIns="0" bIns="0" rtlCol="0"/>
          <a:lstStyle/>
          <a:p>
            <a:endParaRPr/>
          </a:p>
        </p:txBody>
      </p:sp>
      <p:sp>
        <p:nvSpPr>
          <p:cNvPr id="16" name="object 16"/>
          <p:cNvSpPr/>
          <p:nvPr/>
        </p:nvSpPr>
        <p:spPr>
          <a:xfrm>
            <a:off x="7814108" y="5780344"/>
            <a:ext cx="74930" cy="635"/>
          </a:xfrm>
          <a:custGeom>
            <a:avLst/>
            <a:gdLst/>
            <a:ahLst/>
            <a:cxnLst/>
            <a:rect l="l" t="t" r="r" b="b"/>
            <a:pathLst>
              <a:path w="74929" h="635">
                <a:moveTo>
                  <a:pt x="74528" y="14"/>
                </a:moveTo>
                <a:lnTo>
                  <a:pt x="0" y="14"/>
                </a:lnTo>
                <a:lnTo>
                  <a:pt x="74528" y="0"/>
                </a:lnTo>
                <a:close/>
              </a:path>
            </a:pathLst>
          </a:custGeom>
          <a:solidFill>
            <a:srgbClr val="ED1C24"/>
          </a:solidFill>
        </p:spPr>
        <p:txBody>
          <a:bodyPr wrap="square" lIns="0" tIns="0" rIns="0" bIns="0" rtlCol="0"/>
          <a:lstStyle/>
          <a:p>
            <a:endParaRPr/>
          </a:p>
        </p:txBody>
      </p:sp>
      <p:sp>
        <p:nvSpPr>
          <p:cNvPr id="17" name="object 17"/>
          <p:cNvSpPr/>
          <p:nvPr/>
        </p:nvSpPr>
        <p:spPr>
          <a:xfrm>
            <a:off x="7934035" y="5631062"/>
            <a:ext cx="176550" cy="229100"/>
          </a:xfrm>
          <a:prstGeom prst="rect">
            <a:avLst/>
          </a:prstGeom>
          <a:blipFill>
            <a:blip r:embed="rId4" cstate="print"/>
            <a:stretch>
              <a:fillRect/>
            </a:stretch>
          </a:blipFill>
        </p:spPr>
        <p:txBody>
          <a:bodyPr wrap="square" lIns="0" tIns="0" rIns="0" bIns="0" rtlCol="0"/>
          <a:lstStyle/>
          <a:p>
            <a:endParaRPr/>
          </a:p>
        </p:txBody>
      </p:sp>
      <p:sp>
        <p:nvSpPr>
          <p:cNvPr id="18" name="object 18"/>
          <p:cNvSpPr/>
          <p:nvPr/>
        </p:nvSpPr>
        <p:spPr>
          <a:xfrm>
            <a:off x="7630030" y="5596911"/>
            <a:ext cx="525145" cy="299085"/>
          </a:xfrm>
          <a:custGeom>
            <a:avLst/>
            <a:gdLst/>
            <a:ahLst/>
            <a:cxnLst/>
            <a:rect l="l" t="t" r="r" b="b"/>
            <a:pathLst>
              <a:path w="525145" h="299085">
                <a:moveTo>
                  <a:pt x="0" y="298930"/>
                </a:moveTo>
                <a:lnTo>
                  <a:pt x="524779" y="298930"/>
                </a:lnTo>
                <a:lnTo>
                  <a:pt x="524779" y="0"/>
                </a:lnTo>
                <a:lnTo>
                  <a:pt x="0" y="0"/>
                </a:lnTo>
                <a:lnTo>
                  <a:pt x="0" y="298930"/>
                </a:lnTo>
                <a:close/>
              </a:path>
            </a:pathLst>
          </a:custGeom>
          <a:ln w="9752">
            <a:solidFill>
              <a:srgbClr val="ED1C24"/>
            </a:solidFill>
          </a:ln>
        </p:spPr>
        <p:txBody>
          <a:bodyPr wrap="square" lIns="0" tIns="0" rIns="0" bIns="0" rtlCol="0"/>
          <a:lstStyle/>
          <a:p>
            <a:endParaRPr/>
          </a:p>
        </p:txBody>
      </p:sp>
      <p:sp>
        <p:nvSpPr>
          <p:cNvPr id="19" name="object 19"/>
          <p:cNvSpPr txBox="1">
            <a:spLocks noGrp="1"/>
          </p:cNvSpPr>
          <p:nvPr>
            <p:ph type="title"/>
          </p:nvPr>
        </p:nvSpPr>
        <p:spPr>
          <a:xfrm>
            <a:off x="7641373" y="1581678"/>
            <a:ext cx="3843196" cy="4554708"/>
          </a:xfrm>
          <a:prstGeom prst="rect">
            <a:avLst/>
          </a:prstGeom>
        </p:spPr>
        <p:txBody>
          <a:bodyPr vert="horz" wrap="square" lIns="0" tIns="157480" rIns="0" bIns="0" rtlCol="0">
            <a:spAutoFit/>
          </a:bodyPr>
          <a:lstStyle/>
          <a:p>
            <a:pPr marL="12700" marR="5080" algn="ctr">
              <a:lnSpc>
                <a:spcPct val="79800"/>
              </a:lnSpc>
              <a:spcBef>
                <a:spcPts val="1240"/>
              </a:spcBef>
              <a:tabLst>
                <a:tab pos="1182370" algn="l"/>
              </a:tabLst>
            </a:pPr>
            <a:br>
              <a:rPr lang="da-DK" dirty="0">
                <a:solidFill>
                  <a:srgbClr val="FFFFFF"/>
                </a:solidFill>
              </a:rPr>
            </a:br>
            <a:r>
              <a:rPr lang="ru-RU" sz="3600" spc="-75" dirty="0">
                <a:solidFill>
                  <a:srgbClr val="FFFFFF"/>
                </a:solidFill>
              </a:rPr>
              <a:t>Подготовка к оказанию </a:t>
            </a:r>
            <a:br>
              <a:rPr lang="ru-RU" sz="3600" spc="-75" dirty="0">
                <a:solidFill>
                  <a:srgbClr val="FFFFFF"/>
                </a:solidFill>
              </a:rPr>
            </a:br>
            <a:r>
              <a:rPr lang="ru-RU" sz="3600" spc="-75" dirty="0">
                <a:solidFill>
                  <a:srgbClr val="FFFFFF"/>
                </a:solidFill>
              </a:rPr>
              <a:t>первой психологической помощи</a:t>
            </a:r>
            <a:br>
              <a:rPr lang="ru-RU" sz="3600" spc="-75" dirty="0">
                <a:solidFill>
                  <a:srgbClr val="FFFFFF"/>
                </a:solidFill>
              </a:rPr>
            </a:br>
            <a:br>
              <a:rPr lang="da-DK" sz="3600" dirty="0">
                <a:solidFill>
                  <a:srgbClr val="FFFFFF"/>
                </a:solidFill>
              </a:rPr>
            </a:br>
            <a:r>
              <a:rPr lang="ru-RU" sz="2800" dirty="0">
                <a:solidFill>
                  <a:srgbClr val="FFFFFF"/>
                </a:solidFill>
              </a:rPr>
              <a:t>во время конфликтов и неопределенности</a:t>
            </a:r>
            <a:br>
              <a:rPr lang="da-DK" dirty="0">
                <a:solidFill>
                  <a:srgbClr val="FFFFFF"/>
                </a:solidFill>
              </a:rPr>
            </a:br>
            <a:endParaRPr dirty="0"/>
          </a:p>
        </p:txBody>
      </p:sp>
      <p:sp>
        <p:nvSpPr>
          <p:cNvPr id="23" name="Rectangle 22"/>
          <p:cNvSpPr/>
          <p:nvPr/>
        </p:nvSpPr>
        <p:spPr>
          <a:xfrm>
            <a:off x="0" y="0"/>
            <a:ext cx="7416768" cy="648335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2" name="Picture 21" descr="Logo IFRC Reference Centre for Psychosocial Support">
            <a:extLst>
              <a:ext uri="{FF2B5EF4-FFF2-40B4-BE49-F238E27FC236}">
                <a16:creationId xmlns:a16="http://schemas.microsoft.com/office/drawing/2014/main" id="{D99DD1C0-0427-4E04-B34D-4493F4FC333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853187" y="605618"/>
            <a:ext cx="1229294" cy="1229105"/>
          </a:xfrm>
          <a:prstGeom prst="rect">
            <a:avLst/>
          </a:prstGeom>
        </p:spPr>
      </p:pic>
      <p:pic>
        <p:nvPicPr>
          <p:cNvPr id="6" name="Picture 5" descr="A picture containing text&#10;&#10;Description automatically generated">
            <a:extLst>
              <a:ext uri="{FF2B5EF4-FFF2-40B4-BE49-F238E27FC236}">
                <a16:creationId xmlns:a16="http://schemas.microsoft.com/office/drawing/2014/main" id="{E719D6B4-8F86-4373-AF6D-FB0710389CC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04239" y="-78994"/>
            <a:ext cx="6678714" cy="6612246"/>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object 12"/>
          <p:cNvSpPr txBox="1">
            <a:spLocks noGrp="1"/>
          </p:cNvSpPr>
          <p:nvPr>
            <p:ph type="title"/>
          </p:nvPr>
        </p:nvSpPr>
        <p:spPr>
          <a:xfrm>
            <a:off x="2197504" y="717485"/>
            <a:ext cx="7123891" cy="659155"/>
          </a:xfrm>
          <a:prstGeom prst="rect">
            <a:avLst/>
          </a:prstGeom>
        </p:spPr>
        <p:txBody>
          <a:bodyPr vert="horz" wrap="square" lIns="0" tIns="12700" rIns="0" bIns="0" rtlCol="0">
            <a:spAutoFit/>
          </a:bodyPr>
          <a:lstStyle/>
          <a:p>
            <a:pPr marL="12700">
              <a:lnSpc>
                <a:spcPct val="100000"/>
              </a:lnSpc>
              <a:spcBef>
                <a:spcPts val="100"/>
              </a:spcBef>
            </a:pPr>
            <a:r>
              <a:rPr lang="ru-RU" dirty="0"/>
              <a:t>Где можно оказывать ППП</a:t>
            </a:r>
            <a:r>
              <a:rPr spc="-5" dirty="0"/>
              <a:t>?</a:t>
            </a:r>
          </a:p>
        </p:txBody>
      </p:sp>
      <p:sp>
        <p:nvSpPr>
          <p:cNvPr id="15" name="object 15"/>
          <p:cNvSpPr txBox="1"/>
          <p:nvPr/>
        </p:nvSpPr>
        <p:spPr>
          <a:xfrm>
            <a:off x="11346885" y="5613027"/>
            <a:ext cx="118745" cy="788670"/>
          </a:xfrm>
          <a:prstGeom prst="rect">
            <a:avLst/>
          </a:prstGeom>
        </p:spPr>
        <p:txBody>
          <a:bodyPr vert="vert" wrap="square" lIns="0" tIns="8890" rIns="0" bIns="0" rtlCol="0">
            <a:spAutoFit/>
          </a:bodyPr>
          <a:lstStyle/>
          <a:p>
            <a:pPr marL="12700">
              <a:lnSpc>
                <a:spcPct val="100000"/>
              </a:lnSpc>
              <a:spcBef>
                <a:spcPts val="70"/>
              </a:spcBef>
            </a:pPr>
            <a:r>
              <a:rPr sz="600" spc="15">
                <a:solidFill>
                  <a:srgbClr val="FFFFFF"/>
                </a:solidFill>
                <a:latin typeface="Calibri"/>
                <a:cs typeface="Calibri"/>
              </a:rPr>
              <a:t>CARL WHETHAM </a:t>
            </a:r>
            <a:r>
              <a:rPr sz="600">
                <a:solidFill>
                  <a:srgbClr val="FFFFFF"/>
                </a:solidFill>
                <a:latin typeface="Calibri"/>
                <a:cs typeface="Calibri"/>
              </a:rPr>
              <a:t>/</a:t>
            </a:r>
            <a:r>
              <a:rPr sz="600" spc="-45">
                <a:solidFill>
                  <a:srgbClr val="FFFFFF"/>
                </a:solidFill>
                <a:latin typeface="Calibri"/>
                <a:cs typeface="Calibri"/>
              </a:rPr>
              <a:t> </a:t>
            </a:r>
            <a:r>
              <a:rPr sz="600" spc="10">
                <a:solidFill>
                  <a:srgbClr val="FFFFFF"/>
                </a:solidFill>
                <a:latin typeface="Calibri"/>
                <a:cs typeface="Calibri"/>
              </a:rPr>
              <a:t>IFRC</a:t>
            </a:r>
            <a:endParaRPr sz="600">
              <a:latin typeface="Calibri"/>
              <a:cs typeface="Calibri"/>
            </a:endParaRPr>
          </a:p>
        </p:txBody>
      </p:sp>
      <p:pic>
        <p:nvPicPr>
          <p:cNvPr id="8" name="Picture 7" descr="A drawing of a group of people&#10;&#10;Description automatically generated with medium confidence">
            <a:extLst>
              <a:ext uri="{FF2B5EF4-FFF2-40B4-BE49-F238E27FC236}">
                <a16:creationId xmlns:a16="http://schemas.microsoft.com/office/drawing/2014/main" id="{BAE7CE89-DFCF-4B39-B36F-8FAC961A18E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1484" y="1981179"/>
            <a:ext cx="3621371" cy="3501545"/>
          </a:xfrm>
          <a:prstGeom prst="rect">
            <a:avLst/>
          </a:prstGeom>
        </p:spPr>
      </p:pic>
      <p:pic>
        <p:nvPicPr>
          <p:cNvPr id="13" name="Picture 12" descr="A picture containing diagram&#10;&#10;Description automatically generated">
            <a:extLst>
              <a:ext uri="{FF2B5EF4-FFF2-40B4-BE49-F238E27FC236}">
                <a16:creationId xmlns:a16="http://schemas.microsoft.com/office/drawing/2014/main" id="{68FCDDE9-5975-4C1B-9B41-7ACD29066F8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38218" y="1257790"/>
            <a:ext cx="4048479" cy="4224934"/>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968609" y="955675"/>
            <a:ext cx="2230755" cy="345440"/>
          </a:xfrm>
          <a:prstGeom prst="rect">
            <a:avLst/>
          </a:prstGeom>
        </p:spPr>
        <p:txBody>
          <a:bodyPr vert="horz" wrap="square" lIns="0" tIns="12700" rIns="0" bIns="0" rtlCol="0">
            <a:spAutoFit/>
          </a:bodyPr>
          <a:lstStyle/>
          <a:p>
            <a:pPr marL="12700">
              <a:lnSpc>
                <a:spcPct val="100000"/>
              </a:lnSpc>
              <a:spcBef>
                <a:spcPts val="100"/>
              </a:spcBef>
            </a:pPr>
            <a:r>
              <a:rPr sz="2100" spc="-70">
                <a:solidFill>
                  <a:srgbClr val="FFFFFF"/>
                </a:solidFill>
                <a:latin typeface="Calibri"/>
                <a:cs typeface="Calibri"/>
              </a:rPr>
              <a:t>Psychological </a:t>
            </a:r>
            <a:r>
              <a:rPr sz="2100" spc="-65">
                <a:solidFill>
                  <a:srgbClr val="FFFFFF"/>
                </a:solidFill>
                <a:latin typeface="Calibri"/>
                <a:cs typeface="Calibri"/>
              </a:rPr>
              <a:t>First</a:t>
            </a:r>
            <a:r>
              <a:rPr sz="2100" spc="-150">
                <a:solidFill>
                  <a:srgbClr val="FFFFFF"/>
                </a:solidFill>
                <a:latin typeface="Calibri"/>
                <a:cs typeface="Calibri"/>
              </a:rPr>
              <a:t> </a:t>
            </a:r>
            <a:r>
              <a:rPr sz="2100" spc="-65">
                <a:solidFill>
                  <a:srgbClr val="FFFFFF"/>
                </a:solidFill>
                <a:latin typeface="Calibri"/>
                <a:cs typeface="Calibri"/>
              </a:rPr>
              <a:t>Aid</a:t>
            </a:r>
            <a:endParaRPr sz="2100">
              <a:latin typeface="Calibri"/>
              <a:cs typeface="Calibri"/>
            </a:endParaRPr>
          </a:p>
        </p:txBody>
      </p:sp>
      <p:sp>
        <p:nvSpPr>
          <p:cNvPr id="15" name="object 15"/>
          <p:cNvSpPr txBox="1"/>
          <p:nvPr/>
        </p:nvSpPr>
        <p:spPr>
          <a:xfrm>
            <a:off x="11346885" y="5613027"/>
            <a:ext cx="118745" cy="788670"/>
          </a:xfrm>
          <a:prstGeom prst="rect">
            <a:avLst/>
          </a:prstGeom>
        </p:spPr>
        <p:txBody>
          <a:bodyPr vert="vert" wrap="square" lIns="0" tIns="8890" rIns="0" bIns="0" rtlCol="0">
            <a:spAutoFit/>
          </a:bodyPr>
          <a:lstStyle/>
          <a:p>
            <a:pPr marL="12700">
              <a:lnSpc>
                <a:spcPct val="100000"/>
              </a:lnSpc>
              <a:spcBef>
                <a:spcPts val="70"/>
              </a:spcBef>
            </a:pPr>
            <a:r>
              <a:rPr sz="600" spc="15">
                <a:solidFill>
                  <a:srgbClr val="FFFFFF"/>
                </a:solidFill>
                <a:latin typeface="Calibri"/>
                <a:cs typeface="Calibri"/>
              </a:rPr>
              <a:t>CARL WHETHAM </a:t>
            </a:r>
            <a:r>
              <a:rPr sz="600">
                <a:solidFill>
                  <a:srgbClr val="FFFFFF"/>
                </a:solidFill>
                <a:latin typeface="Calibri"/>
                <a:cs typeface="Calibri"/>
              </a:rPr>
              <a:t>/</a:t>
            </a:r>
            <a:r>
              <a:rPr sz="600" spc="-45">
                <a:solidFill>
                  <a:srgbClr val="FFFFFF"/>
                </a:solidFill>
                <a:latin typeface="Calibri"/>
                <a:cs typeface="Calibri"/>
              </a:rPr>
              <a:t> </a:t>
            </a:r>
            <a:r>
              <a:rPr sz="600" spc="10">
                <a:solidFill>
                  <a:srgbClr val="FFFFFF"/>
                </a:solidFill>
                <a:latin typeface="Calibri"/>
                <a:cs typeface="Calibri"/>
              </a:rPr>
              <a:t>IFRC</a:t>
            </a:r>
            <a:endParaRPr sz="600">
              <a:latin typeface="Calibri"/>
              <a:cs typeface="Calibri"/>
            </a:endParaRPr>
          </a:p>
        </p:txBody>
      </p:sp>
      <p:sp>
        <p:nvSpPr>
          <p:cNvPr id="8" name="object 14"/>
          <p:cNvSpPr txBox="1">
            <a:spLocks noGrp="1"/>
          </p:cNvSpPr>
          <p:nvPr>
            <p:ph type="body" idx="1"/>
          </p:nvPr>
        </p:nvSpPr>
        <p:spPr>
          <a:xfrm>
            <a:off x="493395" y="439754"/>
            <a:ext cx="10532110" cy="5603842"/>
          </a:xfrm>
          <a:prstGeom prst="rect">
            <a:avLst/>
          </a:prstGeom>
        </p:spPr>
        <p:txBody>
          <a:bodyPr vert="horz" wrap="square" lIns="0" tIns="15875" rIns="0" bIns="0" rtlCol="0">
            <a:spAutoFit/>
          </a:bodyPr>
          <a:lstStyle/>
          <a:p>
            <a:pPr marL="325755" algn="ctr">
              <a:lnSpc>
                <a:spcPts val="3420"/>
              </a:lnSpc>
              <a:spcBef>
                <a:spcPts val="125"/>
              </a:spcBef>
            </a:pPr>
            <a:r>
              <a:rPr lang="ru-RU" sz="4400" b="1" spc="100" dirty="0"/>
              <a:t>НЕ НАВРЕДИ</a:t>
            </a:r>
            <a:endParaRPr lang="en-GB" sz="4400" b="1" spc="100" dirty="0"/>
          </a:p>
          <a:p>
            <a:pPr marL="325755" algn="ctr">
              <a:lnSpc>
                <a:spcPts val="3420"/>
              </a:lnSpc>
              <a:spcBef>
                <a:spcPts val="125"/>
              </a:spcBef>
            </a:pPr>
            <a:endParaRPr lang="en-GB" sz="4400" b="1" spc="100" dirty="0"/>
          </a:p>
          <a:p>
            <a:pPr marL="325755">
              <a:lnSpc>
                <a:spcPts val="3420"/>
              </a:lnSpc>
              <a:spcBef>
                <a:spcPts val="125"/>
              </a:spcBef>
            </a:pPr>
            <a:r>
              <a:rPr lang="ru-RU" b="1" spc="100" dirty="0"/>
              <a:t>Безопасность</a:t>
            </a:r>
            <a:endParaRPr b="1" spc="100" dirty="0"/>
          </a:p>
          <a:p>
            <a:pPr marL="325755" marR="5080">
              <a:lnSpc>
                <a:spcPct val="101899"/>
              </a:lnSpc>
            </a:pPr>
            <a:r>
              <a:rPr lang="ru-RU" sz="2200" b="0" dirty="0">
                <a:latin typeface="Calibri"/>
                <a:cs typeface="Calibri"/>
              </a:rPr>
              <a:t>Не допускайте, чтобы люди еще больше чем-то рисковали из-за ваших действий. </a:t>
            </a:r>
          </a:p>
          <a:p>
            <a:pPr marL="325755" marR="5080">
              <a:lnSpc>
                <a:spcPct val="101899"/>
              </a:lnSpc>
            </a:pPr>
            <a:r>
              <a:rPr lang="ru-RU" sz="2200" b="0" dirty="0">
                <a:latin typeface="Calibri"/>
                <a:cs typeface="Calibri"/>
              </a:rPr>
              <a:t>Убедитесь со всей скрупулёзностью, что люди, которым вы помогаете находятся в безопасности и им не угрожают никакие физические или психологические травмы. </a:t>
            </a:r>
          </a:p>
          <a:p>
            <a:pPr marL="325755">
              <a:lnSpc>
                <a:spcPts val="3420"/>
              </a:lnSpc>
              <a:spcBef>
                <a:spcPts val="1705"/>
              </a:spcBef>
            </a:pPr>
            <a:r>
              <a:rPr lang="ru-RU" b="1" spc="140" dirty="0"/>
              <a:t>Уважение человеческого достоинства</a:t>
            </a:r>
          </a:p>
          <a:p>
            <a:pPr marL="325755">
              <a:lnSpc>
                <a:spcPts val="2400"/>
              </a:lnSpc>
            </a:pPr>
            <a:r>
              <a:rPr lang="ru-RU" sz="2200" spc="10" dirty="0"/>
              <a:t>Относитесь к людям с уважением и в соответствии с их культурными и социальными  нормами. </a:t>
            </a:r>
            <a:endParaRPr lang="en-US" sz="2050" dirty="0">
              <a:latin typeface="Calibri"/>
              <a:cs typeface="Calibri"/>
            </a:endParaRPr>
          </a:p>
          <a:p>
            <a:pPr marL="325755">
              <a:lnSpc>
                <a:spcPts val="3420"/>
              </a:lnSpc>
              <a:spcBef>
                <a:spcPts val="1710"/>
              </a:spcBef>
            </a:pPr>
            <a:r>
              <a:rPr lang="ru-RU" b="1" spc="215" dirty="0"/>
              <a:t>Права</a:t>
            </a:r>
            <a:endParaRPr b="1" spc="215" dirty="0"/>
          </a:p>
          <a:p>
            <a:pPr marL="325755">
              <a:lnSpc>
                <a:spcPts val="2400"/>
              </a:lnSpc>
            </a:pPr>
            <a:r>
              <a:rPr lang="ru-RU" sz="2200" b="0" spc="5" dirty="0">
                <a:latin typeface="Calibri"/>
                <a:cs typeface="Calibri"/>
              </a:rPr>
              <a:t>Убедитесь, что у всех людей есть доступ к помощи и нет дискриминации. </a:t>
            </a:r>
          </a:p>
          <a:p>
            <a:pPr marL="325755">
              <a:lnSpc>
                <a:spcPts val="2400"/>
              </a:lnSpc>
            </a:pPr>
            <a:r>
              <a:rPr lang="ru-RU" sz="2200" b="0" spc="5" dirty="0">
                <a:latin typeface="Calibri"/>
                <a:cs typeface="Calibri"/>
              </a:rPr>
              <a:t>Помогите людям заявить о своих правах и оценить возможность получить помощь</a:t>
            </a:r>
            <a:r>
              <a:rPr sz="2200" b="0" spc="10" dirty="0">
                <a:latin typeface="Calibri"/>
                <a:cs typeface="Calibri"/>
              </a:rPr>
              <a:t>.  </a:t>
            </a:r>
            <a:endParaRPr lang="en-GB" sz="2200" b="0" spc="10" dirty="0">
              <a:latin typeface="Calibri"/>
              <a:cs typeface="Calibri"/>
            </a:endParaRPr>
          </a:p>
          <a:p>
            <a:pPr marL="325755" marR="2174875">
              <a:lnSpc>
                <a:spcPct val="101899"/>
              </a:lnSpc>
            </a:pPr>
            <a:r>
              <a:rPr lang="ru-RU" sz="2200" spc="15" dirty="0"/>
              <a:t>Старайтесь максимально защищать интересы тех</a:t>
            </a:r>
            <a:r>
              <a:rPr lang="ru-RU" sz="2200" b="0" spc="15" dirty="0">
                <a:latin typeface="Calibri"/>
                <a:cs typeface="Calibri"/>
              </a:rPr>
              <a:t>, кому помогаете. </a:t>
            </a:r>
            <a:r>
              <a:rPr lang="ru-RU" sz="2200" b="0" spc="-15" dirty="0">
                <a:latin typeface="Calibri"/>
                <a:cs typeface="Calibri"/>
              </a:rPr>
              <a:t> </a:t>
            </a:r>
            <a:endParaRPr sz="2200" dirty="0">
              <a:latin typeface="Calibri"/>
              <a:cs typeface="Calibri"/>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linedrawing&#10;&#10;Description automatically generated">
            <a:extLst>
              <a:ext uri="{FF2B5EF4-FFF2-40B4-BE49-F238E27FC236}">
                <a16:creationId xmlns:a16="http://schemas.microsoft.com/office/drawing/2014/main" id="{701D178D-B79C-4BDD-B0EB-F6456EC53CE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49311" y="3725166"/>
            <a:ext cx="2735010" cy="2676531"/>
          </a:xfrm>
          <a:prstGeom prst="rect">
            <a:avLst/>
          </a:prstGeom>
        </p:spPr>
      </p:pic>
      <p:sp>
        <p:nvSpPr>
          <p:cNvPr id="12" name="object 12"/>
          <p:cNvSpPr txBox="1">
            <a:spLocks noGrp="1"/>
          </p:cNvSpPr>
          <p:nvPr>
            <p:ph type="title"/>
          </p:nvPr>
        </p:nvSpPr>
        <p:spPr>
          <a:xfrm>
            <a:off x="327030" y="1045743"/>
            <a:ext cx="4718050" cy="665480"/>
          </a:xfrm>
          <a:prstGeom prst="rect">
            <a:avLst/>
          </a:prstGeom>
        </p:spPr>
        <p:txBody>
          <a:bodyPr vert="horz" wrap="square" lIns="0" tIns="12700" rIns="0" bIns="0" rtlCol="0">
            <a:spAutoFit/>
          </a:bodyPr>
          <a:lstStyle/>
          <a:p>
            <a:pPr marL="12700">
              <a:lnSpc>
                <a:spcPct val="100000"/>
              </a:lnSpc>
              <a:spcBef>
                <a:spcPts val="100"/>
              </a:spcBef>
            </a:pPr>
            <a:r>
              <a:rPr lang="ru-RU" dirty="0"/>
              <a:t>Как оказывать ППП</a:t>
            </a:r>
            <a:endParaRPr spc="-5" dirty="0"/>
          </a:p>
        </p:txBody>
      </p:sp>
      <p:sp>
        <p:nvSpPr>
          <p:cNvPr id="13" name="object 13"/>
          <p:cNvSpPr txBox="1"/>
          <p:nvPr/>
        </p:nvSpPr>
        <p:spPr>
          <a:xfrm>
            <a:off x="973297" y="1781745"/>
            <a:ext cx="6026897" cy="2351926"/>
          </a:xfrm>
          <a:prstGeom prst="rect">
            <a:avLst/>
          </a:prstGeom>
        </p:spPr>
        <p:txBody>
          <a:bodyPr vert="horz" wrap="square" lIns="0" tIns="53340" rIns="0" bIns="0" rtlCol="0">
            <a:spAutoFit/>
          </a:bodyPr>
          <a:lstStyle/>
          <a:p>
            <a:pPr marL="300355" indent="-287655">
              <a:lnSpc>
                <a:spcPct val="100000"/>
              </a:lnSpc>
              <a:spcBef>
                <a:spcPts val="420"/>
              </a:spcBef>
              <a:buChar char="•"/>
              <a:tabLst>
                <a:tab pos="300355" algn="l"/>
                <a:tab pos="300990" algn="l"/>
              </a:tabLst>
            </a:pPr>
            <a:r>
              <a:rPr lang="ru-RU" sz="2800" dirty="0">
                <a:solidFill>
                  <a:srgbClr val="231F20"/>
                </a:solidFill>
                <a:latin typeface="Calibri"/>
                <a:cs typeface="Calibri"/>
              </a:rPr>
              <a:t>Личная встреча</a:t>
            </a:r>
            <a:endParaRPr lang="en-GB" sz="2800" dirty="0">
              <a:solidFill>
                <a:srgbClr val="231F20"/>
              </a:solidFill>
              <a:latin typeface="Calibri"/>
              <a:cs typeface="Calibri"/>
            </a:endParaRPr>
          </a:p>
          <a:p>
            <a:pPr marL="300355" indent="-287655">
              <a:lnSpc>
                <a:spcPct val="100000"/>
              </a:lnSpc>
              <a:spcBef>
                <a:spcPts val="420"/>
              </a:spcBef>
              <a:buChar char="•"/>
              <a:tabLst>
                <a:tab pos="300355" algn="l"/>
                <a:tab pos="300990" algn="l"/>
              </a:tabLst>
            </a:pPr>
            <a:r>
              <a:rPr lang="ru-RU" sz="2800" dirty="0">
                <a:solidFill>
                  <a:srgbClr val="231F20"/>
                </a:solidFill>
                <a:latin typeface="Calibri"/>
                <a:cs typeface="Calibri"/>
              </a:rPr>
              <a:t>Телефонный звонок</a:t>
            </a:r>
            <a:endParaRPr lang="en-GB" sz="2800" dirty="0">
              <a:solidFill>
                <a:srgbClr val="231F20"/>
              </a:solidFill>
              <a:latin typeface="Calibri"/>
              <a:cs typeface="Calibri"/>
            </a:endParaRPr>
          </a:p>
          <a:p>
            <a:pPr marL="300355" indent="-287655">
              <a:lnSpc>
                <a:spcPct val="100000"/>
              </a:lnSpc>
              <a:spcBef>
                <a:spcPts val="420"/>
              </a:spcBef>
              <a:buChar char="•"/>
              <a:tabLst>
                <a:tab pos="300355" algn="l"/>
                <a:tab pos="300990" algn="l"/>
              </a:tabLst>
            </a:pPr>
            <a:r>
              <a:rPr lang="ru-RU" sz="2800" dirty="0">
                <a:solidFill>
                  <a:srgbClr val="231F20"/>
                </a:solidFill>
                <a:latin typeface="Calibri"/>
                <a:cs typeface="Calibri"/>
              </a:rPr>
              <a:t>Видео-звонок</a:t>
            </a:r>
            <a:endParaRPr lang="en-GB" sz="2800" dirty="0">
              <a:solidFill>
                <a:srgbClr val="231F20"/>
              </a:solidFill>
              <a:latin typeface="Calibri"/>
              <a:cs typeface="Calibri"/>
            </a:endParaRPr>
          </a:p>
          <a:p>
            <a:pPr marL="300355" indent="-287655">
              <a:lnSpc>
                <a:spcPct val="100000"/>
              </a:lnSpc>
              <a:spcBef>
                <a:spcPts val="420"/>
              </a:spcBef>
              <a:buChar char="•"/>
              <a:tabLst>
                <a:tab pos="300355" algn="l"/>
                <a:tab pos="300990" algn="l"/>
              </a:tabLst>
            </a:pPr>
            <a:r>
              <a:rPr lang="en-GB" sz="2800" dirty="0">
                <a:solidFill>
                  <a:srgbClr val="231F20"/>
                </a:solidFill>
                <a:latin typeface="Calibri"/>
                <a:cs typeface="Calibri"/>
              </a:rPr>
              <a:t>SMS/WhatsApp/</a:t>
            </a:r>
            <a:r>
              <a:rPr lang="ru-RU" sz="2800" dirty="0">
                <a:solidFill>
                  <a:srgbClr val="231F20"/>
                </a:solidFill>
                <a:latin typeface="Calibri"/>
                <a:cs typeface="Calibri"/>
              </a:rPr>
              <a:t>Мессенджер</a:t>
            </a:r>
            <a:endParaRPr lang="en-GB" sz="2800" dirty="0">
              <a:solidFill>
                <a:srgbClr val="231F20"/>
              </a:solidFill>
              <a:latin typeface="Calibri"/>
              <a:cs typeface="Calibri"/>
            </a:endParaRPr>
          </a:p>
          <a:p>
            <a:pPr marL="300355" indent="-287655">
              <a:lnSpc>
                <a:spcPct val="100000"/>
              </a:lnSpc>
              <a:spcBef>
                <a:spcPts val="420"/>
              </a:spcBef>
              <a:tabLst>
                <a:tab pos="300355" algn="l"/>
                <a:tab pos="300990" algn="l"/>
              </a:tabLst>
            </a:pPr>
            <a:endParaRPr lang="en-GB" sz="2400" dirty="0">
              <a:solidFill>
                <a:srgbClr val="231F20"/>
              </a:solidFill>
              <a:latin typeface="Calibri"/>
              <a:cs typeface="Calibri"/>
            </a:endParaRPr>
          </a:p>
        </p:txBody>
      </p:sp>
      <p:sp>
        <p:nvSpPr>
          <p:cNvPr id="15" name="object 15"/>
          <p:cNvSpPr txBox="1"/>
          <p:nvPr/>
        </p:nvSpPr>
        <p:spPr>
          <a:xfrm>
            <a:off x="11346885" y="5613027"/>
            <a:ext cx="118745" cy="788670"/>
          </a:xfrm>
          <a:prstGeom prst="rect">
            <a:avLst/>
          </a:prstGeom>
        </p:spPr>
        <p:txBody>
          <a:bodyPr vert="vert" wrap="square" lIns="0" tIns="8890" rIns="0" bIns="0" rtlCol="0">
            <a:spAutoFit/>
          </a:bodyPr>
          <a:lstStyle/>
          <a:p>
            <a:pPr marL="12700">
              <a:lnSpc>
                <a:spcPct val="100000"/>
              </a:lnSpc>
              <a:spcBef>
                <a:spcPts val="70"/>
              </a:spcBef>
            </a:pPr>
            <a:r>
              <a:rPr sz="600" spc="15">
                <a:solidFill>
                  <a:srgbClr val="FFFFFF"/>
                </a:solidFill>
                <a:latin typeface="Calibri"/>
                <a:cs typeface="Calibri"/>
              </a:rPr>
              <a:t>CARL WHETHAM </a:t>
            </a:r>
            <a:r>
              <a:rPr sz="600">
                <a:solidFill>
                  <a:srgbClr val="FFFFFF"/>
                </a:solidFill>
                <a:latin typeface="Calibri"/>
                <a:cs typeface="Calibri"/>
              </a:rPr>
              <a:t>/</a:t>
            </a:r>
            <a:r>
              <a:rPr sz="600" spc="-45">
                <a:solidFill>
                  <a:srgbClr val="FFFFFF"/>
                </a:solidFill>
                <a:latin typeface="Calibri"/>
                <a:cs typeface="Calibri"/>
              </a:rPr>
              <a:t> </a:t>
            </a:r>
            <a:r>
              <a:rPr sz="600" spc="10">
                <a:solidFill>
                  <a:srgbClr val="FFFFFF"/>
                </a:solidFill>
                <a:latin typeface="Calibri"/>
                <a:cs typeface="Calibri"/>
              </a:rPr>
              <a:t>IFRC</a:t>
            </a:r>
            <a:endParaRPr sz="600">
              <a:latin typeface="Calibri"/>
              <a:cs typeface="Calibri"/>
            </a:endParaRPr>
          </a:p>
        </p:txBody>
      </p:sp>
      <p:pic>
        <p:nvPicPr>
          <p:cNvPr id="9" name="Picture 8" descr="Pernille 10.jpeg"/>
          <p:cNvPicPr>
            <a:picLocks noChangeAspect="1"/>
          </p:cNvPicPr>
          <p:nvPr/>
        </p:nvPicPr>
        <p:blipFill>
          <a:blip r:embed="rId4"/>
          <a:stretch>
            <a:fillRect/>
          </a:stretch>
        </p:blipFill>
        <p:spPr>
          <a:xfrm>
            <a:off x="5161641" y="3789055"/>
            <a:ext cx="1460191" cy="2548751"/>
          </a:xfrm>
          <a:prstGeom prst="rect">
            <a:avLst/>
          </a:prstGeom>
        </p:spPr>
      </p:pic>
      <p:pic>
        <p:nvPicPr>
          <p:cNvPr id="8" name="Picture 7" descr="A picture containing text, linedrawing&#10;&#10;Description automatically generated">
            <a:extLst>
              <a:ext uri="{FF2B5EF4-FFF2-40B4-BE49-F238E27FC236}">
                <a16:creationId xmlns:a16="http://schemas.microsoft.com/office/drawing/2014/main" id="{D3629165-91AD-4D67-929F-06C41B177BD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76208" y="3602781"/>
            <a:ext cx="3337512" cy="2503134"/>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Pernille ear.jpeg"/>
          <p:cNvPicPr>
            <a:picLocks noChangeAspect="1"/>
          </p:cNvPicPr>
          <p:nvPr/>
        </p:nvPicPr>
        <p:blipFill>
          <a:blip r:embed="rId3"/>
          <a:stretch>
            <a:fillRect/>
          </a:stretch>
        </p:blipFill>
        <p:spPr>
          <a:xfrm>
            <a:off x="5219702" y="2496820"/>
            <a:ext cx="1836357" cy="1819275"/>
          </a:xfrm>
          <a:prstGeom prst="rect">
            <a:avLst/>
          </a:prstGeom>
        </p:spPr>
      </p:pic>
      <p:sp>
        <p:nvSpPr>
          <p:cNvPr id="12" name="object 12"/>
          <p:cNvSpPr txBox="1">
            <a:spLocks noGrp="1"/>
          </p:cNvSpPr>
          <p:nvPr>
            <p:ph type="title"/>
          </p:nvPr>
        </p:nvSpPr>
        <p:spPr>
          <a:xfrm>
            <a:off x="1251515" y="1652999"/>
            <a:ext cx="2865120" cy="843821"/>
          </a:xfrm>
          <a:prstGeom prst="rect">
            <a:avLst/>
          </a:prstGeom>
        </p:spPr>
        <p:txBody>
          <a:bodyPr vert="horz" wrap="square" lIns="0" tIns="12700" rIns="0" bIns="0" rtlCol="0">
            <a:spAutoFit/>
          </a:bodyPr>
          <a:lstStyle/>
          <a:p>
            <a:pPr marL="12700">
              <a:lnSpc>
                <a:spcPct val="100000"/>
              </a:lnSpc>
              <a:spcBef>
                <a:spcPts val="100"/>
              </a:spcBef>
            </a:pPr>
            <a:r>
              <a:rPr lang="ru-RU" sz="5400" spc="-5" dirty="0"/>
              <a:t>СМОТРИ</a:t>
            </a:r>
            <a:endParaRPr sz="5400" spc="-5" dirty="0"/>
          </a:p>
        </p:txBody>
      </p:sp>
      <p:sp>
        <p:nvSpPr>
          <p:cNvPr id="15" name="object 15"/>
          <p:cNvSpPr txBox="1"/>
          <p:nvPr/>
        </p:nvSpPr>
        <p:spPr>
          <a:xfrm>
            <a:off x="11346885" y="5613027"/>
            <a:ext cx="118745" cy="788670"/>
          </a:xfrm>
          <a:prstGeom prst="rect">
            <a:avLst/>
          </a:prstGeom>
        </p:spPr>
        <p:txBody>
          <a:bodyPr vert="vert" wrap="square" lIns="0" tIns="8890" rIns="0" bIns="0" rtlCol="0">
            <a:spAutoFit/>
          </a:bodyPr>
          <a:lstStyle/>
          <a:p>
            <a:pPr marL="12700">
              <a:lnSpc>
                <a:spcPct val="100000"/>
              </a:lnSpc>
              <a:spcBef>
                <a:spcPts val="70"/>
              </a:spcBef>
            </a:pPr>
            <a:r>
              <a:rPr sz="600" spc="15">
                <a:solidFill>
                  <a:srgbClr val="FFFFFF"/>
                </a:solidFill>
                <a:latin typeface="Calibri"/>
                <a:cs typeface="Calibri"/>
              </a:rPr>
              <a:t>CARL WHETHAM </a:t>
            </a:r>
            <a:r>
              <a:rPr sz="600">
                <a:solidFill>
                  <a:srgbClr val="FFFFFF"/>
                </a:solidFill>
                <a:latin typeface="Calibri"/>
                <a:cs typeface="Calibri"/>
              </a:rPr>
              <a:t>/</a:t>
            </a:r>
            <a:r>
              <a:rPr sz="600" spc="-45">
                <a:solidFill>
                  <a:srgbClr val="FFFFFF"/>
                </a:solidFill>
                <a:latin typeface="Calibri"/>
                <a:cs typeface="Calibri"/>
              </a:rPr>
              <a:t> </a:t>
            </a:r>
            <a:r>
              <a:rPr sz="600" spc="10">
                <a:solidFill>
                  <a:srgbClr val="FFFFFF"/>
                </a:solidFill>
                <a:latin typeface="Calibri"/>
                <a:cs typeface="Calibri"/>
              </a:rPr>
              <a:t>IFRC</a:t>
            </a:r>
            <a:endParaRPr sz="600">
              <a:latin typeface="Calibri"/>
              <a:cs typeface="Calibri"/>
            </a:endParaRPr>
          </a:p>
        </p:txBody>
      </p:sp>
      <p:sp>
        <p:nvSpPr>
          <p:cNvPr id="19" name="object 12"/>
          <p:cNvSpPr txBox="1">
            <a:spLocks/>
          </p:cNvSpPr>
          <p:nvPr/>
        </p:nvSpPr>
        <p:spPr>
          <a:xfrm>
            <a:off x="1251515" y="3067508"/>
            <a:ext cx="2865120" cy="843821"/>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lang="ru-RU" sz="5400" b="0" i="0" u="none" strike="noStrike" kern="0" cap="none" spc="-5" normalizeH="0" baseline="0" noProof="0" dirty="0">
                <a:ln>
                  <a:noFill/>
                </a:ln>
                <a:solidFill>
                  <a:srgbClr val="231F20"/>
                </a:solidFill>
                <a:effectLst/>
                <a:uLnTx/>
                <a:uFillTx/>
                <a:latin typeface="Calibri"/>
                <a:ea typeface="+mj-ea"/>
                <a:cs typeface="Calibri"/>
              </a:rPr>
              <a:t>СЛУШАЙ</a:t>
            </a:r>
            <a:endParaRPr kumimoji="0" lang="en-US" sz="5400" b="0" i="0" u="none" strike="noStrike" kern="0" cap="none" spc="-5" normalizeH="0" baseline="0" noProof="0" dirty="0">
              <a:ln>
                <a:noFill/>
              </a:ln>
              <a:solidFill>
                <a:srgbClr val="231F20"/>
              </a:solidFill>
              <a:effectLst/>
              <a:uLnTx/>
              <a:uFillTx/>
              <a:latin typeface="Calibri"/>
              <a:ea typeface="+mj-ea"/>
              <a:cs typeface="Calibri"/>
            </a:endParaRPr>
          </a:p>
        </p:txBody>
      </p:sp>
      <p:sp>
        <p:nvSpPr>
          <p:cNvPr id="20" name="object 12"/>
          <p:cNvSpPr txBox="1">
            <a:spLocks/>
          </p:cNvSpPr>
          <p:nvPr/>
        </p:nvSpPr>
        <p:spPr>
          <a:xfrm>
            <a:off x="1235007" y="4536034"/>
            <a:ext cx="3898335" cy="843821"/>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lang="ru-RU" sz="5400" kern="0" spc="-5" dirty="0">
                <a:solidFill>
                  <a:srgbClr val="231F20"/>
                </a:solidFill>
                <a:latin typeface="Calibri"/>
                <a:ea typeface="+mj-ea"/>
                <a:cs typeface="Calibri"/>
              </a:rPr>
              <a:t>СВЯЗЫВАЙ*</a:t>
            </a:r>
            <a:endParaRPr kumimoji="0" lang="en-US" sz="5400" b="0" i="0" u="none" strike="noStrike" kern="0" cap="none" spc="-5" normalizeH="0" baseline="0" noProof="0" dirty="0">
              <a:ln>
                <a:noFill/>
              </a:ln>
              <a:solidFill>
                <a:srgbClr val="231F20"/>
              </a:solidFill>
              <a:effectLst/>
              <a:uLnTx/>
              <a:uFillTx/>
              <a:latin typeface="Calibri"/>
              <a:ea typeface="+mj-ea"/>
              <a:cs typeface="Calibri"/>
            </a:endParaRPr>
          </a:p>
        </p:txBody>
      </p:sp>
      <p:sp>
        <p:nvSpPr>
          <p:cNvPr id="21" name="object 12"/>
          <p:cNvSpPr txBox="1">
            <a:spLocks/>
          </p:cNvSpPr>
          <p:nvPr/>
        </p:nvSpPr>
        <p:spPr>
          <a:xfrm>
            <a:off x="0" y="556506"/>
            <a:ext cx="11518900" cy="659155"/>
          </a:xfrm>
          <a:prstGeom prst="rect">
            <a:avLst/>
          </a:prstGeom>
        </p:spPr>
        <p:txBody>
          <a:bodyPr vert="horz" wrap="square" lIns="0" tIns="12700" rIns="0" bIns="0" rtlCol="0">
            <a:spAutoFit/>
          </a:bodyPr>
          <a:lstStyle/>
          <a:p>
            <a:pPr marL="12700" marR="0" lvl="0" indent="0" algn="ctr" defTabSz="914400" eaLnBrk="1" fontAlgn="auto" latinLnBrk="0" hangingPunct="1">
              <a:lnSpc>
                <a:spcPct val="100000"/>
              </a:lnSpc>
              <a:spcBef>
                <a:spcPts val="100"/>
              </a:spcBef>
              <a:spcAft>
                <a:spcPts val="0"/>
              </a:spcAft>
              <a:buClrTx/>
              <a:buSzTx/>
              <a:buFontTx/>
              <a:buNone/>
              <a:tabLst/>
              <a:defRPr/>
            </a:pPr>
            <a:r>
              <a:rPr kumimoji="0" lang="ru-RU" sz="4200" i="0" u="none" strike="noStrike" kern="0" cap="none" spc="-5" normalizeH="0" baseline="0" noProof="0" dirty="0">
                <a:ln>
                  <a:noFill/>
                </a:ln>
                <a:solidFill>
                  <a:srgbClr val="231F20"/>
                </a:solidFill>
                <a:effectLst/>
                <a:uLnTx/>
                <a:uFillTx/>
                <a:latin typeface="Calibri"/>
                <a:ea typeface="+mj-ea"/>
                <a:cs typeface="Calibri"/>
              </a:rPr>
              <a:t>Принципы оказания ППП</a:t>
            </a:r>
            <a:endParaRPr kumimoji="0" lang="en-US" sz="4200" i="0" u="none" strike="noStrike" kern="0" cap="none" spc="-5" normalizeH="0" baseline="0" noProof="0" dirty="0">
              <a:ln>
                <a:noFill/>
              </a:ln>
              <a:solidFill>
                <a:srgbClr val="231F20"/>
              </a:solidFill>
              <a:effectLst/>
              <a:uLnTx/>
              <a:uFillTx/>
              <a:latin typeface="Calibri"/>
              <a:ea typeface="+mj-ea"/>
              <a:cs typeface="Calibri"/>
            </a:endParaRPr>
          </a:p>
        </p:txBody>
      </p:sp>
      <p:pic>
        <p:nvPicPr>
          <p:cNvPr id="8" name="Picture 7" descr="Pernille 11.jpeg"/>
          <p:cNvPicPr>
            <a:picLocks noChangeAspect="1"/>
          </p:cNvPicPr>
          <p:nvPr/>
        </p:nvPicPr>
        <p:blipFill>
          <a:blip r:embed="rId4"/>
          <a:stretch>
            <a:fillRect/>
          </a:stretch>
        </p:blipFill>
        <p:spPr>
          <a:xfrm>
            <a:off x="5133342" y="1483631"/>
            <a:ext cx="1788523" cy="1181100"/>
          </a:xfrm>
          <a:prstGeom prst="rect">
            <a:avLst/>
          </a:prstGeom>
        </p:spPr>
      </p:pic>
      <p:pic>
        <p:nvPicPr>
          <p:cNvPr id="11" name="Picture 10" descr="Pernille group.jpeg"/>
          <p:cNvPicPr>
            <a:picLocks noChangeAspect="1"/>
          </p:cNvPicPr>
          <p:nvPr/>
        </p:nvPicPr>
        <p:blipFill>
          <a:blip r:embed="rId5"/>
          <a:stretch>
            <a:fillRect/>
          </a:stretch>
        </p:blipFill>
        <p:spPr>
          <a:xfrm>
            <a:off x="5463542" y="4095931"/>
            <a:ext cx="2298700" cy="1724025"/>
          </a:xfrm>
          <a:prstGeom prst="rect">
            <a:avLst/>
          </a:prstGeom>
        </p:spPr>
      </p:pic>
      <p:sp>
        <p:nvSpPr>
          <p:cNvPr id="13" name="TextBox 12">
            <a:extLst>
              <a:ext uri="{FF2B5EF4-FFF2-40B4-BE49-F238E27FC236}">
                <a16:creationId xmlns:a16="http://schemas.microsoft.com/office/drawing/2014/main" id="{268E7084-E8E1-4CEC-9E57-E2EB7B405D55}"/>
              </a:ext>
            </a:extLst>
          </p:cNvPr>
          <p:cNvSpPr txBox="1"/>
          <p:nvPr/>
        </p:nvSpPr>
        <p:spPr>
          <a:xfrm>
            <a:off x="1127760" y="5985977"/>
            <a:ext cx="6478440" cy="369332"/>
          </a:xfrm>
          <a:prstGeom prst="rect">
            <a:avLst/>
          </a:prstGeom>
          <a:noFill/>
        </p:spPr>
        <p:txBody>
          <a:bodyPr wrap="none" rtlCol="0">
            <a:spAutoFit/>
          </a:bodyPr>
          <a:lstStyle/>
          <a:p>
            <a:r>
              <a:rPr lang="ru-RU" i="1" dirty="0"/>
              <a:t>*Дать контакты,  направить в другие службы и организации</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ext&#10;&#10;Description automatically generated">
            <a:extLst>
              <a:ext uri="{FF2B5EF4-FFF2-40B4-BE49-F238E27FC236}">
                <a16:creationId xmlns:a16="http://schemas.microsoft.com/office/drawing/2014/main" id="{16813C24-BEC3-4E75-970C-4A42476B768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15341" y="-81653"/>
            <a:ext cx="4850289" cy="6483350"/>
          </a:xfrm>
          <a:prstGeom prst="rect">
            <a:avLst/>
          </a:prstGeom>
        </p:spPr>
      </p:pic>
      <p:pic>
        <p:nvPicPr>
          <p:cNvPr id="6" name="Picture 5" descr="Pernille 11.jpeg"/>
          <p:cNvPicPr>
            <a:picLocks noChangeAspect="1"/>
          </p:cNvPicPr>
          <p:nvPr/>
        </p:nvPicPr>
        <p:blipFill>
          <a:blip r:embed="rId4"/>
          <a:stretch>
            <a:fillRect/>
          </a:stretch>
        </p:blipFill>
        <p:spPr>
          <a:xfrm>
            <a:off x="4258896" y="279533"/>
            <a:ext cx="2574338" cy="1700035"/>
          </a:xfrm>
          <a:prstGeom prst="rect">
            <a:avLst/>
          </a:prstGeom>
        </p:spPr>
      </p:pic>
      <p:sp>
        <p:nvSpPr>
          <p:cNvPr id="12" name="object 12"/>
          <p:cNvSpPr txBox="1">
            <a:spLocks noGrp="1"/>
          </p:cNvSpPr>
          <p:nvPr>
            <p:ph type="title"/>
          </p:nvPr>
        </p:nvSpPr>
        <p:spPr>
          <a:xfrm>
            <a:off x="808578" y="1320413"/>
            <a:ext cx="4579097" cy="659155"/>
          </a:xfrm>
          <a:prstGeom prst="rect">
            <a:avLst/>
          </a:prstGeom>
        </p:spPr>
        <p:txBody>
          <a:bodyPr vert="horz" wrap="square" lIns="0" tIns="12700" rIns="0" bIns="0" rtlCol="0">
            <a:spAutoFit/>
          </a:bodyPr>
          <a:lstStyle/>
          <a:p>
            <a:pPr marL="12700">
              <a:lnSpc>
                <a:spcPct val="100000"/>
              </a:lnSpc>
              <a:spcBef>
                <a:spcPts val="100"/>
              </a:spcBef>
            </a:pPr>
            <a:r>
              <a:rPr lang="ru-RU" spc="-5" dirty="0"/>
              <a:t>Старайся увидеть</a:t>
            </a:r>
            <a:endParaRPr spc="-35" dirty="0"/>
          </a:p>
        </p:txBody>
      </p:sp>
      <p:sp>
        <p:nvSpPr>
          <p:cNvPr id="13" name="object 13"/>
          <p:cNvSpPr txBox="1"/>
          <p:nvPr/>
        </p:nvSpPr>
        <p:spPr>
          <a:xfrm>
            <a:off x="643460" y="2448957"/>
            <a:ext cx="7022260" cy="3400098"/>
          </a:xfrm>
          <a:prstGeom prst="rect">
            <a:avLst/>
          </a:prstGeom>
        </p:spPr>
        <p:txBody>
          <a:bodyPr vert="horz" wrap="square" lIns="0" tIns="12700" rIns="0" bIns="0" rtlCol="0">
            <a:spAutoFit/>
          </a:bodyPr>
          <a:lstStyle/>
          <a:p>
            <a:pPr marL="300355" marR="5080" indent="-287655">
              <a:lnSpc>
                <a:spcPct val="111100"/>
              </a:lnSpc>
              <a:spcBef>
                <a:spcPts val="100"/>
              </a:spcBef>
              <a:buChar char="•"/>
              <a:tabLst>
                <a:tab pos="300355" algn="l"/>
                <a:tab pos="300990" algn="l"/>
              </a:tabLst>
            </a:pPr>
            <a:r>
              <a:rPr lang="ru-RU" sz="2800" spc="-15" dirty="0">
                <a:solidFill>
                  <a:srgbClr val="231F20"/>
                </a:solidFill>
                <a:latin typeface="Calibri"/>
                <a:cs typeface="Calibri"/>
              </a:rPr>
              <a:t>что случилось и что происходит</a:t>
            </a:r>
          </a:p>
          <a:p>
            <a:pPr marL="300355" marR="5080" indent="-287655">
              <a:lnSpc>
                <a:spcPct val="111100"/>
              </a:lnSpc>
              <a:spcBef>
                <a:spcPts val="100"/>
              </a:spcBef>
              <a:buChar char="•"/>
              <a:tabLst>
                <a:tab pos="300355" algn="l"/>
                <a:tab pos="300990" algn="l"/>
              </a:tabLst>
            </a:pPr>
            <a:r>
              <a:rPr lang="ru-RU" sz="2800" spc="-15" dirty="0">
                <a:solidFill>
                  <a:srgbClr val="231F20"/>
                </a:solidFill>
                <a:latin typeface="Calibri"/>
                <a:cs typeface="Calibri"/>
              </a:rPr>
              <a:t>кому нужна помощь </a:t>
            </a:r>
          </a:p>
          <a:p>
            <a:pPr marL="300355" marR="5080" indent="-287655">
              <a:lnSpc>
                <a:spcPct val="111100"/>
              </a:lnSpc>
              <a:spcBef>
                <a:spcPts val="100"/>
              </a:spcBef>
              <a:buChar char="•"/>
              <a:tabLst>
                <a:tab pos="300355" algn="l"/>
                <a:tab pos="300990" algn="l"/>
              </a:tabLst>
            </a:pPr>
            <a:r>
              <a:rPr lang="ru-RU" sz="2800" spc="-15" dirty="0">
                <a:solidFill>
                  <a:srgbClr val="231F20"/>
                </a:solidFill>
                <a:latin typeface="Calibri"/>
                <a:cs typeface="Calibri"/>
              </a:rPr>
              <a:t>какие есть риски по безопасности </a:t>
            </a:r>
          </a:p>
          <a:p>
            <a:pPr marL="300355" marR="5080" indent="-287655">
              <a:lnSpc>
                <a:spcPct val="111100"/>
              </a:lnSpc>
              <a:spcBef>
                <a:spcPts val="100"/>
              </a:spcBef>
              <a:buChar char="•"/>
              <a:tabLst>
                <a:tab pos="300355" algn="l"/>
                <a:tab pos="300990" algn="l"/>
              </a:tabLst>
            </a:pPr>
            <a:r>
              <a:rPr lang="ru-RU" sz="2800" spc="-15" dirty="0">
                <a:solidFill>
                  <a:srgbClr val="231F20"/>
                </a:solidFill>
                <a:latin typeface="Calibri"/>
                <a:cs typeface="Calibri"/>
              </a:rPr>
              <a:t>есть ли физические травмы </a:t>
            </a:r>
          </a:p>
          <a:p>
            <a:pPr marL="300355" marR="5080" indent="-287655">
              <a:lnSpc>
                <a:spcPct val="111100"/>
              </a:lnSpc>
              <a:spcBef>
                <a:spcPts val="100"/>
              </a:spcBef>
              <a:buChar char="•"/>
              <a:tabLst>
                <a:tab pos="300355" algn="l"/>
                <a:tab pos="300990" algn="l"/>
              </a:tabLst>
            </a:pPr>
            <a:r>
              <a:rPr lang="ru-RU" sz="2800" spc="-15" dirty="0">
                <a:solidFill>
                  <a:srgbClr val="231F20"/>
                </a:solidFill>
                <a:latin typeface="Calibri"/>
                <a:cs typeface="Calibri"/>
              </a:rPr>
              <a:t>какие есть срочные потребности в самом необходимом </a:t>
            </a:r>
          </a:p>
          <a:p>
            <a:pPr marL="300355" marR="5080" indent="-287655">
              <a:lnSpc>
                <a:spcPct val="111100"/>
              </a:lnSpc>
              <a:spcBef>
                <a:spcPts val="100"/>
              </a:spcBef>
              <a:buChar char="•"/>
              <a:tabLst>
                <a:tab pos="300355" algn="l"/>
                <a:tab pos="300990" algn="l"/>
              </a:tabLst>
            </a:pPr>
            <a:r>
              <a:rPr lang="ru-RU" sz="2800" spc="-15" dirty="0">
                <a:solidFill>
                  <a:srgbClr val="231F20"/>
                </a:solidFill>
                <a:latin typeface="Calibri"/>
                <a:cs typeface="Calibri"/>
              </a:rPr>
              <a:t>эмоциональные  реакции </a:t>
            </a:r>
          </a:p>
        </p:txBody>
      </p:sp>
      <p:sp>
        <p:nvSpPr>
          <p:cNvPr id="15" name="object 15"/>
          <p:cNvSpPr txBox="1"/>
          <p:nvPr/>
        </p:nvSpPr>
        <p:spPr>
          <a:xfrm>
            <a:off x="11346885" y="5613027"/>
            <a:ext cx="118745" cy="788670"/>
          </a:xfrm>
          <a:prstGeom prst="rect">
            <a:avLst/>
          </a:prstGeom>
        </p:spPr>
        <p:txBody>
          <a:bodyPr vert="vert" wrap="square" lIns="0" tIns="8890" rIns="0" bIns="0" rtlCol="0">
            <a:spAutoFit/>
          </a:bodyPr>
          <a:lstStyle/>
          <a:p>
            <a:pPr marL="12700">
              <a:lnSpc>
                <a:spcPct val="100000"/>
              </a:lnSpc>
              <a:spcBef>
                <a:spcPts val="70"/>
              </a:spcBef>
            </a:pPr>
            <a:r>
              <a:rPr sz="600" spc="15">
                <a:solidFill>
                  <a:srgbClr val="FFFFFF"/>
                </a:solidFill>
                <a:latin typeface="Calibri"/>
                <a:cs typeface="Calibri"/>
              </a:rPr>
              <a:t>CARL WHETHAM </a:t>
            </a:r>
            <a:r>
              <a:rPr sz="600">
                <a:solidFill>
                  <a:srgbClr val="FFFFFF"/>
                </a:solidFill>
                <a:latin typeface="Calibri"/>
                <a:cs typeface="Calibri"/>
              </a:rPr>
              <a:t>/</a:t>
            </a:r>
            <a:r>
              <a:rPr sz="600" spc="-45">
                <a:solidFill>
                  <a:srgbClr val="FFFFFF"/>
                </a:solidFill>
                <a:latin typeface="Calibri"/>
                <a:cs typeface="Calibri"/>
              </a:rPr>
              <a:t> </a:t>
            </a:r>
            <a:r>
              <a:rPr sz="600" spc="10">
                <a:solidFill>
                  <a:srgbClr val="FFFFFF"/>
                </a:solidFill>
                <a:latin typeface="Calibri"/>
                <a:cs typeface="Calibri"/>
              </a:rPr>
              <a:t>IFRC</a:t>
            </a:r>
            <a:endParaRPr sz="600">
              <a:latin typeface="Calibri"/>
              <a:cs typeface="Calibri"/>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object 12"/>
          <p:cNvSpPr txBox="1">
            <a:spLocks noGrp="1"/>
          </p:cNvSpPr>
          <p:nvPr>
            <p:ph type="title"/>
          </p:nvPr>
        </p:nvSpPr>
        <p:spPr>
          <a:xfrm>
            <a:off x="2559050" y="240004"/>
            <a:ext cx="7779498" cy="659155"/>
          </a:xfrm>
          <a:prstGeom prst="rect">
            <a:avLst/>
          </a:prstGeom>
        </p:spPr>
        <p:txBody>
          <a:bodyPr vert="horz" wrap="square" lIns="0" tIns="12700" rIns="0" bIns="0" rtlCol="0">
            <a:spAutoFit/>
          </a:bodyPr>
          <a:lstStyle/>
          <a:p>
            <a:pPr marL="12700">
              <a:lnSpc>
                <a:spcPct val="100000"/>
              </a:lnSpc>
              <a:spcBef>
                <a:spcPts val="100"/>
              </a:spcBef>
            </a:pPr>
            <a:r>
              <a:rPr lang="ru-RU" dirty="0"/>
              <a:t>Обычные реакции </a:t>
            </a:r>
            <a:endParaRPr spc="-5" dirty="0"/>
          </a:p>
        </p:txBody>
      </p:sp>
      <p:sp>
        <p:nvSpPr>
          <p:cNvPr id="15" name="object 15"/>
          <p:cNvSpPr txBox="1"/>
          <p:nvPr/>
        </p:nvSpPr>
        <p:spPr>
          <a:xfrm>
            <a:off x="11346885" y="5613027"/>
            <a:ext cx="118745" cy="788670"/>
          </a:xfrm>
          <a:prstGeom prst="rect">
            <a:avLst/>
          </a:prstGeom>
        </p:spPr>
        <p:txBody>
          <a:bodyPr vert="vert" wrap="square" lIns="0" tIns="8890" rIns="0" bIns="0" rtlCol="0">
            <a:spAutoFit/>
          </a:bodyPr>
          <a:lstStyle/>
          <a:p>
            <a:pPr marL="12700">
              <a:lnSpc>
                <a:spcPct val="100000"/>
              </a:lnSpc>
              <a:spcBef>
                <a:spcPts val="70"/>
              </a:spcBef>
            </a:pPr>
            <a:r>
              <a:rPr sz="600" spc="15">
                <a:solidFill>
                  <a:srgbClr val="FFFFFF"/>
                </a:solidFill>
                <a:latin typeface="Calibri"/>
                <a:cs typeface="Calibri"/>
              </a:rPr>
              <a:t>CARL WHETHAM </a:t>
            </a:r>
            <a:r>
              <a:rPr sz="600">
                <a:solidFill>
                  <a:srgbClr val="FFFFFF"/>
                </a:solidFill>
                <a:latin typeface="Calibri"/>
                <a:cs typeface="Calibri"/>
              </a:rPr>
              <a:t>/</a:t>
            </a:r>
            <a:r>
              <a:rPr sz="600" spc="-45">
                <a:solidFill>
                  <a:srgbClr val="FFFFFF"/>
                </a:solidFill>
                <a:latin typeface="Calibri"/>
                <a:cs typeface="Calibri"/>
              </a:rPr>
              <a:t> </a:t>
            </a:r>
            <a:r>
              <a:rPr sz="600" spc="10">
                <a:solidFill>
                  <a:srgbClr val="FFFFFF"/>
                </a:solidFill>
                <a:latin typeface="Calibri"/>
                <a:cs typeface="Calibri"/>
              </a:rPr>
              <a:t>IFRC</a:t>
            </a:r>
            <a:endParaRPr sz="600">
              <a:latin typeface="Calibri"/>
              <a:cs typeface="Calibri"/>
            </a:endParaRPr>
          </a:p>
        </p:txBody>
      </p:sp>
      <p:sp>
        <p:nvSpPr>
          <p:cNvPr id="3" name="Rectangle 2">
            <a:extLst>
              <a:ext uri="{FF2B5EF4-FFF2-40B4-BE49-F238E27FC236}">
                <a16:creationId xmlns:a16="http://schemas.microsoft.com/office/drawing/2014/main" id="{503183B1-6AB6-445B-98D5-74A8A64F46A7}"/>
              </a:ext>
            </a:extLst>
          </p:cNvPr>
          <p:cNvSpPr/>
          <p:nvPr/>
        </p:nvSpPr>
        <p:spPr>
          <a:xfrm>
            <a:off x="488431" y="1267544"/>
            <a:ext cx="11030469" cy="4850046"/>
          </a:xfrm>
          <a:prstGeom prst="rect">
            <a:avLst/>
          </a:prstGeom>
        </p:spPr>
        <p:txBody>
          <a:bodyPr wrap="square" lIns="91440" tIns="45720" rIns="91440" bIns="45720" anchor="t">
            <a:spAutoFit/>
          </a:bodyPr>
          <a:lstStyle/>
          <a:p>
            <a:pPr marL="12700">
              <a:lnSpc>
                <a:spcPct val="100000"/>
              </a:lnSpc>
              <a:spcBef>
                <a:spcPts val="420"/>
              </a:spcBef>
              <a:tabLst>
                <a:tab pos="300355" algn="l"/>
                <a:tab pos="300990" algn="l"/>
              </a:tabLst>
            </a:pPr>
            <a:r>
              <a:rPr lang="ru-RU" sz="3200" dirty="0">
                <a:solidFill>
                  <a:srgbClr val="231F20"/>
                </a:solidFill>
                <a:cs typeface="Calibri"/>
              </a:rPr>
              <a:t>Какие вы можете назвать обычные реакции людей, находящихся в кризисной ситуации, в ситуации конфликта или неопределенности</a:t>
            </a:r>
            <a:r>
              <a:rPr lang="en-GB" sz="3200" dirty="0">
                <a:solidFill>
                  <a:srgbClr val="231F20"/>
                </a:solidFill>
                <a:cs typeface="Calibri"/>
              </a:rPr>
              <a:t>? </a:t>
            </a:r>
          </a:p>
          <a:p>
            <a:pPr marL="300355" indent="-287655">
              <a:lnSpc>
                <a:spcPct val="100000"/>
              </a:lnSpc>
              <a:spcBef>
                <a:spcPts val="420"/>
              </a:spcBef>
              <a:tabLst>
                <a:tab pos="300355" algn="l"/>
                <a:tab pos="300990" algn="l"/>
              </a:tabLst>
            </a:pPr>
            <a:endParaRPr lang="en-GB" sz="1050" dirty="0">
              <a:solidFill>
                <a:srgbClr val="231F20"/>
              </a:solidFill>
              <a:cs typeface="Calibri"/>
            </a:endParaRPr>
          </a:p>
          <a:p>
            <a:pPr marL="12700" lvl="0" defTabSz="914400">
              <a:spcBef>
                <a:spcPts val="100"/>
              </a:spcBef>
              <a:defRPr/>
            </a:pPr>
            <a:r>
              <a:rPr lang="ru-RU" sz="3200" kern="0" spc="-20" dirty="0">
                <a:solidFill>
                  <a:srgbClr val="0000FF"/>
                </a:solidFill>
                <a:cs typeface="Calibri"/>
              </a:rPr>
              <a:t>Работа в группах. </a:t>
            </a:r>
            <a:endParaRPr lang="en-US" sz="3200" b="1" kern="0" spc="-20" dirty="0">
              <a:solidFill>
                <a:srgbClr val="FF0000"/>
              </a:solidFill>
              <a:cs typeface="Calibri"/>
            </a:endParaRPr>
          </a:p>
          <a:p>
            <a:pPr marL="12700" lvl="0" defTabSz="914400">
              <a:spcBef>
                <a:spcPts val="100"/>
              </a:spcBef>
              <a:defRPr/>
            </a:pPr>
            <a:r>
              <a:rPr lang="ru-RU" sz="3200" kern="0" spc="-20" dirty="0">
                <a:solidFill>
                  <a:srgbClr val="0000FF"/>
                </a:solidFill>
                <a:cs typeface="Calibri"/>
              </a:rPr>
              <a:t>Обсудите и запишите различные реакции людей, которые попали в ситуацию конфликта или неопределенности. </a:t>
            </a:r>
            <a:endParaRPr lang="en-US" sz="3200" kern="0" spc="-20" dirty="0">
              <a:solidFill>
                <a:srgbClr val="0000FF"/>
              </a:solidFill>
              <a:cs typeface="Calibri"/>
            </a:endParaRPr>
          </a:p>
          <a:p>
            <a:pPr marL="12700" lvl="0" defTabSz="914400">
              <a:spcBef>
                <a:spcPts val="100"/>
              </a:spcBef>
              <a:defRPr/>
            </a:pPr>
            <a:endParaRPr lang="en-US" sz="3200" kern="0" spc="-20" dirty="0">
              <a:solidFill>
                <a:srgbClr val="0000FF"/>
              </a:solidFill>
              <a:cs typeface="Calibri"/>
            </a:endParaRPr>
          </a:p>
          <a:p>
            <a:pPr marL="12700" lvl="0" defTabSz="914400">
              <a:spcBef>
                <a:spcPts val="100"/>
              </a:spcBef>
              <a:defRPr/>
            </a:pPr>
            <a:r>
              <a:rPr lang="ru-RU" sz="3200" kern="0" spc="-20" dirty="0">
                <a:solidFill>
                  <a:srgbClr val="0000FF"/>
                </a:solidFill>
                <a:cs typeface="Calibri"/>
              </a:rPr>
              <a:t>Обсудите реакции физические, поведенческие, эмоциональные, когнитивные и духовные</a:t>
            </a:r>
            <a:r>
              <a:rPr lang="en-US" sz="3600" kern="0" spc="-20" dirty="0">
                <a:solidFill>
                  <a:srgbClr val="0000FF"/>
                </a:solidFill>
                <a:cs typeface="Calibri"/>
              </a:rPr>
              <a:t>.</a:t>
            </a:r>
          </a:p>
        </p:txBody>
      </p:sp>
    </p:spTree>
    <p:extLst>
      <p:ext uri="{BB962C8B-B14F-4D97-AF65-F5344CB8AC3E}">
        <p14:creationId xmlns:p14="http://schemas.microsoft.com/office/powerpoint/2010/main" val="417622831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object 12"/>
          <p:cNvSpPr txBox="1">
            <a:spLocks noGrp="1"/>
          </p:cNvSpPr>
          <p:nvPr>
            <p:ph type="title"/>
          </p:nvPr>
        </p:nvSpPr>
        <p:spPr>
          <a:xfrm>
            <a:off x="1932336" y="321549"/>
            <a:ext cx="8382000" cy="659155"/>
          </a:xfrm>
          <a:prstGeom prst="rect">
            <a:avLst/>
          </a:prstGeom>
        </p:spPr>
        <p:txBody>
          <a:bodyPr vert="horz" wrap="square" lIns="0" tIns="12700" rIns="0" bIns="0" rtlCol="0">
            <a:spAutoFit/>
          </a:bodyPr>
          <a:lstStyle/>
          <a:p>
            <a:pPr marL="12700">
              <a:lnSpc>
                <a:spcPct val="100000"/>
              </a:lnSpc>
              <a:spcBef>
                <a:spcPts val="100"/>
              </a:spcBef>
            </a:pPr>
            <a:r>
              <a:rPr lang="ru-RU" dirty="0"/>
              <a:t>Симптомы и признаки дистресса</a:t>
            </a:r>
            <a:endParaRPr spc="-5" dirty="0"/>
          </a:p>
        </p:txBody>
      </p:sp>
      <p:sp>
        <p:nvSpPr>
          <p:cNvPr id="15" name="object 15"/>
          <p:cNvSpPr txBox="1"/>
          <p:nvPr/>
        </p:nvSpPr>
        <p:spPr>
          <a:xfrm>
            <a:off x="11346885" y="5613027"/>
            <a:ext cx="118745" cy="788670"/>
          </a:xfrm>
          <a:prstGeom prst="rect">
            <a:avLst/>
          </a:prstGeom>
        </p:spPr>
        <p:txBody>
          <a:bodyPr vert="vert" wrap="square" lIns="0" tIns="8890" rIns="0" bIns="0" rtlCol="0">
            <a:spAutoFit/>
          </a:bodyPr>
          <a:lstStyle/>
          <a:p>
            <a:pPr marL="12700">
              <a:lnSpc>
                <a:spcPct val="100000"/>
              </a:lnSpc>
              <a:spcBef>
                <a:spcPts val="70"/>
              </a:spcBef>
            </a:pPr>
            <a:r>
              <a:rPr sz="600" spc="15">
                <a:solidFill>
                  <a:srgbClr val="FFFFFF"/>
                </a:solidFill>
                <a:latin typeface="Calibri"/>
                <a:cs typeface="Calibri"/>
              </a:rPr>
              <a:t>CARL WHETHAM </a:t>
            </a:r>
            <a:r>
              <a:rPr sz="600">
                <a:solidFill>
                  <a:srgbClr val="FFFFFF"/>
                </a:solidFill>
                <a:latin typeface="Calibri"/>
                <a:cs typeface="Calibri"/>
              </a:rPr>
              <a:t>/</a:t>
            </a:r>
            <a:r>
              <a:rPr sz="600" spc="-45">
                <a:solidFill>
                  <a:srgbClr val="FFFFFF"/>
                </a:solidFill>
                <a:latin typeface="Calibri"/>
                <a:cs typeface="Calibri"/>
              </a:rPr>
              <a:t> </a:t>
            </a:r>
            <a:r>
              <a:rPr sz="600" spc="10">
                <a:solidFill>
                  <a:srgbClr val="FFFFFF"/>
                </a:solidFill>
                <a:latin typeface="Calibri"/>
                <a:cs typeface="Calibri"/>
              </a:rPr>
              <a:t>IFRC</a:t>
            </a:r>
            <a:endParaRPr sz="600">
              <a:latin typeface="Calibri"/>
              <a:cs typeface="Calibri"/>
            </a:endParaRPr>
          </a:p>
        </p:txBody>
      </p:sp>
      <p:sp>
        <p:nvSpPr>
          <p:cNvPr id="17" name="object 12">
            <a:extLst>
              <a:ext uri="{FF2B5EF4-FFF2-40B4-BE49-F238E27FC236}">
                <a16:creationId xmlns:a16="http://schemas.microsoft.com/office/drawing/2014/main" id="{B83C55CF-81EB-4E75-A293-F1A0420336F0}"/>
              </a:ext>
            </a:extLst>
          </p:cNvPr>
          <p:cNvSpPr txBox="1">
            <a:spLocks/>
          </p:cNvSpPr>
          <p:nvPr/>
        </p:nvSpPr>
        <p:spPr>
          <a:xfrm>
            <a:off x="806450" y="1244107"/>
            <a:ext cx="8382000" cy="659155"/>
          </a:xfrm>
          <a:prstGeom prst="rect">
            <a:avLst/>
          </a:prstGeom>
        </p:spPr>
        <p:txBody>
          <a:bodyPr vert="horz" wrap="square" lIns="0" tIns="12700" rIns="0" bIns="0" rtlCol="0">
            <a:spAutoFit/>
          </a:bodyPr>
          <a:lstStyle>
            <a:lvl1pPr>
              <a:defRPr sz="4200" b="0" i="0">
                <a:solidFill>
                  <a:srgbClr val="231F20"/>
                </a:solidFill>
                <a:latin typeface="Calibri"/>
                <a:ea typeface="+mj-ea"/>
                <a:cs typeface="Calibri"/>
              </a:defRPr>
            </a:lvl1pPr>
          </a:lstStyle>
          <a:p>
            <a:pPr marL="12700" defTabSz="914400">
              <a:spcBef>
                <a:spcPts val="100"/>
              </a:spcBef>
            </a:pPr>
            <a:r>
              <a:rPr lang="ru-RU" kern="0" dirty="0"/>
              <a:t>Физические </a:t>
            </a:r>
            <a:endParaRPr lang="en-US" kern="0" spc="-5" dirty="0"/>
          </a:p>
        </p:txBody>
      </p:sp>
      <p:sp>
        <p:nvSpPr>
          <p:cNvPr id="7" name="object 13">
            <a:extLst>
              <a:ext uri="{FF2B5EF4-FFF2-40B4-BE49-F238E27FC236}">
                <a16:creationId xmlns:a16="http://schemas.microsoft.com/office/drawing/2014/main" id="{4B7F1871-684F-4ABB-BAFC-0193E5849BEB}"/>
              </a:ext>
            </a:extLst>
          </p:cNvPr>
          <p:cNvSpPr txBox="1"/>
          <p:nvPr/>
        </p:nvSpPr>
        <p:spPr>
          <a:xfrm>
            <a:off x="806450" y="2032510"/>
            <a:ext cx="6096000" cy="1664558"/>
          </a:xfrm>
          <a:prstGeom prst="rect">
            <a:avLst/>
          </a:prstGeom>
        </p:spPr>
        <p:txBody>
          <a:bodyPr vert="horz" wrap="square" lIns="0" tIns="53340" rIns="0" bIns="0" rtlCol="0">
            <a:spAutoFit/>
          </a:bodyPr>
          <a:lstStyle/>
          <a:p>
            <a:pPr marL="457200" indent="-457200">
              <a:buFont typeface="Arial" panose="020B0604020202020204" pitchFamily="34" charset="0"/>
              <a:buChar char="•"/>
            </a:pPr>
            <a:r>
              <a:rPr lang="en-US" sz="2800" dirty="0"/>
              <a:t>	</a:t>
            </a:r>
          </a:p>
          <a:p>
            <a:pPr marL="300355" indent="-287655">
              <a:spcBef>
                <a:spcPts val="420"/>
              </a:spcBef>
              <a:buFontTx/>
              <a:buChar char="•"/>
              <a:tabLst>
                <a:tab pos="300355" algn="l"/>
                <a:tab pos="300990" algn="l"/>
              </a:tabLst>
            </a:pPr>
            <a:endParaRPr lang="en-GB" sz="2800" kern="0" spc="-20" dirty="0">
              <a:solidFill>
                <a:srgbClr val="231F20"/>
              </a:solidFill>
              <a:cs typeface="Calibri"/>
            </a:endParaRPr>
          </a:p>
          <a:p>
            <a:pPr marL="300355" indent="-287655">
              <a:lnSpc>
                <a:spcPct val="100000"/>
              </a:lnSpc>
              <a:spcBef>
                <a:spcPts val="420"/>
              </a:spcBef>
              <a:buChar char="•"/>
              <a:tabLst>
                <a:tab pos="300355" algn="l"/>
                <a:tab pos="300990" algn="l"/>
              </a:tabLst>
            </a:pPr>
            <a:endParaRPr lang="en-US" sz="4200" kern="0" spc="-20" dirty="0">
              <a:solidFill>
                <a:srgbClr val="0000FF"/>
              </a:solidFill>
              <a:cs typeface="Calibri"/>
            </a:endParaRPr>
          </a:p>
        </p:txBody>
      </p:sp>
      <p:pic>
        <p:nvPicPr>
          <p:cNvPr id="8" name="Picture 2" descr="A black and white drawing of a person's face&#10;&#10;Description automatically generated with medium confidence">
            <a:extLst>
              <a:ext uri="{FF2B5EF4-FFF2-40B4-BE49-F238E27FC236}">
                <a16:creationId xmlns:a16="http://schemas.microsoft.com/office/drawing/2014/main" id="{987785F7-B0F4-4C57-9E56-B4D873DA5EE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37431" y="1218317"/>
            <a:ext cx="5067505" cy="5067505"/>
          </a:xfrm>
          <a:prstGeom prst="rect">
            <a:avLst/>
          </a:prstGeom>
        </p:spPr>
      </p:pic>
    </p:spTree>
    <p:extLst>
      <p:ext uri="{BB962C8B-B14F-4D97-AF65-F5344CB8AC3E}">
        <p14:creationId xmlns:p14="http://schemas.microsoft.com/office/powerpoint/2010/main" val="1001255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ack and white drawing of a person's face&#10;&#10;Description automatically generated with medium confidence">
            <a:extLst>
              <a:ext uri="{FF2B5EF4-FFF2-40B4-BE49-F238E27FC236}">
                <a16:creationId xmlns:a16="http://schemas.microsoft.com/office/drawing/2014/main" id="{6767494B-F4C0-4F55-A5EB-0A21C3A63D6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37431" y="1218317"/>
            <a:ext cx="5067505" cy="5067505"/>
          </a:xfrm>
          <a:prstGeom prst="rect">
            <a:avLst/>
          </a:prstGeom>
        </p:spPr>
      </p:pic>
      <p:sp>
        <p:nvSpPr>
          <p:cNvPr id="15" name="object 15"/>
          <p:cNvSpPr txBox="1"/>
          <p:nvPr/>
        </p:nvSpPr>
        <p:spPr>
          <a:xfrm>
            <a:off x="11346885" y="5613027"/>
            <a:ext cx="118745" cy="788670"/>
          </a:xfrm>
          <a:prstGeom prst="rect">
            <a:avLst/>
          </a:prstGeom>
        </p:spPr>
        <p:txBody>
          <a:bodyPr vert="vert" wrap="square" lIns="0" tIns="8890" rIns="0" bIns="0" rtlCol="0">
            <a:spAutoFit/>
          </a:bodyPr>
          <a:lstStyle/>
          <a:p>
            <a:pPr marL="12700">
              <a:lnSpc>
                <a:spcPct val="100000"/>
              </a:lnSpc>
              <a:spcBef>
                <a:spcPts val="70"/>
              </a:spcBef>
            </a:pPr>
            <a:r>
              <a:rPr sz="600" spc="15">
                <a:solidFill>
                  <a:srgbClr val="FFFFFF"/>
                </a:solidFill>
                <a:latin typeface="Calibri"/>
                <a:cs typeface="Calibri"/>
              </a:rPr>
              <a:t>CARL WHETHAM </a:t>
            </a:r>
            <a:r>
              <a:rPr sz="600">
                <a:solidFill>
                  <a:srgbClr val="FFFFFF"/>
                </a:solidFill>
                <a:latin typeface="Calibri"/>
                <a:cs typeface="Calibri"/>
              </a:rPr>
              <a:t>/</a:t>
            </a:r>
            <a:r>
              <a:rPr sz="600" spc="-45">
                <a:solidFill>
                  <a:srgbClr val="FFFFFF"/>
                </a:solidFill>
                <a:latin typeface="Calibri"/>
                <a:cs typeface="Calibri"/>
              </a:rPr>
              <a:t> </a:t>
            </a:r>
            <a:r>
              <a:rPr sz="600" spc="10">
                <a:solidFill>
                  <a:srgbClr val="FFFFFF"/>
                </a:solidFill>
                <a:latin typeface="Calibri"/>
                <a:cs typeface="Calibri"/>
              </a:rPr>
              <a:t>IFRC</a:t>
            </a:r>
            <a:endParaRPr sz="600">
              <a:latin typeface="Calibri"/>
              <a:cs typeface="Calibri"/>
            </a:endParaRPr>
          </a:p>
        </p:txBody>
      </p:sp>
      <p:sp>
        <p:nvSpPr>
          <p:cNvPr id="17" name="object 12">
            <a:extLst>
              <a:ext uri="{FF2B5EF4-FFF2-40B4-BE49-F238E27FC236}">
                <a16:creationId xmlns:a16="http://schemas.microsoft.com/office/drawing/2014/main" id="{B83C55CF-81EB-4E75-A293-F1A0420336F0}"/>
              </a:ext>
            </a:extLst>
          </p:cNvPr>
          <p:cNvSpPr txBox="1">
            <a:spLocks/>
          </p:cNvSpPr>
          <p:nvPr/>
        </p:nvSpPr>
        <p:spPr>
          <a:xfrm>
            <a:off x="806450" y="1244107"/>
            <a:ext cx="8382000" cy="659155"/>
          </a:xfrm>
          <a:prstGeom prst="rect">
            <a:avLst/>
          </a:prstGeom>
        </p:spPr>
        <p:txBody>
          <a:bodyPr vert="horz" wrap="square" lIns="0" tIns="12700" rIns="0" bIns="0" rtlCol="0">
            <a:spAutoFit/>
          </a:bodyPr>
          <a:lstStyle>
            <a:lvl1pPr>
              <a:defRPr sz="4200" b="0" i="0">
                <a:solidFill>
                  <a:srgbClr val="231F20"/>
                </a:solidFill>
                <a:latin typeface="Calibri"/>
                <a:ea typeface="+mj-ea"/>
                <a:cs typeface="Calibri"/>
              </a:defRPr>
            </a:lvl1pPr>
          </a:lstStyle>
          <a:p>
            <a:pPr marL="12700" defTabSz="914400">
              <a:spcBef>
                <a:spcPts val="100"/>
              </a:spcBef>
            </a:pPr>
            <a:r>
              <a:rPr lang="ru-RU" kern="0" dirty="0"/>
              <a:t>Физические </a:t>
            </a:r>
            <a:endParaRPr lang="en-US" kern="0" spc="-5" dirty="0"/>
          </a:p>
        </p:txBody>
      </p:sp>
      <p:sp>
        <p:nvSpPr>
          <p:cNvPr id="7" name="object 13">
            <a:extLst>
              <a:ext uri="{FF2B5EF4-FFF2-40B4-BE49-F238E27FC236}">
                <a16:creationId xmlns:a16="http://schemas.microsoft.com/office/drawing/2014/main" id="{4B7F1871-684F-4ABB-BAFC-0193E5849BEB}"/>
              </a:ext>
            </a:extLst>
          </p:cNvPr>
          <p:cNvSpPr txBox="1"/>
          <p:nvPr/>
        </p:nvSpPr>
        <p:spPr>
          <a:xfrm>
            <a:off x="806450" y="2102041"/>
            <a:ext cx="6096000" cy="3931846"/>
          </a:xfrm>
          <a:prstGeom prst="rect">
            <a:avLst/>
          </a:prstGeom>
        </p:spPr>
        <p:txBody>
          <a:bodyPr vert="horz" wrap="square" lIns="0" tIns="53340" rIns="0" bIns="0" rtlCol="0">
            <a:spAutoFit/>
          </a:bodyPr>
          <a:lstStyle/>
          <a:p>
            <a:pPr marL="457200" lvl="0" indent="-457200">
              <a:buFont typeface="Arial" panose="020B0604020202020204" pitchFamily="34" charset="0"/>
              <a:buChar char="•"/>
              <a:defRPr/>
            </a:pPr>
            <a:r>
              <a:rPr lang="ru-RU" sz="2800" dirty="0"/>
              <a:t>Проблемы со сном</a:t>
            </a:r>
          </a:p>
          <a:p>
            <a:pPr marL="457200" lvl="0" indent="-457200">
              <a:buFont typeface="Arial" panose="020B0604020202020204" pitchFamily="34" charset="0"/>
              <a:buChar char="•"/>
              <a:defRPr/>
            </a:pPr>
            <a:r>
              <a:rPr lang="ru-RU" sz="2800" dirty="0"/>
              <a:t>Проблемы с желудком (диарея, тошнота)</a:t>
            </a:r>
          </a:p>
          <a:p>
            <a:pPr marL="457200" lvl="0" indent="-457200">
              <a:buFont typeface="Arial" panose="020B0604020202020204" pitchFamily="34" charset="0"/>
              <a:buChar char="•"/>
              <a:defRPr/>
            </a:pPr>
            <a:r>
              <a:rPr lang="ru-RU" sz="2800" dirty="0"/>
              <a:t>Дрожь</a:t>
            </a:r>
          </a:p>
          <a:p>
            <a:pPr marL="457200" lvl="0" indent="-457200">
              <a:buFont typeface="Arial" panose="020B0604020202020204" pitchFamily="34" charset="0"/>
              <a:buChar char="•"/>
              <a:defRPr/>
            </a:pPr>
            <a:r>
              <a:rPr lang="ru-RU" sz="2800" dirty="0"/>
              <a:t>Потливость</a:t>
            </a:r>
          </a:p>
          <a:p>
            <a:pPr marL="457200" lvl="0" indent="-457200">
              <a:buFont typeface="Arial" panose="020B0604020202020204" pitchFamily="34" charset="0"/>
              <a:buChar char="•"/>
              <a:defRPr/>
            </a:pPr>
            <a:r>
              <a:rPr lang="ru-RU" sz="2800" dirty="0"/>
              <a:t>Учащенное сердцебиение</a:t>
            </a:r>
          </a:p>
          <a:p>
            <a:pPr marL="457200" lvl="0" indent="-457200">
              <a:buFont typeface="Arial" panose="020B0604020202020204" pitchFamily="34" charset="0"/>
              <a:buChar char="•"/>
              <a:defRPr/>
            </a:pPr>
            <a:r>
              <a:rPr lang="ru-RU" sz="2800" dirty="0"/>
              <a:t>Учащенное дыхание </a:t>
            </a:r>
          </a:p>
          <a:p>
            <a:pPr marL="457200" lvl="0" indent="-457200">
              <a:buFont typeface="Arial" panose="020B0604020202020204" pitchFamily="34" charset="0"/>
              <a:buChar char="•"/>
              <a:defRPr/>
            </a:pPr>
            <a:r>
              <a:rPr lang="ru-RU" sz="2800" dirty="0"/>
              <a:t>Чувство усталости</a:t>
            </a:r>
          </a:p>
          <a:p>
            <a:pPr marL="457200" lvl="0" indent="-457200">
              <a:buFont typeface="Arial" panose="020B0604020202020204" pitchFamily="34" charset="0"/>
              <a:buChar char="•"/>
              <a:defRPr/>
            </a:pPr>
            <a:r>
              <a:rPr lang="ru-RU" sz="2800" dirty="0"/>
              <a:t>Мышечный тремор и напряжение</a:t>
            </a:r>
            <a:endParaRPr lang="en-US" sz="4200" kern="0" spc="-20" dirty="0">
              <a:solidFill>
                <a:srgbClr val="0000FF"/>
              </a:solidFill>
              <a:cs typeface="Calibri"/>
            </a:endParaRPr>
          </a:p>
        </p:txBody>
      </p:sp>
      <p:sp>
        <p:nvSpPr>
          <p:cNvPr id="9" name="object 12">
            <a:extLst>
              <a:ext uri="{FF2B5EF4-FFF2-40B4-BE49-F238E27FC236}">
                <a16:creationId xmlns:a16="http://schemas.microsoft.com/office/drawing/2014/main" id="{267B93F6-9D65-467D-9FBA-7B865B569287}"/>
              </a:ext>
            </a:extLst>
          </p:cNvPr>
          <p:cNvSpPr txBox="1">
            <a:spLocks/>
          </p:cNvSpPr>
          <p:nvPr/>
        </p:nvSpPr>
        <p:spPr>
          <a:xfrm>
            <a:off x="1932336" y="321549"/>
            <a:ext cx="8382000" cy="659155"/>
          </a:xfrm>
          <a:prstGeom prst="rect">
            <a:avLst/>
          </a:prstGeom>
        </p:spPr>
        <p:txBody>
          <a:bodyPr vert="horz" wrap="square" lIns="0" tIns="12700" rIns="0" bIns="0" rtlCol="0">
            <a:spAutoFit/>
          </a:bodyPr>
          <a:lstStyle>
            <a:lvl1pPr>
              <a:defRPr sz="4200" b="0" i="0">
                <a:solidFill>
                  <a:srgbClr val="231F20"/>
                </a:solidFill>
                <a:latin typeface="Calibri"/>
                <a:ea typeface="+mj-ea"/>
                <a:cs typeface="Calibri"/>
              </a:defRPr>
            </a:lvl1pPr>
          </a:lstStyle>
          <a:p>
            <a:pPr marL="12700" defTabSz="914400">
              <a:spcBef>
                <a:spcPts val="100"/>
              </a:spcBef>
            </a:pPr>
            <a:r>
              <a:rPr lang="ru-RU" kern="0"/>
              <a:t>Симптомы и признаки дистресса</a:t>
            </a:r>
            <a:endParaRPr lang="ru-RU" kern="0" spc="-5" dirty="0"/>
          </a:p>
        </p:txBody>
      </p:sp>
    </p:spTree>
    <p:extLst>
      <p:ext uri="{BB962C8B-B14F-4D97-AF65-F5344CB8AC3E}">
        <p14:creationId xmlns:p14="http://schemas.microsoft.com/office/powerpoint/2010/main" val="1714909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object 12"/>
          <p:cNvSpPr txBox="1">
            <a:spLocks noGrp="1"/>
          </p:cNvSpPr>
          <p:nvPr>
            <p:ph type="title"/>
          </p:nvPr>
        </p:nvSpPr>
        <p:spPr>
          <a:xfrm>
            <a:off x="577850" y="1365947"/>
            <a:ext cx="5320553" cy="659155"/>
          </a:xfrm>
          <a:prstGeom prst="rect">
            <a:avLst/>
          </a:prstGeom>
        </p:spPr>
        <p:txBody>
          <a:bodyPr vert="horz" wrap="square" lIns="0" tIns="12700" rIns="0" bIns="0" rtlCol="0">
            <a:spAutoFit/>
          </a:bodyPr>
          <a:lstStyle/>
          <a:p>
            <a:pPr marL="12700">
              <a:lnSpc>
                <a:spcPct val="100000"/>
              </a:lnSpc>
              <a:spcBef>
                <a:spcPts val="100"/>
              </a:spcBef>
            </a:pPr>
            <a:r>
              <a:rPr lang="ru-RU" dirty="0"/>
              <a:t>Поведенческие </a:t>
            </a:r>
            <a:endParaRPr spc="-5" dirty="0"/>
          </a:p>
        </p:txBody>
      </p:sp>
      <p:sp>
        <p:nvSpPr>
          <p:cNvPr id="13" name="object 13"/>
          <p:cNvSpPr txBox="1"/>
          <p:nvPr/>
        </p:nvSpPr>
        <p:spPr>
          <a:xfrm>
            <a:off x="577849" y="2024044"/>
            <a:ext cx="5672455" cy="1120820"/>
          </a:xfrm>
          <a:prstGeom prst="rect">
            <a:avLst/>
          </a:prstGeom>
        </p:spPr>
        <p:txBody>
          <a:bodyPr vert="horz" wrap="square" lIns="0" tIns="53340" rIns="0" bIns="0" rtlCol="0">
            <a:spAutoFit/>
          </a:bodyPr>
          <a:lstStyle/>
          <a:p>
            <a:pPr marL="300355" indent="-287655">
              <a:lnSpc>
                <a:spcPct val="100000"/>
              </a:lnSpc>
              <a:spcBef>
                <a:spcPts val="420"/>
              </a:spcBef>
              <a:buChar char="•"/>
              <a:tabLst>
                <a:tab pos="300355" algn="l"/>
                <a:tab pos="300990" algn="l"/>
              </a:tabLst>
            </a:pPr>
            <a:endParaRPr lang="en-GB" sz="2400" kern="0" spc="-20" dirty="0">
              <a:solidFill>
                <a:srgbClr val="231F20"/>
              </a:solidFill>
              <a:cs typeface="Calibri"/>
            </a:endParaRPr>
          </a:p>
          <a:p>
            <a:pPr marL="300355" indent="-287655">
              <a:lnSpc>
                <a:spcPct val="100000"/>
              </a:lnSpc>
              <a:spcBef>
                <a:spcPts val="420"/>
              </a:spcBef>
              <a:buChar char="•"/>
              <a:tabLst>
                <a:tab pos="300355" algn="l"/>
                <a:tab pos="300990" algn="l"/>
              </a:tabLst>
            </a:pPr>
            <a:endParaRPr lang="en-US" sz="4200" kern="0" spc="-20" dirty="0">
              <a:solidFill>
                <a:srgbClr val="0000FF"/>
              </a:solidFill>
              <a:cs typeface="Calibri"/>
            </a:endParaRPr>
          </a:p>
        </p:txBody>
      </p:sp>
      <p:sp>
        <p:nvSpPr>
          <p:cNvPr id="15" name="object 15"/>
          <p:cNvSpPr txBox="1"/>
          <p:nvPr/>
        </p:nvSpPr>
        <p:spPr>
          <a:xfrm>
            <a:off x="11346885" y="5613027"/>
            <a:ext cx="118745" cy="788670"/>
          </a:xfrm>
          <a:prstGeom prst="rect">
            <a:avLst/>
          </a:prstGeom>
        </p:spPr>
        <p:txBody>
          <a:bodyPr vert="vert" wrap="square" lIns="0" tIns="8890" rIns="0" bIns="0" rtlCol="0">
            <a:spAutoFit/>
          </a:bodyPr>
          <a:lstStyle/>
          <a:p>
            <a:pPr marL="12700">
              <a:lnSpc>
                <a:spcPct val="100000"/>
              </a:lnSpc>
              <a:spcBef>
                <a:spcPts val="70"/>
              </a:spcBef>
            </a:pPr>
            <a:r>
              <a:rPr sz="600" spc="15">
                <a:solidFill>
                  <a:srgbClr val="FFFFFF"/>
                </a:solidFill>
                <a:latin typeface="Calibri"/>
                <a:cs typeface="Calibri"/>
              </a:rPr>
              <a:t>CARL WHETHAM </a:t>
            </a:r>
            <a:r>
              <a:rPr sz="600">
                <a:solidFill>
                  <a:srgbClr val="FFFFFF"/>
                </a:solidFill>
                <a:latin typeface="Calibri"/>
                <a:cs typeface="Calibri"/>
              </a:rPr>
              <a:t>/</a:t>
            </a:r>
            <a:r>
              <a:rPr sz="600" spc="-45">
                <a:solidFill>
                  <a:srgbClr val="FFFFFF"/>
                </a:solidFill>
                <a:latin typeface="Calibri"/>
                <a:cs typeface="Calibri"/>
              </a:rPr>
              <a:t> </a:t>
            </a:r>
            <a:r>
              <a:rPr sz="600" spc="10">
                <a:solidFill>
                  <a:srgbClr val="FFFFFF"/>
                </a:solidFill>
                <a:latin typeface="Calibri"/>
                <a:cs typeface="Calibri"/>
              </a:rPr>
              <a:t>IFRC</a:t>
            </a:r>
            <a:endParaRPr sz="600">
              <a:latin typeface="Calibri"/>
              <a:cs typeface="Calibri"/>
            </a:endParaRPr>
          </a:p>
        </p:txBody>
      </p:sp>
      <p:sp>
        <p:nvSpPr>
          <p:cNvPr id="7" name="object 13">
            <a:extLst>
              <a:ext uri="{FF2B5EF4-FFF2-40B4-BE49-F238E27FC236}">
                <a16:creationId xmlns:a16="http://schemas.microsoft.com/office/drawing/2014/main" id="{95194DC8-D295-48A6-A8B1-2844F9798C28}"/>
              </a:ext>
            </a:extLst>
          </p:cNvPr>
          <p:cNvSpPr txBox="1"/>
          <p:nvPr/>
        </p:nvSpPr>
        <p:spPr>
          <a:xfrm>
            <a:off x="806450" y="2032510"/>
            <a:ext cx="6096000" cy="1664558"/>
          </a:xfrm>
          <a:prstGeom prst="rect">
            <a:avLst/>
          </a:prstGeom>
        </p:spPr>
        <p:txBody>
          <a:bodyPr vert="horz" wrap="square" lIns="0" tIns="53340" rIns="0" bIns="0" rtlCol="0">
            <a:spAutoFit/>
          </a:bodyPr>
          <a:lstStyle/>
          <a:p>
            <a:pPr marL="457200" indent="-457200">
              <a:buFont typeface="Arial" panose="020B0604020202020204" pitchFamily="34" charset="0"/>
              <a:buChar char="•"/>
            </a:pPr>
            <a:r>
              <a:rPr lang="en-US" sz="2800" dirty="0"/>
              <a:t>	</a:t>
            </a:r>
          </a:p>
          <a:p>
            <a:pPr marL="300355" indent="-287655">
              <a:spcBef>
                <a:spcPts val="420"/>
              </a:spcBef>
              <a:buFontTx/>
              <a:buChar char="•"/>
              <a:tabLst>
                <a:tab pos="300355" algn="l"/>
                <a:tab pos="300990" algn="l"/>
              </a:tabLst>
            </a:pPr>
            <a:endParaRPr lang="en-GB" sz="2800" kern="0" spc="-20" dirty="0">
              <a:solidFill>
                <a:srgbClr val="231F20"/>
              </a:solidFill>
              <a:cs typeface="Calibri"/>
            </a:endParaRPr>
          </a:p>
          <a:p>
            <a:pPr marL="300355" indent="-287655">
              <a:lnSpc>
                <a:spcPct val="100000"/>
              </a:lnSpc>
              <a:spcBef>
                <a:spcPts val="420"/>
              </a:spcBef>
              <a:buChar char="•"/>
              <a:tabLst>
                <a:tab pos="300355" algn="l"/>
                <a:tab pos="300990" algn="l"/>
              </a:tabLst>
            </a:pPr>
            <a:endParaRPr lang="en-US" sz="4200" kern="0" spc="-20" dirty="0">
              <a:solidFill>
                <a:srgbClr val="0000FF"/>
              </a:solidFill>
              <a:cs typeface="Calibri"/>
            </a:endParaRPr>
          </a:p>
        </p:txBody>
      </p:sp>
      <p:sp>
        <p:nvSpPr>
          <p:cNvPr id="8" name="object 12">
            <a:extLst>
              <a:ext uri="{FF2B5EF4-FFF2-40B4-BE49-F238E27FC236}">
                <a16:creationId xmlns:a16="http://schemas.microsoft.com/office/drawing/2014/main" id="{B95076B0-76BD-45D1-B772-7B6CB2E73D8C}"/>
              </a:ext>
            </a:extLst>
          </p:cNvPr>
          <p:cNvSpPr txBox="1">
            <a:spLocks/>
          </p:cNvSpPr>
          <p:nvPr/>
        </p:nvSpPr>
        <p:spPr>
          <a:xfrm>
            <a:off x="1932336" y="321549"/>
            <a:ext cx="8382000" cy="659155"/>
          </a:xfrm>
          <a:prstGeom prst="rect">
            <a:avLst/>
          </a:prstGeom>
        </p:spPr>
        <p:txBody>
          <a:bodyPr vert="horz" wrap="square" lIns="0" tIns="12700" rIns="0" bIns="0" rtlCol="0">
            <a:spAutoFit/>
          </a:bodyPr>
          <a:lstStyle>
            <a:lvl1pPr>
              <a:defRPr sz="4200" b="0" i="0">
                <a:solidFill>
                  <a:srgbClr val="231F20"/>
                </a:solidFill>
                <a:latin typeface="Calibri"/>
                <a:ea typeface="+mj-ea"/>
                <a:cs typeface="Calibri"/>
              </a:defRPr>
            </a:lvl1pPr>
          </a:lstStyle>
          <a:p>
            <a:pPr marL="12700" defTabSz="914400">
              <a:spcBef>
                <a:spcPts val="100"/>
              </a:spcBef>
            </a:pPr>
            <a:r>
              <a:rPr lang="ru-RU" kern="0"/>
              <a:t>Симптомы и признаки дистресса</a:t>
            </a:r>
            <a:endParaRPr lang="ru-RU" kern="0" spc="-5" dirty="0"/>
          </a:p>
        </p:txBody>
      </p:sp>
      <p:pic>
        <p:nvPicPr>
          <p:cNvPr id="9" name="Picture 2" descr="A picture containing diagram&#10;&#10;Description automatically generated">
            <a:extLst>
              <a:ext uri="{FF2B5EF4-FFF2-40B4-BE49-F238E27FC236}">
                <a16:creationId xmlns:a16="http://schemas.microsoft.com/office/drawing/2014/main" id="{75AB4ADB-CB74-4B09-93CB-0831AF2DEA6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67261" y="1185020"/>
            <a:ext cx="4209550" cy="439302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nodePh="1">
                                  <p:stCondLst>
                                    <p:cond delay="0"/>
                                  </p:stCondLst>
                                  <p:endCondLst>
                                    <p:cond evt="begin" delay="0">
                                      <p:tn val="5"/>
                                    </p:cond>
                                  </p:end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7"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object 12"/>
          <p:cNvSpPr txBox="1">
            <a:spLocks noGrp="1"/>
          </p:cNvSpPr>
          <p:nvPr>
            <p:ph type="title"/>
          </p:nvPr>
        </p:nvSpPr>
        <p:spPr>
          <a:xfrm>
            <a:off x="577849" y="855443"/>
            <a:ext cx="5320553" cy="659155"/>
          </a:xfrm>
          <a:prstGeom prst="rect">
            <a:avLst/>
          </a:prstGeom>
        </p:spPr>
        <p:txBody>
          <a:bodyPr vert="horz" wrap="square" lIns="0" tIns="12700" rIns="0" bIns="0" rtlCol="0">
            <a:spAutoFit/>
          </a:bodyPr>
          <a:lstStyle/>
          <a:p>
            <a:pPr marL="12700">
              <a:lnSpc>
                <a:spcPct val="100000"/>
              </a:lnSpc>
              <a:spcBef>
                <a:spcPts val="100"/>
              </a:spcBef>
            </a:pPr>
            <a:r>
              <a:rPr lang="ru-RU" dirty="0"/>
              <a:t>Поведенческие </a:t>
            </a:r>
            <a:endParaRPr spc="-5" dirty="0"/>
          </a:p>
        </p:txBody>
      </p:sp>
      <p:sp>
        <p:nvSpPr>
          <p:cNvPr id="13" name="object 13"/>
          <p:cNvSpPr txBox="1"/>
          <p:nvPr/>
        </p:nvSpPr>
        <p:spPr>
          <a:xfrm>
            <a:off x="577849" y="2024044"/>
            <a:ext cx="5672455" cy="1120820"/>
          </a:xfrm>
          <a:prstGeom prst="rect">
            <a:avLst/>
          </a:prstGeom>
        </p:spPr>
        <p:txBody>
          <a:bodyPr vert="horz" wrap="square" lIns="0" tIns="53340" rIns="0" bIns="0" rtlCol="0">
            <a:spAutoFit/>
          </a:bodyPr>
          <a:lstStyle/>
          <a:p>
            <a:pPr marL="300355" indent="-287655">
              <a:lnSpc>
                <a:spcPct val="100000"/>
              </a:lnSpc>
              <a:spcBef>
                <a:spcPts val="420"/>
              </a:spcBef>
              <a:buChar char="•"/>
              <a:tabLst>
                <a:tab pos="300355" algn="l"/>
                <a:tab pos="300990" algn="l"/>
              </a:tabLst>
            </a:pPr>
            <a:endParaRPr lang="en-GB" sz="2400" kern="0" spc="-20" dirty="0">
              <a:solidFill>
                <a:srgbClr val="231F20"/>
              </a:solidFill>
              <a:cs typeface="Calibri"/>
            </a:endParaRPr>
          </a:p>
          <a:p>
            <a:pPr marL="300355" indent="-287655">
              <a:lnSpc>
                <a:spcPct val="100000"/>
              </a:lnSpc>
              <a:spcBef>
                <a:spcPts val="420"/>
              </a:spcBef>
              <a:buChar char="•"/>
              <a:tabLst>
                <a:tab pos="300355" algn="l"/>
                <a:tab pos="300990" algn="l"/>
              </a:tabLst>
            </a:pPr>
            <a:endParaRPr lang="en-US" sz="4200" kern="0" spc="-20" dirty="0">
              <a:solidFill>
                <a:srgbClr val="0000FF"/>
              </a:solidFill>
              <a:cs typeface="Calibri"/>
            </a:endParaRPr>
          </a:p>
        </p:txBody>
      </p:sp>
      <p:sp>
        <p:nvSpPr>
          <p:cNvPr id="15" name="object 15"/>
          <p:cNvSpPr txBox="1"/>
          <p:nvPr/>
        </p:nvSpPr>
        <p:spPr>
          <a:xfrm>
            <a:off x="11346885" y="5613027"/>
            <a:ext cx="118745" cy="788670"/>
          </a:xfrm>
          <a:prstGeom prst="rect">
            <a:avLst/>
          </a:prstGeom>
        </p:spPr>
        <p:txBody>
          <a:bodyPr vert="vert" wrap="square" lIns="0" tIns="8890" rIns="0" bIns="0" rtlCol="0">
            <a:spAutoFit/>
          </a:bodyPr>
          <a:lstStyle/>
          <a:p>
            <a:pPr marL="12700">
              <a:lnSpc>
                <a:spcPct val="100000"/>
              </a:lnSpc>
              <a:spcBef>
                <a:spcPts val="70"/>
              </a:spcBef>
            </a:pPr>
            <a:r>
              <a:rPr sz="600" spc="15">
                <a:solidFill>
                  <a:srgbClr val="FFFFFF"/>
                </a:solidFill>
                <a:latin typeface="Calibri"/>
                <a:cs typeface="Calibri"/>
              </a:rPr>
              <a:t>CARL WHETHAM </a:t>
            </a:r>
            <a:r>
              <a:rPr sz="600">
                <a:solidFill>
                  <a:srgbClr val="FFFFFF"/>
                </a:solidFill>
                <a:latin typeface="Calibri"/>
                <a:cs typeface="Calibri"/>
              </a:rPr>
              <a:t>/</a:t>
            </a:r>
            <a:r>
              <a:rPr sz="600" spc="-45">
                <a:solidFill>
                  <a:srgbClr val="FFFFFF"/>
                </a:solidFill>
                <a:latin typeface="Calibri"/>
                <a:cs typeface="Calibri"/>
              </a:rPr>
              <a:t> </a:t>
            </a:r>
            <a:r>
              <a:rPr sz="600" spc="10">
                <a:solidFill>
                  <a:srgbClr val="FFFFFF"/>
                </a:solidFill>
                <a:latin typeface="Calibri"/>
                <a:cs typeface="Calibri"/>
              </a:rPr>
              <a:t>IFRC</a:t>
            </a:r>
            <a:endParaRPr sz="600">
              <a:latin typeface="Calibri"/>
              <a:cs typeface="Calibri"/>
            </a:endParaRPr>
          </a:p>
        </p:txBody>
      </p:sp>
      <p:sp>
        <p:nvSpPr>
          <p:cNvPr id="7" name="object 13">
            <a:extLst>
              <a:ext uri="{FF2B5EF4-FFF2-40B4-BE49-F238E27FC236}">
                <a16:creationId xmlns:a16="http://schemas.microsoft.com/office/drawing/2014/main" id="{95194DC8-D295-48A6-A8B1-2844F9798C28}"/>
              </a:ext>
            </a:extLst>
          </p:cNvPr>
          <p:cNvSpPr txBox="1"/>
          <p:nvPr/>
        </p:nvSpPr>
        <p:spPr>
          <a:xfrm>
            <a:off x="577849" y="1514598"/>
            <a:ext cx="10652079" cy="4855175"/>
          </a:xfrm>
          <a:prstGeom prst="rect">
            <a:avLst/>
          </a:prstGeom>
        </p:spPr>
        <p:txBody>
          <a:bodyPr vert="horz" wrap="square" lIns="0" tIns="53340" rIns="0" bIns="0" rtlCol="0">
            <a:spAutoFit/>
          </a:bodyPr>
          <a:lstStyle/>
          <a:p>
            <a:pPr marL="171450" lvl="0" indent="-171450">
              <a:buFont typeface="Arial" panose="020B0604020202020204" pitchFamily="34" charset="0"/>
              <a:buChar char="•"/>
              <a:defRPr/>
            </a:pPr>
            <a:r>
              <a:rPr lang="ru-RU" sz="2400" dirty="0"/>
              <a:t>Крик  </a:t>
            </a:r>
          </a:p>
          <a:p>
            <a:pPr marL="171450" lvl="0" indent="-171450">
              <a:buFont typeface="Arial" panose="020B0604020202020204" pitchFamily="34" charset="0"/>
              <a:buChar char="•"/>
              <a:defRPr/>
            </a:pPr>
            <a:r>
              <a:rPr lang="ru-RU" sz="2400" dirty="0"/>
              <a:t>Плач</a:t>
            </a:r>
          </a:p>
          <a:p>
            <a:pPr marL="171450" lvl="0" indent="-171450">
              <a:buFont typeface="Arial" panose="020B0604020202020204" pitchFamily="34" charset="0"/>
              <a:buChar char="•"/>
              <a:defRPr/>
            </a:pPr>
            <a:r>
              <a:rPr lang="ru-RU" sz="2400" dirty="0"/>
              <a:t>Безудержный смех</a:t>
            </a:r>
          </a:p>
          <a:p>
            <a:pPr marL="171450" lvl="0" indent="-171450">
              <a:buFont typeface="Arial" panose="020B0604020202020204" pitchFamily="34" charset="0"/>
              <a:buChar char="•"/>
              <a:defRPr/>
            </a:pPr>
            <a:r>
              <a:rPr lang="ru-RU" sz="2400" dirty="0"/>
              <a:t>Неподвижность или апатия</a:t>
            </a:r>
          </a:p>
          <a:p>
            <a:pPr marL="171450" lvl="0" indent="-171450">
              <a:buFont typeface="Arial" panose="020B0604020202020204" pitchFamily="34" charset="0"/>
              <a:buChar char="•"/>
              <a:defRPr/>
            </a:pPr>
            <a:r>
              <a:rPr lang="ru-RU" sz="2400" dirty="0"/>
              <a:t>Неспособность усидеть/устоять  на месте </a:t>
            </a:r>
          </a:p>
          <a:p>
            <a:pPr marL="171450" lvl="0" indent="-171450">
              <a:buFont typeface="Arial" panose="020B0604020202020204" pitchFamily="34" charset="0"/>
              <a:buChar char="•"/>
              <a:defRPr/>
            </a:pPr>
            <a:r>
              <a:rPr lang="ru-RU" sz="2400" dirty="0"/>
              <a:t>Переедание или недоедание</a:t>
            </a:r>
          </a:p>
          <a:p>
            <a:pPr marL="171450" lvl="0" indent="-171450">
              <a:buFont typeface="Arial" panose="020B0604020202020204" pitchFamily="34" charset="0"/>
              <a:buChar char="•"/>
              <a:defRPr/>
            </a:pPr>
            <a:r>
              <a:rPr lang="ru-RU" sz="2400" dirty="0"/>
              <a:t>Повышенная бдительность</a:t>
            </a:r>
          </a:p>
          <a:p>
            <a:pPr marL="171450" lvl="0" indent="-171450">
              <a:buFont typeface="Arial" panose="020B0604020202020204" pitchFamily="34" charset="0"/>
              <a:buChar char="•"/>
              <a:defRPr/>
            </a:pPr>
            <a:r>
              <a:rPr lang="ru-RU" sz="2400" dirty="0"/>
              <a:t>Агрессия и словесные выплески</a:t>
            </a:r>
          </a:p>
          <a:p>
            <a:pPr marL="171450" lvl="0" indent="-171450">
              <a:buFont typeface="Arial" panose="020B0604020202020204" pitchFamily="34" charset="0"/>
              <a:buChar char="•"/>
              <a:defRPr/>
            </a:pPr>
            <a:r>
              <a:rPr lang="ru-RU" sz="2400" dirty="0"/>
              <a:t>Уход и изоляция</a:t>
            </a:r>
          </a:p>
          <a:p>
            <a:pPr marL="171450" lvl="0" indent="-171450">
              <a:buFont typeface="Arial" panose="020B0604020202020204" pitchFamily="34" charset="0"/>
              <a:buChar char="•"/>
              <a:defRPr/>
            </a:pPr>
            <a:r>
              <a:rPr lang="ru-RU" sz="2400" dirty="0"/>
              <a:t>Рискованное поведение (например, агрессивное вождение) </a:t>
            </a:r>
          </a:p>
          <a:p>
            <a:pPr marL="171450" lvl="0" indent="-171450">
              <a:buFont typeface="Arial" panose="020B0604020202020204" pitchFamily="34" charset="0"/>
              <a:buChar char="•"/>
              <a:defRPr/>
            </a:pPr>
            <a:r>
              <a:rPr lang="ru-RU" sz="2400" dirty="0"/>
              <a:t>Курение</a:t>
            </a:r>
          </a:p>
          <a:p>
            <a:pPr marL="171450" lvl="0" indent="-171450">
              <a:buFont typeface="Arial" panose="020B0604020202020204" pitchFamily="34" charset="0"/>
              <a:buChar char="•"/>
              <a:defRPr/>
            </a:pPr>
            <a:r>
              <a:rPr lang="ru-RU" sz="2400" dirty="0"/>
              <a:t>Употребление алкоголя или наркотиков</a:t>
            </a:r>
          </a:p>
          <a:p>
            <a:pPr marL="171450" lvl="0" indent="-171450">
              <a:buFont typeface="Arial" panose="020B0604020202020204" pitchFamily="34" charset="0"/>
              <a:buChar char="•"/>
              <a:defRPr/>
            </a:pPr>
            <a:r>
              <a:rPr lang="ru-RU" sz="2400" dirty="0" err="1"/>
              <a:t>Компульсивное</a:t>
            </a:r>
            <a:r>
              <a:rPr lang="ru-RU" sz="2400" dirty="0"/>
              <a:t> поведение, т</a:t>
            </a:r>
            <a:r>
              <a:rPr lang="en-US" sz="2400" dirty="0"/>
              <a:t>.</a:t>
            </a:r>
            <a:r>
              <a:rPr lang="ru-RU" sz="2400" dirty="0"/>
              <a:t>е. нервные тики или хождение взад-вперед</a:t>
            </a:r>
            <a:endParaRPr lang="en-US" sz="4000" kern="0" spc="-20" dirty="0">
              <a:solidFill>
                <a:srgbClr val="0000FF"/>
              </a:solidFill>
              <a:cs typeface="Calibri"/>
            </a:endParaRPr>
          </a:p>
        </p:txBody>
      </p:sp>
      <p:pic>
        <p:nvPicPr>
          <p:cNvPr id="3" name="Picture 2" descr="A picture containing diagram&#10;&#10;Description automatically generated">
            <a:extLst>
              <a:ext uri="{FF2B5EF4-FFF2-40B4-BE49-F238E27FC236}">
                <a16:creationId xmlns:a16="http://schemas.microsoft.com/office/drawing/2014/main" id="{06ADE276-A814-47C4-A9A9-E0514C93886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67261" y="1185020"/>
            <a:ext cx="4209550" cy="4393025"/>
          </a:xfrm>
          <a:prstGeom prst="rect">
            <a:avLst/>
          </a:prstGeom>
        </p:spPr>
      </p:pic>
      <p:sp>
        <p:nvSpPr>
          <p:cNvPr id="8" name="object 12">
            <a:extLst>
              <a:ext uri="{FF2B5EF4-FFF2-40B4-BE49-F238E27FC236}">
                <a16:creationId xmlns:a16="http://schemas.microsoft.com/office/drawing/2014/main" id="{35E2EA79-EC57-47D7-A4B4-0F5DFB6903F7}"/>
              </a:ext>
            </a:extLst>
          </p:cNvPr>
          <p:cNvSpPr txBox="1">
            <a:spLocks/>
          </p:cNvSpPr>
          <p:nvPr/>
        </p:nvSpPr>
        <p:spPr>
          <a:xfrm>
            <a:off x="1932336" y="321549"/>
            <a:ext cx="8382000" cy="659155"/>
          </a:xfrm>
          <a:prstGeom prst="rect">
            <a:avLst/>
          </a:prstGeom>
        </p:spPr>
        <p:txBody>
          <a:bodyPr vert="horz" wrap="square" lIns="0" tIns="12700" rIns="0" bIns="0" rtlCol="0">
            <a:spAutoFit/>
          </a:bodyPr>
          <a:lstStyle>
            <a:lvl1pPr>
              <a:defRPr sz="4200" b="0" i="0">
                <a:solidFill>
                  <a:srgbClr val="231F20"/>
                </a:solidFill>
                <a:latin typeface="Calibri"/>
                <a:ea typeface="+mj-ea"/>
                <a:cs typeface="Calibri"/>
              </a:defRPr>
            </a:lvl1pPr>
          </a:lstStyle>
          <a:p>
            <a:pPr marL="12700" defTabSz="914400">
              <a:spcBef>
                <a:spcPts val="100"/>
              </a:spcBef>
            </a:pPr>
            <a:r>
              <a:rPr lang="ru-RU" kern="0"/>
              <a:t>Симптомы и признаки дистресса</a:t>
            </a:r>
            <a:endParaRPr lang="ru-RU" kern="0" spc="-5" dirty="0"/>
          </a:p>
        </p:txBody>
      </p:sp>
    </p:spTree>
    <p:extLst>
      <p:ext uri="{BB962C8B-B14F-4D97-AF65-F5344CB8AC3E}">
        <p14:creationId xmlns:p14="http://schemas.microsoft.com/office/powerpoint/2010/main" val="4284701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nodePh="1">
                                  <p:stCondLst>
                                    <p:cond delay="0"/>
                                  </p:stCondLst>
                                  <p:endCondLst>
                                    <p:cond evt="begin" delay="0">
                                      <p:tn val="5"/>
                                    </p:cond>
                                  </p:end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Group 27"/>
          <p:cNvGrpSpPr/>
          <p:nvPr/>
        </p:nvGrpSpPr>
        <p:grpSpPr>
          <a:xfrm>
            <a:off x="4244386" y="1203071"/>
            <a:ext cx="3253694" cy="4522222"/>
            <a:chOff x="4311650" y="1031875"/>
            <a:chExt cx="2971800" cy="4308474"/>
          </a:xfrm>
        </p:grpSpPr>
        <p:pic>
          <p:nvPicPr>
            <p:cNvPr id="16" name="Picture 15"/>
            <p:cNvPicPr/>
            <p:nvPr/>
          </p:nvPicPr>
          <p:blipFill>
            <a:blip r:embed="rId3"/>
            <a:srcRect/>
            <a:stretch>
              <a:fillRect/>
            </a:stretch>
          </p:blipFill>
          <p:spPr bwMode="auto">
            <a:xfrm>
              <a:off x="4387850" y="1031875"/>
              <a:ext cx="2895600" cy="4308474"/>
            </a:xfrm>
            <a:prstGeom prst="rect">
              <a:avLst/>
            </a:prstGeom>
            <a:noFill/>
            <a:ln w="9525">
              <a:noFill/>
              <a:miter lim="800000"/>
              <a:headEnd/>
              <a:tailEnd/>
            </a:ln>
          </p:spPr>
        </p:pic>
        <p:sp>
          <p:nvSpPr>
            <p:cNvPr id="17" name="object 15"/>
            <p:cNvSpPr/>
            <p:nvPr/>
          </p:nvSpPr>
          <p:spPr>
            <a:xfrm>
              <a:off x="4311650" y="1031875"/>
              <a:ext cx="2743200" cy="4191000"/>
            </a:xfrm>
            <a:custGeom>
              <a:avLst/>
              <a:gdLst/>
              <a:ahLst/>
              <a:cxnLst/>
              <a:rect l="l" t="t" r="r" b="b"/>
              <a:pathLst>
                <a:path w="4020820" h="5856605">
                  <a:moveTo>
                    <a:pt x="0" y="5856312"/>
                  </a:moveTo>
                  <a:lnTo>
                    <a:pt x="4020540" y="5856312"/>
                  </a:lnTo>
                  <a:lnTo>
                    <a:pt x="4020540" y="0"/>
                  </a:lnTo>
                  <a:lnTo>
                    <a:pt x="0" y="0"/>
                  </a:lnTo>
                  <a:lnTo>
                    <a:pt x="0" y="5856312"/>
                  </a:lnTo>
                  <a:close/>
                </a:path>
              </a:pathLst>
            </a:custGeom>
            <a:ln w="9525">
              <a:solidFill>
                <a:srgbClr val="231F20"/>
              </a:solidFill>
            </a:ln>
          </p:spPr>
          <p:txBody>
            <a:bodyPr wrap="square" lIns="0" tIns="0" rIns="0" bIns="0" rtlCol="0"/>
            <a:lstStyle/>
            <a:p>
              <a:endParaRPr/>
            </a:p>
          </p:txBody>
        </p:sp>
      </p:grpSp>
      <p:grpSp>
        <p:nvGrpSpPr>
          <p:cNvPr id="3" name="Group 2">
            <a:extLst>
              <a:ext uri="{FF2B5EF4-FFF2-40B4-BE49-F238E27FC236}">
                <a16:creationId xmlns:a16="http://schemas.microsoft.com/office/drawing/2014/main" id="{3DC4CF23-1F94-48CB-8196-43C5FC053C14}"/>
              </a:ext>
            </a:extLst>
          </p:cNvPr>
          <p:cNvGrpSpPr>
            <a:grpSpLocks noChangeAspect="1"/>
          </p:cNvGrpSpPr>
          <p:nvPr/>
        </p:nvGrpSpPr>
        <p:grpSpPr>
          <a:xfrm>
            <a:off x="7697609" y="1081068"/>
            <a:ext cx="3476647" cy="5063979"/>
            <a:chOff x="7205636" y="311835"/>
            <a:chExt cx="4020820" cy="5856605"/>
          </a:xfrm>
        </p:grpSpPr>
        <p:sp>
          <p:nvSpPr>
            <p:cNvPr id="14" name="object 14"/>
            <p:cNvSpPr/>
            <p:nvPr/>
          </p:nvSpPr>
          <p:spPr>
            <a:xfrm>
              <a:off x="7235653" y="366299"/>
              <a:ext cx="3962400" cy="5747676"/>
            </a:xfrm>
            <a:prstGeom prst="rect">
              <a:avLst/>
            </a:prstGeom>
            <a:blipFill>
              <a:blip r:embed="rId4" cstate="print"/>
              <a:stretch>
                <a:fillRect/>
              </a:stretch>
            </a:blipFill>
          </p:spPr>
          <p:txBody>
            <a:bodyPr wrap="square" lIns="0" tIns="0" rIns="0" bIns="0" rtlCol="0"/>
            <a:lstStyle/>
            <a:p>
              <a:endParaRPr/>
            </a:p>
          </p:txBody>
        </p:sp>
        <p:sp>
          <p:nvSpPr>
            <p:cNvPr id="15" name="object 15"/>
            <p:cNvSpPr/>
            <p:nvPr/>
          </p:nvSpPr>
          <p:spPr>
            <a:xfrm>
              <a:off x="7205636" y="311835"/>
              <a:ext cx="4020820" cy="5856605"/>
            </a:xfrm>
            <a:custGeom>
              <a:avLst/>
              <a:gdLst/>
              <a:ahLst/>
              <a:cxnLst/>
              <a:rect l="l" t="t" r="r" b="b"/>
              <a:pathLst>
                <a:path w="4020820" h="5856605">
                  <a:moveTo>
                    <a:pt x="0" y="5856312"/>
                  </a:moveTo>
                  <a:lnTo>
                    <a:pt x="4020540" y="5856312"/>
                  </a:lnTo>
                  <a:lnTo>
                    <a:pt x="4020540" y="0"/>
                  </a:lnTo>
                  <a:lnTo>
                    <a:pt x="0" y="0"/>
                  </a:lnTo>
                  <a:lnTo>
                    <a:pt x="0" y="5856312"/>
                  </a:lnTo>
                  <a:close/>
                </a:path>
              </a:pathLst>
            </a:custGeom>
            <a:ln w="9525">
              <a:solidFill>
                <a:srgbClr val="231F20"/>
              </a:solidFill>
            </a:ln>
          </p:spPr>
          <p:txBody>
            <a:bodyPr wrap="square" lIns="0" tIns="0" rIns="0" bIns="0" rtlCol="0"/>
            <a:lstStyle/>
            <a:p>
              <a:endParaRPr/>
            </a:p>
          </p:txBody>
        </p:sp>
      </p:grpSp>
      <p:sp>
        <p:nvSpPr>
          <p:cNvPr id="20" name="object 13"/>
          <p:cNvSpPr/>
          <p:nvPr/>
        </p:nvSpPr>
        <p:spPr>
          <a:xfrm>
            <a:off x="2487316" y="1170871"/>
            <a:ext cx="1375945" cy="1992528"/>
          </a:xfrm>
          <a:prstGeom prst="rect">
            <a:avLst/>
          </a:prstGeom>
          <a:blipFill>
            <a:blip r:embed="rId5" cstate="print"/>
            <a:stretch>
              <a:fillRect/>
            </a:stretch>
          </a:blipFill>
        </p:spPr>
        <p:txBody>
          <a:bodyPr wrap="square" lIns="0" tIns="0" rIns="0" bIns="0" rtlCol="0"/>
          <a:lstStyle/>
          <a:p>
            <a:endParaRPr/>
          </a:p>
        </p:txBody>
      </p:sp>
      <p:sp>
        <p:nvSpPr>
          <p:cNvPr id="21" name="object 14"/>
          <p:cNvSpPr/>
          <p:nvPr/>
        </p:nvSpPr>
        <p:spPr>
          <a:xfrm>
            <a:off x="2406654" y="1165544"/>
            <a:ext cx="1521368" cy="2090227"/>
          </a:xfrm>
          <a:custGeom>
            <a:avLst/>
            <a:gdLst/>
            <a:ahLst/>
            <a:cxnLst/>
            <a:rect l="l" t="t" r="r" b="b"/>
            <a:pathLst>
              <a:path w="2194560" h="3319779">
                <a:moveTo>
                  <a:pt x="0" y="3319754"/>
                </a:moveTo>
                <a:lnTo>
                  <a:pt x="2194407" y="3319754"/>
                </a:lnTo>
                <a:lnTo>
                  <a:pt x="2194407" y="0"/>
                </a:lnTo>
                <a:lnTo>
                  <a:pt x="0" y="0"/>
                </a:lnTo>
                <a:lnTo>
                  <a:pt x="0" y="3319754"/>
                </a:lnTo>
                <a:close/>
              </a:path>
            </a:pathLst>
          </a:custGeom>
          <a:ln w="9525">
            <a:solidFill>
              <a:srgbClr val="231F20"/>
            </a:solidFill>
          </a:ln>
        </p:spPr>
        <p:txBody>
          <a:bodyPr wrap="square" lIns="0" tIns="0" rIns="0" bIns="0" rtlCol="0"/>
          <a:lstStyle/>
          <a:p>
            <a:endParaRPr/>
          </a:p>
        </p:txBody>
      </p:sp>
      <p:sp>
        <p:nvSpPr>
          <p:cNvPr id="22" name="object 15"/>
          <p:cNvSpPr/>
          <p:nvPr/>
        </p:nvSpPr>
        <p:spPr>
          <a:xfrm>
            <a:off x="504771" y="1182627"/>
            <a:ext cx="1375312" cy="1990817"/>
          </a:xfrm>
          <a:prstGeom prst="rect">
            <a:avLst/>
          </a:prstGeom>
          <a:blipFill>
            <a:blip r:embed="rId6" cstate="print"/>
            <a:stretch>
              <a:fillRect/>
            </a:stretch>
          </a:blipFill>
        </p:spPr>
        <p:txBody>
          <a:bodyPr wrap="square" lIns="0" tIns="0" rIns="0" bIns="0" rtlCol="0"/>
          <a:lstStyle/>
          <a:p>
            <a:endParaRPr/>
          </a:p>
        </p:txBody>
      </p:sp>
      <p:sp>
        <p:nvSpPr>
          <p:cNvPr id="23" name="object 16"/>
          <p:cNvSpPr/>
          <p:nvPr/>
        </p:nvSpPr>
        <p:spPr>
          <a:xfrm>
            <a:off x="425441" y="1166550"/>
            <a:ext cx="1521368" cy="2090227"/>
          </a:xfrm>
          <a:custGeom>
            <a:avLst/>
            <a:gdLst/>
            <a:ahLst/>
            <a:cxnLst/>
            <a:rect l="l" t="t" r="r" b="b"/>
            <a:pathLst>
              <a:path w="2194560" h="3319779">
                <a:moveTo>
                  <a:pt x="0" y="3319754"/>
                </a:moveTo>
                <a:lnTo>
                  <a:pt x="2194407" y="3319754"/>
                </a:lnTo>
                <a:lnTo>
                  <a:pt x="2194407" y="0"/>
                </a:lnTo>
                <a:lnTo>
                  <a:pt x="0" y="0"/>
                </a:lnTo>
                <a:lnTo>
                  <a:pt x="0" y="3319754"/>
                </a:lnTo>
                <a:close/>
              </a:path>
            </a:pathLst>
          </a:custGeom>
          <a:ln w="9525">
            <a:solidFill>
              <a:srgbClr val="231F20"/>
            </a:solidFill>
          </a:ln>
        </p:spPr>
        <p:txBody>
          <a:bodyPr wrap="square" lIns="0" tIns="0" rIns="0" bIns="0" rtlCol="0"/>
          <a:lstStyle/>
          <a:p>
            <a:endParaRPr/>
          </a:p>
        </p:txBody>
      </p:sp>
      <p:sp>
        <p:nvSpPr>
          <p:cNvPr id="24" name="object 17"/>
          <p:cNvSpPr/>
          <p:nvPr/>
        </p:nvSpPr>
        <p:spPr>
          <a:xfrm>
            <a:off x="488202" y="3613058"/>
            <a:ext cx="1373106" cy="1990817"/>
          </a:xfrm>
          <a:prstGeom prst="rect">
            <a:avLst/>
          </a:prstGeom>
          <a:blipFill>
            <a:blip r:embed="rId7" cstate="print"/>
            <a:stretch>
              <a:fillRect/>
            </a:stretch>
          </a:blipFill>
        </p:spPr>
        <p:txBody>
          <a:bodyPr wrap="square" lIns="0" tIns="0" rIns="0" bIns="0" rtlCol="0"/>
          <a:lstStyle/>
          <a:p>
            <a:endParaRPr/>
          </a:p>
        </p:txBody>
      </p:sp>
      <p:sp>
        <p:nvSpPr>
          <p:cNvPr id="25" name="object 18"/>
          <p:cNvSpPr/>
          <p:nvPr/>
        </p:nvSpPr>
        <p:spPr>
          <a:xfrm>
            <a:off x="425441" y="3635066"/>
            <a:ext cx="1521368" cy="2090227"/>
          </a:xfrm>
          <a:custGeom>
            <a:avLst/>
            <a:gdLst/>
            <a:ahLst/>
            <a:cxnLst/>
            <a:rect l="l" t="t" r="r" b="b"/>
            <a:pathLst>
              <a:path w="2194559" h="3319779">
                <a:moveTo>
                  <a:pt x="0" y="3319754"/>
                </a:moveTo>
                <a:lnTo>
                  <a:pt x="2194407" y="3319754"/>
                </a:lnTo>
                <a:lnTo>
                  <a:pt x="2194407" y="0"/>
                </a:lnTo>
                <a:lnTo>
                  <a:pt x="0" y="0"/>
                </a:lnTo>
                <a:lnTo>
                  <a:pt x="0" y="3319754"/>
                </a:lnTo>
                <a:close/>
              </a:path>
            </a:pathLst>
          </a:custGeom>
          <a:ln w="9525">
            <a:solidFill>
              <a:srgbClr val="231F20"/>
            </a:solidFill>
          </a:ln>
        </p:spPr>
        <p:txBody>
          <a:bodyPr wrap="square" lIns="0" tIns="0" rIns="0" bIns="0" rtlCol="0"/>
          <a:lstStyle/>
          <a:p>
            <a:endParaRPr/>
          </a:p>
        </p:txBody>
      </p:sp>
      <p:sp>
        <p:nvSpPr>
          <p:cNvPr id="26" name="object 19"/>
          <p:cNvSpPr/>
          <p:nvPr/>
        </p:nvSpPr>
        <p:spPr>
          <a:xfrm>
            <a:off x="2586768" y="3632669"/>
            <a:ext cx="1374760" cy="1990817"/>
          </a:xfrm>
          <a:prstGeom prst="rect">
            <a:avLst/>
          </a:prstGeom>
          <a:blipFill>
            <a:blip r:embed="rId8" cstate="print"/>
            <a:stretch>
              <a:fillRect/>
            </a:stretch>
          </a:blipFill>
        </p:spPr>
        <p:txBody>
          <a:bodyPr wrap="square" lIns="0" tIns="0" rIns="0" bIns="0" rtlCol="0"/>
          <a:lstStyle/>
          <a:p>
            <a:endParaRPr/>
          </a:p>
        </p:txBody>
      </p:sp>
      <p:sp>
        <p:nvSpPr>
          <p:cNvPr id="27" name="object 20"/>
          <p:cNvSpPr/>
          <p:nvPr/>
        </p:nvSpPr>
        <p:spPr>
          <a:xfrm>
            <a:off x="2482840" y="3635066"/>
            <a:ext cx="1521368" cy="2090227"/>
          </a:xfrm>
          <a:custGeom>
            <a:avLst/>
            <a:gdLst/>
            <a:ahLst/>
            <a:cxnLst/>
            <a:rect l="l" t="t" r="r" b="b"/>
            <a:pathLst>
              <a:path w="2194559" h="3319779">
                <a:moveTo>
                  <a:pt x="0" y="3319754"/>
                </a:moveTo>
                <a:lnTo>
                  <a:pt x="2194407" y="3319754"/>
                </a:lnTo>
                <a:lnTo>
                  <a:pt x="2194407" y="0"/>
                </a:lnTo>
                <a:lnTo>
                  <a:pt x="0" y="0"/>
                </a:lnTo>
                <a:lnTo>
                  <a:pt x="0" y="3319754"/>
                </a:lnTo>
                <a:close/>
              </a:path>
            </a:pathLst>
          </a:custGeom>
          <a:ln w="9525">
            <a:solidFill>
              <a:srgbClr val="231F20"/>
            </a:solidFill>
          </a:ln>
        </p:spPr>
        <p:txBody>
          <a:bodyPr wrap="square" lIns="0" tIns="0" rIns="0" bIns="0" rtlCol="0"/>
          <a:lstStyle/>
          <a:p>
            <a:endParaRPr/>
          </a:p>
        </p:txBody>
      </p:sp>
      <p:sp>
        <p:nvSpPr>
          <p:cNvPr id="2" name="TextBox 1">
            <a:extLst>
              <a:ext uri="{FF2B5EF4-FFF2-40B4-BE49-F238E27FC236}">
                <a16:creationId xmlns:a16="http://schemas.microsoft.com/office/drawing/2014/main" id="{51DF2954-E9F4-4712-A73D-1625EB5F6031}"/>
              </a:ext>
            </a:extLst>
          </p:cNvPr>
          <p:cNvSpPr txBox="1"/>
          <p:nvPr/>
        </p:nvSpPr>
        <p:spPr>
          <a:xfrm>
            <a:off x="1489609" y="447229"/>
            <a:ext cx="9819483" cy="369332"/>
          </a:xfrm>
          <a:prstGeom prst="rect">
            <a:avLst/>
          </a:prstGeom>
          <a:noFill/>
        </p:spPr>
        <p:txBody>
          <a:bodyPr wrap="none" rtlCol="0">
            <a:spAutoFit/>
          </a:bodyPr>
          <a:lstStyle/>
          <a:p>
            <a:r>
              <a:rPr lang="ru-RU" b="1" dirty="0"/>
              <a:t>Справочные и учебные материалы, которые можно найти на нашем сайте  </a:t>
            </a:r>
            <a:r>
              <a:rPr lang="en-US" dirty="0">
                <a:hlinkClick r:id="rId9"/>
              </a:rPr>
              <a:t>https://pscentre.org</a:t>
            </a:r>
            <a:r>
              <a:rPr lang="ru-RU" dirty="0"/>
              <a:t>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object 12"/>
          <p:cNvSpPr txBox="1">
            <a:spLocks noGrp="1"/>
          </p:cNvSpPr>
          <p:nvPr>
            <p:ph type="title"/>
          </p:nvPr>
        </p:nvSpPr>
        <p:spPr>
          <a:xfrm>
            <a:off x="577850" y="1365947"/>
            <a:ext cx="5320553" cy="659155"/>
          </a:xfrm>
          <a:prstGeom prst="rect">
            <a:avLst/>
          </a:prstGeom>
        </p:spPr>
        <p:txBody>
          <a:bodyPr vert="horz" wrap="square" lIns="0" tIns="12700" rIns="0" bIns="0" rtlCol="0">
            <a:spAutoFit/>
          </a:bodyPr>
          <a:lstStyle/>
          <a:p>
            <a:pPr marL="12700">
              <a:lnSpc>
                <a:spcPct val="100000"/>
              </a:lnSpc>
              <a:spcBef>
                <a:spcPts val="100"/>
              </a:spcBef>
            </a:pPr>
            <a:r>
              <a:rPr lang="ru-RU" spc="-5" dirty="0"/>
              <a:t>Эмоциональные </a:t>
            </a:r>
            <a:endParaRPr spc="-5" dirty="0"/>
          </a:p>
        </p:txBody>
      </p:sp>
      <p:sp>
        <p:nvSpPr>
          <p:cNvPr id="15" name="object 15"/>
          <p:cNvSpPr txBox="1"/>
          <p:nvPr/>
        </p:nvSpPr>
        <p:spPr>
          <a:xfrm>
            <a:off x="11346885" y="5613027"/>
            <a:ext cx="118745" cy="788670"/>
          </a:xfrm>
          <a:prstGeom prst="rect">
            <a:avLst/>
          </a:prstGeom>
        </p:spPr>
        <p:txBody>
          <a:bodyPr vert="vert" wrap="square" lIns="0" tIns="8890" rIns="0" bIns="0" rtlCol="0">
            <a:spAutoFit/>
          </a:bodyPr>
          <a:lstStyle/>
          <a:p>
            <a:pPr marL="12700">
              <a:lnSpc>
                <a:spcPct val="100000"/>
              </a:lnSpc>
              <a:spcBef>
                <a:spcPts val="70"/>
              </a:spcBef>
            </a:pPr>
            <a:r>
              <a:rPr sz="600" spc="15">
                <a:solidFill>
                  <a:srgbClr val="FFFFFF"/>
                </a:solidFill>
                <a:latin typeface="Calibri"/>
                <a:cs typeface="Calibri"/>
              </a:rPr>
              <a:t>CARL WHETHAM </a:t>
            </a:r>
            <a:r>
              <a:rPr sz="600">
                <a:solidFill>
                  <a:srgbClr val="FFFFFF"/>
                </a:solidFill>
                <a:latin typeface="Calibri"/>
                <a:cs typeface="Calibri"/>
              </a:rPr>
              <a:t>/</a:t>
            </a:r>
            <a:r>
              <a:rPr sz="600" spc="-45">
                <a:solidFill>
                  <a:srgbClr val="FFFFFF"/>
                </a:solidFill>
                <a:latin typeface="Calibri"/>
                <a:cs typeface="Calibri"/>
              </a:rPr>
              <a:t> </a:t>
            </a:r>
            <a:r>
              <a:rPr sz="600" spc="10">
                <a:solidFill>
                  <a:srgbClr val="FFFFFF"/>
                </a:solidFill>
                <a:latin typeface="Calibri"/>
                <a:cs typeface="Calibri"/>
              </a:rPr>
              <a:t>IFRC</a:t>
            </a:r>
            <a:endParaRPr sz="600">
              <a:latin typeface="Calibri"/>
              <a:cs typeface="Calibri"/>
            </a:endParaRPr>
          </a:p>
        </p:txBody>
      </p:sp>
      <p:sp>
        <p:nvSpPr>
          <p:cNvPr id="7" name="object 13">
            <a:extLst>
              <a:ext uri="{FF2B5EF4-FFF2-40B4-BE49-F238E27FC236}">
                <a16:creationId xmlns:a16="http://schemas.microsoft.com/office/drawing/2014/main" id="{2ECA1B5B-163C-42EA-ABAE-7986220154FB}"/>
              </a:ext>
            </a:extLst>
          </p:cNvPr>
          <p:cNvSpPr txBox="1"/>
          <p:nvPr/>
        </p:nvSpPr>
        <p:spPr>
          <a:xfrm>
            <a:off x="826882" y="2260182"/>
            <a:ext cx="7914005" cy="423193"/>
          </a:xfrm>
          <a:prstGeom prst="rect">
            <a:avLst/>
          </a:prstGeom>
        </p:spPr>
        <p:txBody>
          <a:bodyPr vert="horz" wrap="square" lIns="0" tIns="53340" rIns="0" bIns="0" rtlCol="0">
            <a:spAutoFit/>
          </a:bodyPr>
          <a:lstStyle/>
          <a:p>
            <a:pPr marL="285750" indent="-285750">
              <a:buFont typeface="Arial" panose="020B0604020202020204" pitchFamily="34" charset="0"/>
              <a:buChar char="•"/>
            </a:pPr>
            <a:r>
              <a:rPr lang="ru-RU" sz="2400" dirty="0"/>
              <a:t>    </a:t>
            </a:r>
          </a:p>
        </p:txBody>
      </p:sp>
      <p:pic>
        <p:nvPicPr>
          <p:cNvPr id="4" name="Picture 3" descr="Diagram&#10;&#10;Description automatically generated with low confidence">
            <a:extLst>
              <a:ext uri="{FF2B5EF4-FFF2-40B4-BE49-F238E27FC236}">
                <a16:creationId xmlns:a16="http://schemas.microsoft.com/office/drawing/2014/main" id="{57B74704-6ACC-45F6-954C-0BA9B32949A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35016" y="1407245"/>
            <a:ext cx="4569920" cy="4919852"/>
          </a:xfrm>
          <a:prstGeom prst="rect">
            <a:avLst/>
          </a:prstGeom>
        </p:spPr>
      </p:pic>
      <p:sp>
        <p:nvSpPr>
          <p:cNvPr id="10" name="object 12">
            <a:extLst>
              <a:ext uri="{FF2B5EF4-FFF2-40B4-BE49-F238E27FC236}">
                <a16:creationId xmlns:a16="http://schemas.microsoft.com/office/drawing/2014/main" id="{4EEC2D7E-9665-4711-9A6C-FD406E950897}"/>
              </a:ext>
            </a:extLst>
          </p:cNvPr>
          <p:cNvSpPr txBox="1">
            <a:spLocks/>
          </p:cNvSpPr>
          <p:nvPr/>
        </p:nvSpPr>
        <p:spPr>
          <a:xfrm>
            <a:off x="1932336" y="321549"/>
            <a:ext cx="8382000" cy="659155"/>
          </a:xfrm>
          <a:prstGeom prst="rect">
            <a:avLst/>
          </a:prstGeom>
        </p:spPr>
        <p:txBody>
          <a:bodyPr vert="horz" wrap="square" lIns="0" tIns="12700" rIns="0" bIns="0" rtlCol="0">
            <a:spAutoFit/>
          </a:bodyPr>
          <a:lstStyle>
            <a:lvl1pPr>
              <a:defRPr sz="4200" b="0" i="0">
                <a:solidFill>
                  <a:srgbClr val="231F20"/>
                </a:solidFill>
                <a:latin typeface="Calibri"/>
                <a:ea typeface="+mj-ea"/>
                <a:cs typeface="Calibri"/>
              </a:defRPr>
            </a:lvl1pPr>
          </a:lstStyle>
          <a:p>
            <a:pPr marL="12700" defTabSz="914400">
              <a:spcBef>
                <a:spcPts val="100"/>
              </a:spcBef>
            </a:pPr>
            <a:r>
              <a:rPr lang="ru-RU" kern="0"/>
              <a:t>Симптомы и признаки дистресса</a:t>
            </a:r>
            <a:endParaRPr lang="ru-RU" kern="0" spc="-5" dirty="0"/>
          </a:p>
        </p:txBody>
      </p:sp>
    </p:spTree>
    <p:extLst>
      <p:ext uri="{BB962C8B-B14F-4D97-AF65-F5344CB8AC3E}">
        <p14:creationId xmlns:p14="http://schemas.microsoft.com/office/powerpoint/2010/main" val="1975929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object 12"/>
          <p:cNvSpPr txBox="1">
            <a:spLocks noGrp="1"/>
          </p:cNvSpPr>
          <p:nvPr>
            <p:ph type="title"/>
          </p:nvPr>
        </p:nvSpPr>
        <p:spPr>
          <a:xfrm>
            <a:off x="577850" y="1365947"/>
            <a:ext cx="5320553" cy="659155"/>
          </a:xfrm>
          <a:prstGeom prst="rect">
            <a:avLst/>
          </a:prstGeom>
        </p:spPr>
        <p:txBody>
          <a:bodyPr vert="horz" wrap="square" lIns="0" tIns="12700" rIns="0" bIns="0" rtlCol="0">
            <a:spAutoFit/>
          </a:bodyPr>
          <a:lstStyle/>
          <a:p>
            <a:pPr marL="12700">
              <a:lnSpc>
                <a:spcPct val="100000"/>
              </a:lnSpc>
              <a:spcBef>
                <a:spcPts val="100"/>
              </a:spcBef>
            </a:pPr>
            <a:r>
              <a:rPr lang="ru-RU" spc="-5" dirty="0"/>
              <a:t>Эмоциональные </a:t>
            </a:r>
            <a:endParaRPr spc="-5" dirty="0"/>
          </a:p>
        </p:txBody>
      </p:sp>
      <p:sp>
        <p:nvSpPr>
          <p:cNvPr id="15" name="object 15"/>
          <p:cNvSpPr txBox="1"/>
          <p:nvPr/>
        </p:nvSpPr>
        <p:spPr>
          <a:xfrm>
            <a:off x="11346885" y="5613027"/>
            <a:ext cx="118745" cy="788670"/>
          </a:xfrm>
          <a:prstGeom prst="rect">
            <a:avLst/>
          </a:prstGeom>
        </p:spPr>
        <p:txBody>
          <a:bodyPr vert="vert" wrap="square" lIns="0" tIns="8890" rIns="0" bIns="0" rtlCol="0">
            <a:spAutoFit/>
          </a:bodyPr>
          <a:lstStyle/>
          <a:p>
            <a:pPr marL="12700">
              <a:lnSpc>
                <a:spcPct val="100000"/>
              </a:lnSpc>
              <a:spcBef>
                <a:spcPts val="70"/>
              </a:spcBef>
            </a:pPr>
            <a:r>
              <a:rPr sz="600" spc="15">
                <a:solidFill>
                  <a:srgbClr val="FFFFFF"/>
                </a:solidFill>
                <a:latin typeface="Calibri"/>
                <a:cs typeface="Calibri"/>
              </a:rPr>
              <a:t>CARL WHETHAM </a:t>
            </a:r>
            <a:r>
              <a:rPr sz="600">
                <a:solidFill>
                  <a:srgbClr val="FFFFFF"/>
                </a:solidFill>
                <a:latin typeface="Calibri"/>
                <a:cs typeface="Calibri"/>
              </a:rPr>
              <a:t>/</a:t>
            </a:r>
            <a:r>
              <a:rPr sz="600" spc="-45">
                <a:solidFill>
                  <a:srgbClr val="FFFFFF"/>
                </a:solidFill>
                <a:latin typeface="Calibri"/>
                <a:cs typeface="Calibri"/>
              </a:rPr>
              <a:t> </a:t>
            </a:r>
            <a:r>
              <a:rPr sz="600" spc="10">
                <a:solidFill>
                  <a:srgbClr val="FFFFFF"/>
                </a:solidFill>
                <a:latin typeface="Calibri"/>
                <a:cs typeface="Calibri"/>
              </a:rPr>
              <a:t>IFRC</a:t>
            </a:r>
            <a:endParaRPr sz="600">
              <a:latin typeface="Calibri"/>
              <a:cs typeface="Calibri"/>
            </a:endParaRPr>
          </a:p>
        </p:txBody>
      </p:sp>
      <p:sp>
        <p:nvSpPr>
          <p:cNvPr id="7" name="object 13">
            <a:extLst>
              <a:ext uri="{FF2B5EF4-FFF2-40B4-BE49-F238E27FC236}">
                <a16:creationId xmlns:a16="http://schemas.microsoft.com/office/drawing/2014/main" id="{2ECA1B5B-163C-42EA-ABAE-7986220154FB}"/>
              </a:ext>
            </a:extLst>
          </p:cNvPr>
          <p:cNvSpPr txBox="1"/>
          <p:nvPr/>
        </p:nvSpPr>
        <p:spPr>
          <a:xfrm>
            <a:off x="826882" y="2260182"/>
            <a:ext cx="7914005" cy="3747180"/>
          </a:xfrm>
          <a:prstGeom prst="rect">
            <a:avLst/>
          </a:prstGeom>
        </p:spPr>
        <p:txBody>
          <a:bodyPr vert="horz" wrap="square" lIns="0" tIns="53340" rIns="0" bIns="0" rtlCol="0">
            <a:spAutoFit/>
          </a:bodyPr>
          <a:lstStyle/>
          <a:p>
            <a:pPr marL="285750" indent="-285750">
              <a:buFont typeface="Arial" panose="020B0604020202020204" pitchFamily="34" charset="0"/>
              <a:buChar char="•"/>
            </a:pPr>
            <a:r>
              <a:rPr lang="ru-RU" sz="2400" dirty="0"/>
              <a:t>Шок</a:t>
            </a:r>
          </a:p>
          <a:p>
            <a:pPr marL="285750" indent="-285750">
              <a:buFont typeface="Arial" panose="020B0604020202020204" pitchFamily="34" charset="0"/>
              <a:buChar char="•"/>
            </a:pPr>
            <a:r>
              <a:rPr lang="ru-RU" sz="2400" dirty="0"/>
              <a:t>Страх</a:t>
            </a:r>
          </a:p>
          <a:p>
            <a:pPr marL="285750" indent="-285750">
              <a:buFont typeface="Arial" panose="020B0604020202020204" pitchFamily="34" charset="0"/>
              <a:buChar char="•"/>
            </a:pPr>
            <a:r>
              <a:rPr lang="ru-RU" sz="2400" dirty="0"/>
              <a:t>Злость</a:t>
            </a:r>
          </a:p>
          <a:p>
            <a:pPr marL="285750" indent="-285750">
              <a:buFont typeface="Arial" panose="020B0604020202020204" pitchFamily="34" charset="0"/>
              <a:buChar char="•"/>
            </a:pPr>
            <a:r>
              <a:rPr lang="ru-RU" sz="2400" dirty="0"/>
              <a:t>Грусть</a:t>
            </a:r>
          </a:p>
          <a:p>
            <a:pPr marL="285750" indent="-285750">
              <a:buFont typeface="Arial" panose="020B0604020202020204" pitchFamily="34" charset="0"/>
              <a:buChar char="•"/>
            </a:pPr>
            <a:r>
              <a:rPr lang="ru-RU" sz="2400" dirty="0"/>
              <a:t>Беспокойство</a:t>
            </a:r>
          </a:p>
          <a:p>
            <a:pPr marL="285750" indent="-285750">
              <a:buFont typeface="Arial" panose="020B0604020202020204" pitchFamily="34" charset="0"/>
              <a:buChar char="•"/>
            </a:pPr>
            <a:r>
              <a:rPr lang="ru-RU" sz="2400" dirty="0"/>
              <a:t>Отсутствие эмоций</a:t>
            </a:r>
          </a:p>
          <a:p>
            <a:pPr marL="285750" lvl="0" indent="-285750">
              <a:buFont typeface="Arial" panose="020B0604020202020204" pitchFamily="34" charset="0"/>
              <a:buChar char="•"/>
              <a:defRPr/>
            </a:pPr>
            <a:r>
              <a:rPr lang="ru-RU" sz="2400" dirty="0"/>
              <a:t>Повышенная эмоциональность</a:t>
            </a:r>
          </a:p>
          <a:p>
            <a:pPr marL="285750" indent="-285750">
              <a:buFont typeface="Arial" panose="020B0604020202020204" pitchFamily="34" charset="0"/>
              <a:buChar char="•"/>
            </a:pPr>
            <a:r>
              <a:rPr lang="ru-RU" sz="2400" dirty="0"/>
              <a:t>Перепады настроения: в один момент чувствуешь себя счастливым, а в другой — несчастным.</a:t>
            </a:r>
          </a:p>
          <a:p>
            <a:pPr marL="285750" indent="-285750">
              <a:buFont typeface="Arial" panose="020B0604020202020204" pitchFamily="34" charset="0"/>
              <a:buChar char="•"/>
            </a:pPr>
            <a:r>
              <a:rPr lang="ru-RU" sz="2400" dirty="0"/>
              <a:t>Раздражительность</a:t>
            </a:r>
            <a:endParaRPr lang="en-US" sz="4000" kern="0" spc="-20" dirty="0">
              <a:solidFill>
                <a:srgbClr val="0000FF"/>
              </a:solidFill>
              <a:cs typeface="Calibri"/>
            </a:endParaRPr>
          </a:p>
        </p:txBody>
      </p:sp>
      <p:pic>
        <p:nvPicPr>
          <p:cNvPr id="4" name="Picture 3" descr="Diagram&#10;&#10;Description automatically generated with low confidence">
            <a:extLst>
              <a:ext uri="{FF2B5EF4-FFF2-40B4-BE49-F238E27FC236}">
                <a16:creationId xmlns:a16="http://schemas.microsoft.com/office/drawing/2014/main" id="{57B74704-6ACC-45F6-954C-0BA9B32949A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35016" y="1407245"/>
            <a:ext cx="4569920" cy="4919852"/>
          </a:xfrm>
          <a:prstGeom prst="rect">
            <a:avLst/>
          </a:prstGeom>
        </p:spPr>
      </p:pic>
      <p:sp>
        <p:nvSpPr>
          <p:cNvPr id="9" name="object 12">
            <a:extLst>
              <a:ext uri="{FF2B5EF4-FFF2-40B4-BE49-F238E27FC236}">
                <a16:creationId xmlns:a16="http://schemas.microsoft.com/office/drawing/2014/main" id="{7D33204A-44F3-4707-8F61-6547541DD3F7}"/>
              </a:ext>
            </a:extLst>
          </p:cNvPr>
          <p:cNvSpPr txBox="1">
            <a:spLocks/>
          </p:cNvSpPr>
          <p:nvPr/>
        </p:nvSpPr>
        <p:spPr>
          <a:xfrm>
            <a:off x="1932336" y="321549"/>
            <a:ext cx="8382000" cy="659155"/>
          </a:xfrm>
          <a:prstGeom prst="rect">
            <a:avLst/>
          </a:prstGeom>
        </p:spPr>
        <p:txBody>
          <a:bodyPr vert="horz" wrap="square" lIns="0" tIns="12700" rIns="0" bIns="0" rtlCol="0">
            <a:spAutoFit/>
          </a:bodyPr>
          <a:lstStyle>
            <a:lvl1pPr>
              <a:defRPr sz="4200" b="0" i="0">
                <a:solidFill>
                  <a:srgbClr val="231F20"/>
                </a:solidFill>
                <a:latin typeface="Calibri"/>
                <a:ea typeface="+mj-ea"/>
                <a:cs typeface="Calibri"/>
              </a:defRPr>
            </a:lvl1pPr>
          </a:lstStyle>
          <a:p>
            <a:pPr marL="12700" defTabSz="914400">
              <a:spcBef>
                <a:spcPts val="100"/>
              </a:spcBef>
            </a:pPr>
            <a:r>
              <a:rPr lang="ru-RU" kern="0"/>
              <a:t>Симптомы и признаки дистресса</a:t>
            </a:r>
            <a:endParaRPr lang="ru-RU" kern="0" spc="-5" dirty="0"/>
          </a:p>
        </p:txBody>
      </p:sp>
    </p:spTree>
    <p:extLst>
      <p:ext uri="{BB962C8B-B14F-4D97-AF65-F5344CB8AC3E}">
        <p14:creationId xmlns:p14="http://schemas.microsoft.com/office/powerpoint/2010/main" val="1775559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object 12"/>
          <p:cNvSpPr txBox="1">
            <a:spLocks noGrp="1"/>
          </p:cNvSpPr>
          <p:nvPr>
            <p:ph type="title"/>
          </p:nvPr>
        </p:nvSpPr>
        <p:spPr>
          <a:xfrm>
            <a:off x="577850" y="1365947"/>
            <a:ext cx="5320553" cy="659155"/>
          </a:xfrm>
          <a:prstGeom prst="rect">
            <a:avLst/>
          </a:prstGeom>
        </p:spPr>
        <p:txBody>
          <a:bodyPr vert="horz" wrap="square" lIns="0" tIns="12700" rIns="0" bIns="0" rtlCol="0">
            <a:spAutoFit/>
          </a:bodyPr>
          <a:lstStyle/>
          <a:p>
            <a:pPr marL="12700">
              <a:lnSpc>
                <a:spcPct val="100000"/>
              </a:lnSpc>
              <a:spcBef>
                <a:spcPts val="100"/>
              </a:spcBef>
            </a:pPr>
            <a:r>
              <a:rPr lang="ru-RU" spc="-5" dirty="0"/>
              <a:t>Когнитивные </a:t>
            </a:r>
            <a:endParaRPr spc="-5" dirty="0"/>
          </a:p>
        </p:txBody>
      </p:sp>
      <p:sp>
        <p:nvSpPr>
          <p:cNvPr id="13" name="object 13"/>
          <p:cNvSpPr txBox="1"/>
          <p:nvPr/>
        </p:nvSpPr>
        <p:spPr>
          <a:xfrm>
            <a:off x="577850" y="2148642"/>
            <a:ext cx="4953000" cy="1120820"/>
          </a:xfrm>
          <a:prstGeom prst="rect">
            <a:avLst/>
          </a:prstGeom>
        </p:spPr>
        <p:txBody>
          <a:bodyPr vert="horz" wrap="square" lIns="0" tIns="53340" rIns="0" bIns="0" rtlCol="0">
            <a:spAutoFit/>
          </a:bodyPr>
          <a:lstStyle/>
          <a:p>
            <a:pPr marL="300355" indent="-287655">
              <a:spcBef>
                <a:spcPts val="420"/>
              </a:spcBef>
              <a:buFontTx/>
              <a:buChar char="•"/>
              <a:tabLst>
                <a:tab pos="300355" algn="l"/>
                <a:tab pos="300990" algn="l"/>
              </a:tabLst>
            </a:pPr>
            <a:endParaRPr lang="en-GB" sz="2400" kern="0" spc="-20" dirty="0">
              <a:solidFill>
                <a:srgbClr val="231F20"/>
              </a:solidFill>
              <a:cs typeface="Calibri"/>
            </a:endParaRPr>
          </a:p>
          <a:p>
            <a:pPr marL="300355" indent="-287655">
              <a:lnSpc>
                <a:spcPct val="100000"/>
              </a:lnSpc>
              <a:spcBef>
                <a:spcPts val="420"/>
              </a:spcBef>
              <a:buChar char="•"/>
              <a:tabLst>
                <a:tab pos="300355" algn="l"/>
                <a:tab pos="300990" algn="l"/>
              </a:tabLst>
            </a:pPr>
            <a:endParaRPr lang="en-US" sz="4200" kern="0" spc="-20" dirty="0">
              <a:solidFill>
                <a:srgbClr val="0000FF"/>
              </a:solidFill>
              <a:cs typeface="Calibri"/>
            </a:endParaRPr>
          </a:p>
        </p:txBody>
      </p:sp>
      <p:sp>
        <p:nvSpPr>
          <p:cNvPr id="15" name="object 15"/>
          <p:cNvSpPr txBox="1"/>
          <p:nvPr/>
        </p:nvSpPr>
        <p:spPr>
          <a:xfrm>
            <a:off x="11346885" y="5613027"/>
            <a:ext cx="118745" cy="788670"/>
          </a:xfrm>
          <a:prstGeom prst="rect">
            <a:avLst/>
          </a:prstGeom>
        </p:spPr>
        <p:txBody>
          <a:bodyPr vert="vert" wrap="square" lIns="0" tIns="8890" rIns="0" bIns="0" rtlCol="0">
            <a:spAutoFit/>
          </a:bodyPr>
          <a:lstStyle/>
          <a:p>
            <a:pPr marL="12700">
              <a:lnSpc>
                <a:spcPct val="100000"/>
              </a:lnSpc>
              <a:spcBef>
                <a:spcPts val="70"/>
              </a:spcBef>
            </a:pPr>
            <a:r>
              <a:rPr sz="600" spc="15">
                <a:solidFill>
                  <a:srgbClr val="FFFFFF"/>
                </a:solidFill>
                <a:latin typeface="Calibri"/>
                <a:cs typeface="Calibri"/>
              </a:rPr>
              <a:t>CARL WHETHAM </a:t>
            </a:r>
            <a:r>
              <a:rPr sz="600">
                <a:solidFill>
                  <a:srgbClr val="FFFFFF"/>
                </a:solidFill>
                <a:latin typeface="Calibri"/>
                <a:cs typeface="Calibri"/>
              </a:rPr>
              <a:t>/</a:t>
            </a:r>
            <a:r>
              <a:rPr sz="600" spc="-45">
                <a:solidFill>
                  <a:srgbClr val="FFFFFF"/>
                </a:solidFill>
                <a:latin typeface="Calibri"/>
                <a:cs typeface="Calibri"/>
              </a:rPr>
              <a:t> </a:t>
            </a:r>
            <a:r>
              <a:rPr sz="600" spc="10">
                <a:solidFill>
                  <a:srgbClr val="FFFFFF"/>
                </a:solidFill>
                <a:latin typeface="Calibri"/>
                <a:cs typeface="Calibri"/>
              </a:rPr>
              <a:t>IFRC</a:t>
            </a:r>
            <a:endParaRPr sz="600">
              <a:latin typeface="Calibri"/>
              <a:cs typeface="Calibri"/>
            </a:endParaRPr>
          </a:p>
        </p:txBody>
      </p:sp>
      <p:sp>
        <p:nvSpPr>
          <p:cNvPr id="7" name="object 13">
            <a:extLst>
              <a:ext uri="{FF2B5EF4-FFF2-40B4-BE49-F238E27FC236}">
                <a16:creationId xmlns:a16="http://schemas.microsoft.com/office/drawing/2014/main" id="{73359151-199D-443B-A44D-42B7B6BF66B9}"/>
              </a:ext>
            </a:extLst>
          </p:cNvPr>
          <p:cNvSpPr txBox="1"/>
          <p:nvPr/>
        </p:nvSpPr>
        <p:spPr>
          <a:xfrm>
            <a:off x="806450" y="2032510"/>
            <a:ext cx="6096000" cy="1664558"/>
          </a:xfrm>
          <a:prstGeom prst="rect">
            <a:avLst/>
          </a:prstGeom>
        </p:spPr>
        <p:txBody>
          <a:bodyPr vert="horz" wrap="square" lIns="0" tIns="53340" rIns="0" bIns="0" rtlCol="0">
            <a:spAutoFit/>
          </a:bodyPr>
          <a:lstStyle/>
          <a:p>
            <a:pPr marL="457200" indent="-457200">
              <a:buFont typeface="Arial" panose="020B0604020202020204" pitchFamily="34" charset="0"/>
              <a:buChar char="•"/>
            </a:pPr>
            <a:r>
              <a:rPr lang="en-US" sz="2800" dirty="0"/>
              <a:t>	</a:t>
            </a:r>
          </a:p>
          <a:p>
            <a:pPr marL="300355" indent="-287655">
              <a:spcBef>
                <a:spcPts val="420"/>
              </a:spcBef>
              <a:buFontTx/>
              <a:buChar char="•"/>
              <a:tabLst>
                <a:tab pos="300355" algn="l"/>
                <a:tab pos="300990" algn="l"/>
              </a:tabLst>
            </a:pPr>
            <a:endParaRPr lang="en-GB" sz="2800" kern="0" spc="-20" dirty="0">
              <a:solidFill>
                <a:srgbClr val="231F20"/>
              </a:solidFill>
              <a:cs typeface="Calibri"/>
            </a:endParaRPr>
          </a:p>
          <a:p>
            <a:pPr marL="300355" indent="-287655">
              <a:lnSpc>
                <a:spcPct val="100000"/>
              </a:lnSpc>
              <a:spcBef>
                <a:spcPts val="420"/>
              </a:spcBef>
              <a:buChar char="•"/>
              <a:tabLst>
                <a:tab pos="300355" algn="l"/>
                <a:tab pos="300990" algn="l"/>
              </a:tabLst>
            </a:pPr>
            <a:endParaRPr lang="en-US" sz="4200" kern="0" spc="-20" dirty="0">
              <a:solidFill>
                <a:srgbClr val="0000FF"/>
              </a:solidFill>
              <a:cs typeface="Calibri"/>
            </a:endParaRPr>
          </a:p>
        </p:txBody>
      </p:sp>
      <p:sp>
        <p:nvSpPr>
          <p:cNvPr id="9" name="object 12">
            <a:extLst>
              <a:ext uri="{FF2B5EF4-FFF2-40B4-BE49-F238E27FC236}">
                <a16:creationId xmlns:a16="http://schemas.microsoft.com/office/drawing/2014/main" id="{EF1BABDC-2DFE-42DA-8C2A-E4C7EE3D85F9}"/>
              </a:ext>
            </a:extLst>
          </p:cNvPr>
          <p:cNvSpPr txBox="1">
            <a:spLocks/>
          </p:cNvSpPr>
          <p:nvPr/>
        </p:nvSpPr>
        <p:spPr>
          <a:xfrm>
            <a:off x="1932336" y="321549"/>
            <a:ext cx="8382000" cy="659155"/>
          </a:xfrm>
          <a:prstGeom prst="rect">
            <a:avLst/>
          </a:prstGeom>
        </p:spPr>
        <p:txBody>
          <a:bodyPr vert="horz" wrap="square" lIns="0" tIns="12700" rIns="0" bIns="0" rtlCol="0">
            <a:spAutoFit/>
          </a:bodyPr>
          <a:lstStyle>
            <a:lvl1pPr>
              <a:defRPr sz="4200" b="0" i="0">
                <a:solidFill>
                  <a:srgbClr val="231F20"/>
                </a:solidFill>
                <a:latin typeface="Calibri"/>
                <a:ea typeface="+mj-ea"/>
                <a:cs typeface="Calibri"/>
              </a:defRPr>
            </a:lvl1pPr>
          </a:lstStyle>
          <a:p>
            <a:pPr marL="12700" defTabSz="914400">
              <a:spcBef>
                <a:spcPts val="100"/>
              </a:spcBef>
            </a:pPr>
            <a:r>
              <a:rPr lang="ru-RU" kern="0"/>
              <a:t>Симптомы и признаки дистресса</a:t>
            </a:r>
            <a:endParaRPr lang="ru-RU" kern="0" spc="-5" dirty="0"/>
          </a:p>
        </p:txBody>
      </p:sp>
      <p:pic>
        <p:nvPicPr>
          <p:cNvPr id="10" name="Picture 2" descr="A picture containing diagram&#10;&#10;Description automatically generated">
            <a:extLst>
              <a:ext uri="{FF2B5EF4-FFF2-40B4-BE49-F238E27FC236}">
                <a16:creationId xmlns:a16="http://schemas.microsoft.com/office/drawing/2014/main" id="{161C8F42-AD17-41F1-AA4A-21C92E90327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47370" y="958171"/>
            <a:ext cx="4147349" cy="5539965"/>
          </a:xfrm>
          <a:prstGeom prst="rect">
            <a:avLst/>
          </a:prstGeom>
        </p:spPr>
      </p:pic>
    </p:spTree>
    <p:extLst>
      <p:ext uri="{BB962C8B-B14F-4D97-AF65-F5344CB8AC3E}">
        <p14:creationId xmlns:p14="http://schemas.microsoft.com/office/powerpoint/2010/main" val="1922785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nodePh="1">
                                  <p:stCondLst>
                                    <p:cond delay="0"/>
                                  </p:stCondLst>
                                  <p:endCondLst>
                                    <p:cond evt="begin" delay="0">
                                      <p:tn val="5"/>
                                    </p:cond>
                                  </p:end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7"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diagram&#10;&#10;Description automatically generated">
            <a:extLst>
              <a:ext uri="{FF2B5EF4-FFF2-40B4-BE49-F238E27FC236}">
                <a16:creationId xmlns:a16="http://schemas.microsoft.com/office/drawing/2014/main" id="{0275EAD8-334A-4112-9394-985CE1BEDD3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47370" y="958171"/>
            <a:ext cx="4147349" cy="5539965"/>
          </a:xfrm>
          <a:prstGeom prst="rect">
            <a:avLst/>
          </a:prstGeom>
        </p:spPr>
      </p:pic>
      <p:sp>
        <p:nvSpPr>
          <p:cNvPr id="12" name="object 12"/>
          <p:cNvSpPr txBox="1">
            <a:spLocks noGrp="1"/>
          </p:cNvSpPr>
          <p:nvPr>
            <p:ph type="title"/>
          </p:nvPr>
        </p:nvSpPr>
        <p:spPr>
          <a:xfrm>
            <a:off x="577850" y="1365947"/>
            <a:ext cx="5320553" cy="659155"/>
          </a:xfrm>
          <a:prstGeom prst="rect">
            <a:avLst/>
          </a:prstGeom>
        </p:spPr>
        <p:txBody>
          <a:bodyPr vert="horz" wrap="square" lIns="0" tIns="12700" rIns="0" bIns="0" rtlCol="0">
            <a:spAutoFit/>
          </a:bodyPr>
          <a:lstStyle/>
          <a:p>
            <a:pPr marL="12700">
              <a:lnSpc>
                <a:spcPct val="100000"/>
              </a:lnSpc>
              <a:spcBef>
                <a:spcPts val="100"/>
              </a:spcBef>
            </a:pPr>
            <a:r>
              <a:rPr lang="ru-RU" spc="-5" dirty="0"/>
              <a:t>Когнитивные </a:t>
            </a:r>
            <a:endParaRPr spc="-5" dirty="0"/>
          </a:p>
        </p:txBody>
      </p:sp>
      <p:sp>
        <p:nvSpPr>
          <p:cNvPr id="13" name="object 13"/>
          <p:cNvSpPr txBox="1"/>
          <p:nvPr/>
        </p:nvSpPr>
        <p:spPr>
          <a:xfrm>
            <a:off x="577850" y="2148642"/>
            <a:ext cx="4953000" cy="1120820"/>
          </a:xfrm>
          <a:prstGeom prst="rect">
            <a:avLst/>
          </a:prstGeom>
        </p:spPr>
        <p:txBody>
          <a:bodyPr vert="horz" wrap="square" lIns="0" tIns="53340" rIns="0" bIns="0" rtlCol="0">
            <a:spAutoFit/>
          </a:bodyPr>
          <a:lstStyle/>
          <a:p>
            <a:pPr marL="300355" indent="-287655">
              <a:spcBef>
                <a:spcPts val="420"/>
              </a:spcBef>
              <a:buFontTx/>
              <a:buChar char="•"/>
              <a:tabLst>
                <a:tab pos="300355" algn="l"/>
                <a:tab pos="300990" algn="l"/>
              </a:tabLst>
            </a:pPr>
            <a:endParaRPr lang="en-GB" sz="2400" kern="0" spc="-20" dirty="0">
              <a:solidFill>
                <a:srgbClr val="231F20"/>
              </a:solidFill>
              <a:cs typeface="Calibri"/>
            </a:endParaRPr>
          </a:p>
          <a:p>
            <a:pPr marL="300355" indent="-287655">
              <a:lnSpc>
                <a:spcPct val="100000"/>
              </a:lnSpc>
              <a:spcBef>
                <a:spcPts val="420"/>
              </a:spcBef>
              <a:buChar char="•"/>
              <a:tabLst>
                <a:tab pos="300355" algn="l"/>
                <a:tab pos="300990" algn="l"/>
              </a:tabLst>
            </a:pPr>
            <a:endParaRPr lang="en-US" sz="4200" kern="0" spc="-20" dirty="0">
              <a:solidFill>
                <a:srgbClr val="0000FF"/>
              </a:solidFill>
              <a:cs typeface="Calibri"/>
            </a:endParaRPr>
          </a:p>
        </p:txBody>
      </p:sp>
      <p:sp>
        <p:nvSpPr>
          <p:cNvPr id="15" name="object 15"/>
          <p:cNvSpPr txBox="1"/>
          <p:nvPr/>
        </p:nvSpPr>
        <p:spPr>
          <a:xfrm>
            <a:off x="11346885" y="5613027"/>
            <a:ext cx="118745" cy="788670"/>
          </a:xfrm>
          <a:prstGeom prst="rect">
            <a:avLst/>
          </a:prstGeom>
        </p:spPr>
        <p:txBody>
          <a:bodyPr vert="vert" wrap="square" lIns="0" tIns="8890" rIns="0" bIns="0" rtlCol="0">
            <a:spAutoFit/>
          </a:bodyPr>
          <a:lstStyle/>
          <a:p>
            <a:pPr marL="12700">
              <a:lnSpc>
                <a:spcPct val="100000"/>
              </a:lnSpc>
              <a:spcBef>
                <a:spcPts val="70"/>
              </a:spcBef>
            </a:pPr>
            <a:r>
              <a:rPr sz="600" spc="15">
                <a:solidFill>
                  <a:srgbClr val="FFFFFF"/>
                </a:solidFill>
                <a:latin typeface="Calibri"/>
                <a:cs typeface="Calibri"/>
              </a:rPr>
              <a:t>CARL WHETHAM </a:t>
            </a:r>
            <a:r>
              <a:rPr sz="600">
                <a:solidFill>
                  <a:srgbClr val="FFFFFF"/>
                </a:solidFill>
                <a:latin typeface="Calibri"/>
                <a:cs typeface="Calibri"/>
              </a:rPr>
              <a:t>/</a:t>
            </a:r>
            <a:r>
              <a:rPr sz="600" spc="-45">
                <a:solidFill>
                  <a:srgbClr val="FFFFFF"/>
                </a:solidFill>
                <a:latin typeface="Calibri"/>
                <a:cs typeface="Calibri"/>
              </a:rPr>
              <a:t> </a:t>
            </a:r>
            <a:r>
              <a:rPr sz="600" spc="10">
                <a:solidFill>
                  <a:srgbClr val="FFFFFF"/>
                </a:solidFill>
                <a:latin typeface="Calibri"/>
                <a:cs typeface="Calibri"/>
              </a:rPr>
              <a:t>IFRC</a:t>
            </a:r>
            <a:endParaRPr sz="600">
              <a:latin typeface="Calibri"/>
              <a:cs typeface="Calibri"/>
            </a:endParaRPr>
          </a:p>
        </p:txBody>
      </p:sp>
      <p:sp>
        <p:nvSpPr>
          <p:cNvPr id="7" name="object 13">
            <a:extLst>
              <a:ext uri="{FF2B5EF4-FFF2-40B4-BE49-F238E27FC236}">
                <a16:creationId xmlns:a16="http://schemas.microsoft.com/office/drawing/2014/main" id="{73359151-199D-443B-A44D-42B7B6BF66B9}"/>
              </a:ext>
            </a:extLst>
          </p:cNvPr>
          <p:cNvSpPr txBox="1"/>
          <p:nvPr/>
        </p:nvSpPr>
        <p:spPr>
          <a:xfrm>
            <a:off x="851370" y="2436466"/>
            <a:ext cx="6096000" cy="3767698"/>
          </a:xfrm>
          <a:prstGeom prst="rect">
            <a:avLst/>
          </a:prstGeom>
        </p:spPr>
        <p:txBody>
          <a:bodyPr vert="horz" wrap="square" lIns="0" tIns="53340" rIns="0" bIns="0" rtlCol="0">
            <a:spAutoFit/>
          </a:bodyPr>
          <a:lstStyle/>
          <a:p>
            <a:pPr marL="171450" lvl="0" indent="-171450">
              <a:buFont typeface="Arial" panose="020B0604020202020204" pitchFamily="34" charset="0"/>
              <a:buChar char="•"/>
              <a:defRPr/>
            </a:pPr>
            <a:r>
              <a:rPr lang="ru-RU" sz="2800" dirty="0"/>
              <a:t>   Плохая концентрация внимания </a:t>
            </a:r>
          </a:p>
          <a:p>
            <a:pPr marL="171450" lvl="0" indent="-171450">
              <a:buFont typeface="Arial" panose="020B0604020202020204" pitchFamily="34" charset="0"/>
              <a:buChar char="•"/>
              <a:defRPr/>
            </a:pPr>
            <a:r>
              <a:rPr lang="ru-RU" sz="2800" dirty="0"/>
              <a:t>   Растерянность</a:t>
            </a:r>
          </a:p>
          <a:p>
            <a:pPr marL="171450" lvl="0" indent="-171450">
              <a:buFont typeface="Arial" panose="020B0604020202020204" pitchFamily="34" charset="0"/>
              <a:buChar char="•"/>
              <a:defRPr/>
            </a:pPr>
            <a:r>
              <a:rPr lang="ru-RU" sz="2800" dirty="0"/>
              <a:t>   Спутанность мыслей</a:t>
            </a:r>
          </a:p>
          <a:p>
            <a:pPr marL="171450" lvl="0" indent="-171450">
              <a:buFont typeface="Arial" panose="020B0604020202020204" pitchFamily="34" charset="0"/>
              <a:buChar char="•"/>
              <a:defRPr/>
            </a:pPr>
            <a:r>
              <a:rPr lang="ru-RU" sz="2800" dirty="0"/>
              <a:t>   Потеря памяти</a:t>
            </a:r>
          </a:p>
          <a:p>
            <a:pPr marL="171450" lvl="0" indent="-171450">
              <a:buFont typeface="Arial" panose="020B0604020202020204" pitchFamily="34" charset="0"/>
              <a:buChar char="•"/>
              <a:defRPr/>
            </a:pPr>
            <a:r>
              <a:rPr lang="ru-RU" sz="2800" dirty="0"/>
              <a:t>   Трудно принимать решения</a:t>
            </a:r>
          </a:p>
          <a:p>
            <a:pPr marL="171450" lvl="0" indent="-171450">
              <a:buFont typeface="Arial" panose="020B0604020202020204" pitchFamily="34" charset="0"/>
              <a:buChar char="•"/>
              <a:defRPr/>
            </a:pPr>
            <a:r>
              <a:rPr lang="ru-RU" sz="2800" dirty="0"/>
              <a:t>   Сны или кошмары</a:t>
            </a:r>
          </a:p>
          <a:p>
            <a:pPr marL="171450" lvl="0" indent="-171450">
              <a:buFont typeface="Arial" panose="020B0604020202020204" pitchFamily="34" charset="0"/>
              <a:buChar char="•"/>
              <a:defRPr/>
            </a:pPr>
            <a:r>
              <a:rPr lang="ru-RU" sz="2800" dirty="0"/>
              <a:t>   Навязчивые мысли</a:t>
            </a:r>
            <a:endParaRPr lang="en-GB" sz="2800" kern="0" spc="-20" dirty="0">
              <a:solidFill>
                <a:srgbClr val="231F20"/>
              </a:solidFill>
              <a:cs typeface="Calibri"/>
            </a:endParaRPr>
          </a:p>
          <a:p>
            <a:pPr marL="300355" indent="-287655">
              <a:lnSpc>
                <a:spcPct val="100000"/>
              </a:lnSpc>
              <a:spcBef>
                <a:spcPts val="420"/>
              </a:spcBef>
              <a:buChar char="•"/>
              <a:tabLst>
                <a:tab pos="300355" algn="l"/>
                <a:tab pos="300990" algn="l"/>
              </a:tabLst>
            </a:pPr>
            <a:endParaRPr lang="en-US" sz="4200" kern="0" spc="-20" dirty="0">
              <a:solidFill>
                <a:srgbClr val="0000FF"/>
              </a:solidFill>
              <a:cs typeface="Calibri"/>
            </a:endParaRPr>
          </a:p>
        </p:txBody>
      </p:sp>
      <p:sp>
        <p:nvSpPr>
          <p:cNvPr id="9" name="object 12">
            <a:extLst>
              <a:ext uri="{FF2B5EF4-FFF2-40B4-BE49-F238E27FC236}">
                <a16:creationId xmlns:a16="http://schemas.microsoft.com/office/drawing/2014/main" id="{711B0987-253B-4FFF-8656-CC0D7A621EE8}"/>
              </a:ext>
            </a:extLst>
          </p:cNvPr>
          <p:cNvSpPr txBox="1">
            <a:spLocks/>
          </p:cNvSpPr>
          <p:nvPr/>
        </p:nvSpPr>
        <p:spPr>
          <a:xfrm>
            <a:off x="1932336" y="321549"/>
            <a:ext cx="8382000" cy="659155"/>
          </a:xfrm>
          <a:prstGeom prst="rect">
            <a:avLst/>
          </a:prstGeom>
        </p:spPr>
        <p:txBody>
          <a:bodyPr vert="horz" wrap="square" lIns="0" tIns="12700" rIns="0" bIns="0" rtlCol="0">
            <a:spAutoFit/>
          </a:bodyPr>
          <a:lstStyle>
            <a:lvl1pPr>
              <a:defRPr sz="4200" b="0" i="0">
                <a:solidFill>
                  <a:srgbClr val="231F20"/>
                </a:solidFill>
                <a:latin typeface="Calibri"/>
                <a:ea typeface="+mj-ea"/>
                <a:cs typeface="Calibri"/>
              </a:defRPr>
            </a:lvl1pPr>
          </a:lstStyle>
          <a:p>
            <a:pPr marL="12700" defTabSz="914400">
              <a:spcBef>
                <a:spcPts val="100"/>
              </a:spcBef>
            </a:pPr>
            <a:r>
              <a:rPr lang="ru-RU" kern="0"/>
              <a:t>Симптомы и признаки дистресса</a:t>
            </a:r>
            <a:endParaRPr lang="ru-RU" kern="0" spc="-5" dirty="0"/>
          </a:p>
        </p:txBody>
      </p:sp>
    </p:spTree>
    <p:extLst>
      <p:ext uri="{BB962C8B-B14F-4D97-AF65-F5344CB8AC3E}">
        <p14:creationId xmlns:p14="http://schemas.microsoft.com/office/powerpoint/2010/main" val="114728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nodePh="1">
                                  <p:stCondLst>
                                    <p:cond delay="0"/>
                                  </p:stCondLst>
                                  <p:endCondLst>
                                    <p:cond evt="begin" delay="0">
                                      <p:tn val="5"/>
                                    </p:cond>
                                  </p:end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7"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object 12"/>
          <p:cNvSpPr txBox="1">
            <a:spLocks noGrp="1"/>
          </p:cNvSpPr>
          <p:nvPr>
            <p:ph type="title"/>
          </p:nvPr>
        </p:nvSpPr>
        <p:spPr>
          <a:xfrm>
            <a:off x="577850" y="1365947"/>
            <a:ext cx="5320553" cy="659155"/>
          </a:xfrm>
          <a:prstGeom prst="rect">
            <a:avLst/>
          </a:prstGeom>
        </p:spPr>
        <p:txBody>
          <a:bodyPr vert="horz" wrap="square" lIns="0" tIns="12700" rIns="0" bIns="0" rtlCol="0">
            <a:spAutoFit/>
          </a:bodyPr>
          <a:lstStyle/>
          <a:p>
            <a:pPr marL="12700">
              <a:lnSpc>
                <a:spcPct val="100000"/>
              </a:lnSpc>
              <a:spcBef>
                <a:spcPts val="100"/>
              </a:spcBef>
            </a:pPr>
            <a:r>
              <a:rPr lang="ru-RU" spc="-5" dirty="0"/>
              <a:t>Духовные</a:t>
            </a:r>
            <a:endParaRPr spc="-5" dirty="0"/>
          </a:p>
        </p:txBody>
      </p:sp>
      <p:sp>
        <p:nvSpPr>
          <p:cNvPr id="13" name="object 13"/>
          <p:cNvSpPr txBox="1"/>
          <p:nvPr/>
        </p:nvSpPr>
        <p:spPr>
          <a:xfrm>
            <a:off x="806450" y="2032510"/>
            <a:ext cx="6096000" cy="1664558"/>
          </a:xfrm>
          <a:prstGeom prst="rect">
            <a:avLst/>
          </a:prstGeom>
        </p:spPr>
        <p:txBody>
          <a:bodyPr vert="horz" wrap="square" lIns="0" tIns="53340" rIns="0" bIns="0" rtlCol="0">
            <a:spAutoFit/>
          </a:bodyPr>
          <a:lstStyle/>
          <a:p>
            <a:pPr marL="457200" indent="-457200">
              <a:buFont typeface="Arial" panose="020B0604020202020204" pitchFamily="34" charset="0"/>
              <a:buChar char="•"/>
            </a:pPr>
            <a:r>
              <a:rPr lang="en-US" sz="2800" dirty="0"/>
              <a:t>	</a:t>
            </a:r>
          </a:p>
          <a:p>
            <a:pPr marL="300355" indent="-287655">
              <a:spcBef>
                <a:spcPts val="420"/>
              </a:spcBef>
              <a:buFontTx/>
              <a:buChar char="•"/>
              <a:tabLst>
                <a:tab pos="300355" algn="l"/>
                <a:tab pos="300990" algn="l"/>
              </a:tabLst>
            </a:pPr>
            <a:endParaRPr lang="en-GB" sz="2800" kern="0" spc="-20" dirty="0">
              <a:solidFill>
                <a:srgbClr val="231F20"/>
              </a:solidFill>
              <a:cs typeface="Calibri"/>
            </a:endParaRPr>
          </a:p>
          <a:p>
            <a:pPr marL="300355" indent="-287655">
              <a:lnSpc>
                <a:spcPct val="100000"/>
              </a:lnSpc>
              <a:spcBef>
                <a:spcPts val="420"/>
              </a:spcBef>
              <a:buChar char="•"/>
              <a:tabLst>
                <a:tab pos="300355" algn="l"/>
                <a:tab pos="300990" algn="l"/>
              </a:tabLst>
            </a:pPr>
            <a:endParaRPr lang="en-US" sz="4200" kern="0" spc="-20" dirty="0">
              <a:solidFill>
                <a:srgbClr val="0000FF"/>
              </a:solidFill>
              <a:cs typeface="Calibri"/>
            </a:endParaRPr>
          </a:p>
        </p:txBody>
      </p:sp>
      <p:sp>
        <p:nvSpPr>
          <p:cNvPr id="15" name="object 15"/>
          <p:cNvSpPr txBox="1"/>
          <p:nvPr/>
        </p:nvSpPr>
        <p:spPr>
          <a:xfrm>
            <a:off x="11346885" y="5613027"/>
            <a:ext cx="118745" cy="788670"/>
          </a:xfrm>
          <a:prstGeom prst="rect">
            <a:avLst/>
          </a:prstGeom>
        </p:spPr>
        <p:txBody>
          <a:bodyPr vert="vert" wrap="square" lIns="0" tIns="8890" rIns="0" bIns="0" rtlCol="0">
            <a:spAutoFit/>
          </a:bodyPr>
          <a:lstStyle/>
          <a:p>
            <a:pPr marL="12700">
              <a:lnSpc>
                <a:spcPct val="100000"/>
              </a:lnSpc>
              <a:spcBef>
                <a:spcPts val="70"/>
              </a:spcBef>
            </a:pPr>
            <a:r>
              <a:rPr sz="600" spc="15">
                <a:solidFill>
                  <a:srgbClr val="FFFFFF"/>
                </a:solidFill>
                <a:latin typeface="Calibri"/>
                <a:cs typeface="Calibri"/>
              </a:rPr>
              <a:t>CARL WHETHAM </a:t>
            </a:r>
            <a:r>
              <a:rPr sz="600">
                <a:solidFill>
                  <a:srgbClr val="FFFFFF"/>
                </a:solidFill>
                <a:latin typeface="Calibri"/>
                <a:cs typeface="Calibri"/>
              </a:rPr>
              <a:t>/</a:t>
            </a:r>
            <a:r>
              <a:rPr sz="600" spc="-45">
                <a:solidFill>
                  <a:srgbClr val="FFFFFF"/>
                </a:solidFill>
                <a:latin typeface="Calibri"/>
                <a:cs typeface="Calibri"/>
              </a:rPr>
              <a:t> </a:t>
            </a:r>
            <a:r>
              <a:rPr sz="600" spc="10">
                <a:solidFill>
                  <a:srgbClr val="FFFFFF"/>
                </a:solidFill>
                <a:latin typeface="Calibri"/>
                <a:cs typeface="Calibri"/>
              </a:rPr>
              <a:t>IFRC</a:t>
            </a:r>
            <a:endParaRPr sz="600">
              <a:latin typeface="Calibri"/>
              <a:cs typeface="Calibri"/>
            </a:endParaRPr>
          </a:p>
        </p:txBody>
      </p:sp>
      <p:sp>
        <p:nvSpPr>
          <p:cNvPr id="8" name="object 12">
            <a:extLst>
              <a:ext uri="{FF2B5EF4-FFF2-40B4-BE49-F238E27FC236}">
                <a16:creationId xmlns:a16="http://schemas.microsoft.com/office/drawing/2014/main" id="{D8B249E1-A121-495D-A862-2F9450A949AF}"/>
              </a:ext>
            </a:extLst>
          </p:cNvPr>
          <p:cNvSpPr txBox="1">
            <a:spLocks/>
          </p:cNvSpPr>
          <p:nvPr/>
        </p:nvSpPr>
        <p:spPr>
          <a:xfrm>
            <a:off x="1932336" y="321549"/>
            <a:ext cx="8382000" cy="659155"/>
          </a:xfrm>
          <a:prstGeom prst="rect">
            <a:avLst/>
          </a:prstGeom>
        </p:spPr>
        <p:txBody>
          <a:bodyPr vert="horz" wrap="square" lIns="0" tIns="12700" rIns="0" bIns="0" rtlCol="0">
            <a:spAutoFit/>
          </a:bodyPr>
          <a:lstStyle>
            <a:lvl1pPr>
              <a:defRPr sz="4200" b="0" i="0">
                <a:solidFill>
                  <a:srgbClr val="231F20"/>
                </a:solidFill>
                <a:latin typeface="Calibri"/>
                <a:ea typeface="+mj-ea"/>
                <a:cs typeface="Calibri"/>
              </a:defRPr>
            </a:lvl1pPr>
          </a:lstStyle>
          <a:p>
            <a:pPr marL="12700" defTabSz="914400">
              <a:spcBef>
                <a:spcPts val="100"/>
              </a:spcBef>
            </a:pPr>
            <a:r>
              <a:rPr lang="ru-RU" kern="0"/>
              <a:t>Симптомы и признаки дистресса</a:t>
            </a:r>
            <a:endParaRPr lang="ru-RU" kern="0" spc="-5" dirty="0"/>
          </a:p>
        </p:txBody>
      </p:sp>
      <p:pic>
        <p:nvPicPr>
          <p:cNvPr id="9" name="Picture 2" descr="A person sitting at a table&#10;&#10;Description automatically generated with low confidence">
            <a:extLst>
              <a:ext uri="{FF2B5EF4-FFF2-40B4-BE49-F238E27FC236}">
                <a16:creationId xmlns:a16="http://schemas.microsoft.com/office/drawing/2014/main" id="{38DFF066-627D-4149-ABB4-D4886B8A520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08900" y="934791"/>
            <a:ext cx="3810000" cy="5227010"/>
          </a:xfrm>
          <a:prstGeom prst="rect">
            <a:avLst/>
          </a:prstGeom>
        </p:spPr>
      </p:pic>
    </p:spTree>
    <p:extLst>
      <p:ext uri="{BB962C8B-B14F-4D97-AF65-F5344CB8AC3E}">
        <p14:creationId xmlns:p14="http://schemas.microsoft.com/office/powerpoint/2010/main" val="524886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sitting at a table&#10;&#10;Description automatically generated with low confidence">
            <a:extLst>
              <a:ext uri="{FF2B5EF4-FFF2-40B4-BE49-F238E27FC236}">
                <a16:creationId xmlns:a16="http://schemas.microsoft.com/office/drawing/2014/main" id="{1F45A4D2-EEE7-458B-B9F6-9DBD4D9F762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08900" y="934791"/>
            <a:ext cx="3810000" cy="5227010"/>
          </a:xfrm>
          <a:prstGeom prst="rect">
            <a:avLst/>
          </a:prstGeom>
        </p:spPr>
      </p:pic>
      <p:sp>
        <p:nvSpPr>
          <p:cNvPr id="12" name="object 12"/>
          <p:cNvSpPr txBox="1">
            <a:spLocks noGrp="1"/>
          </p:cNvSpPr>
          <p:nvPr>
            <p:ph type="title"/>
          </p:nvPr>
        </p:nvSpPr>
        <p:spPr>
          <a:xfrm>
            <a:off x="577850" y="1365947"/>
            <a:ext cx="5320553" cy="659155"/>
          </a:xfrm>
          <a:prstGeom prst="rect">
            <a:avLst/>
          </a:prstGeom>
        </p:spPr>
        <p:txBody>
          <a:bodyPr vert="horz" wrap="square" lIns="0" tIns="12700" rIns="0" bIns="0" rtlCol="0">
            <a:spAutoFit/>
          </a:bodyPr>
          <a:lstStyle/>
          <a:p>
            <a:pPr marL="12700">
              <a:lnSpc>
                <a:spcPct val="100000"/>
              </a:lnSpc>
              <a:spcBef>
                <a:spcPts val="100"/>
              </a:spcBef>
            </a:pPr>
            <a:r>
              <a:rPr lang="ru-RU" spc="-5" dirty="0"/>
              <a:t>Духовные</a:t>
            </a:r>
            <a:endParaRPr spc="-5" dirty="0"/>
          </a:p>
        </p:txBody>
      </p:sp>
      <p:sp>
        <p:nvSpPr>
          <p:cNvPr id="13" name="object 13"/>
          <p:cNvSpPr txBox="1"/>
          <p:nvPr/>
        </p:nvSpPr>
        <p:spPr>
          <a:xfrm>
            <a:off x="835056" y="2445005"/>
            <a:ext cx="7272624" cy="3070071"/>
          </a:xfrm>
          <a:prstGeom prst="rect">
            <a:avLst/>
          </a:prstGeom>
        </p:spPr>
        <p:txBody>
          <a:bodyPr vert="horz" wrap="square" lIns="0" tIns="53340" rIns="0" bIns="0" rtlCol="0">
            <a:spAutoFit/>
          </a:bodyPr>
          <a:lstStyle/>
          <a:p>
            <a:pPr marL="171450" lvl="0" indent="-171450">
              <a:buFont typeface="Arial" panose="020B0604020202020204" pitchFamily="34" charset="0"/>
              <a:buChar char="•"/>
              <a:defRPr/>
            </a:pPr>
            <a:r>
              <a:rPr lang="ru-RU" sz="2800" dirty="0"/>
              <a:t>Опустошенность</a:t>
            </a:r>
          </a:p>
          <a:p>
            <a:pPr marL="171450" lvl="0" indent="-171450">
              <a:buFont typeface="Arial" panose="020B0604020202020204" pitchFamily="34" charset="0"/>
              <a:buChar char="•"/>
              <a:defRPr/>
            </a:pPr>
            <a:r>
              <a:rPr lang="ru-RU" sz="2800" dirty="0"/>
              <a:t>Потеря смысла</a:t>
            </a:r>
          </a:p>
          <a:p>
            <a:pPr marL="171450" lvl="0" indent="-171450">
              <a:buFont typeface="Arial" panose="020B0604020202020204" pitchFamily="34" charset="0"/>
              <a:buChar char="•"/>
              <a:defRPr/>
            </a:pPr>
            <a:r>
              <a:rPr lang="ru-RU" sz="2800" dirty="0"/>
              <a:t>Чувство разочарования и потеря надежды</a:t>
            </a:r>
          </a:p>
          <a:p>
            <a:pPr marL="171450" lvl="0" indent="-171450">
              <a:buFont typeface="Arial" panose="020B0604020202020204" pitchFamily="34" charset="0"/>
              <a:buChar char="•"/>
              <a:defRPr/>
            </a:pPr>
            <a:r>
              <a:rPr lang="ru-RU" sz="2800" dirty="0"/>
              <a:t>Все больше негатива о жизни</a:t>
            </a:r>
          </a:p>
          <a:p>
            <a:pPr marL="171450" lvl="0" indent="-171450">
              <a:buFont typeface="Arial" panose="020B0604020202020204" pitchFamily="34" charset="0"/>
              <a:buChar char="•"/>
              <a:defRPr/>
            </a:pPr>
            <a:r>
              <a:rPr lang="ru-RU" sz="2800" dirty="0"/>
              <a:t>Сомнения</a:t>
            </a:r>
          </a:p>
          <a:p>
            <a:pPr marL="171450" lvl="0" indent="-171450">
              <a:buFont typeface="Arial" panose="020B0604020202020204" pitchFamily="34" charset="0"/>
              <a:buChar char="•"/>
              <a:defRPr/>
            </a:pPr>
            <a:r>
              <a:rPr lang="ru-RU" sz="2800" dirty="0"/>
              <a:t>Гнев на Бога</a:t>
            </a:r>
          </a:p>
          <a:p>
            <a:pPr marL="171450" lvl="0" indent="-171450">
              <a:buFont typeface="Arial" panose="020B0604020202020204" pitchFamily="34" charset="0"/>
              <a:buChar char="•"/>
              <a:defRPr/>
            </a:pPr>
            <a:r>
              <a:rPr lang="ru-RU" sz="2800" dirty="0"/>
              <a:t>Отчуждение и потеря чувства сопричастности</a:t>
            </a:r>
            <a:endParaRPr lang="en-US" sz="4200" kern="0" spc="-20" dirty="0">
              <a:solidFill>
                <a:srgbClr val="0000FF"/>
              </a:solidFill>
              <a:cs typeface="Calibri"/>
            </a:endParaRPr>
          </a:p>
        </p:txBody>
      </p:sp>
      <p:sp>
        <p:nvSpPr>
          <p:cNvPr id="15" name="object 15"/>
          <p:cNvSpPr txBox="1"/>
          <p:nvPr/>
        </p:nvSpPr>
        <p:spPr>
          <a:xfrm>
            <a:off x="11346885" y="5613027"/>
            <a:ext cx="118745" cy="788670"/>
          </a:xfrm>
          <a:prstGeom prst="rect">
            <a:avLst/>
          </a:prstGeom>
        </p:spPr>
        <p:txBody>
          <a:bodyPr vert="vert" wrap="square" lIns="0" tIns="8890" rIns="0" bIns="0" rtlCol="0">
            <a:spAutoFit/>
          </a:bodyPr>
          <a:lstStyle/>
          <a:p>
            <a:pPr marL="12700">
              <a:lnSpc>
                <a:spcPct val="100000"/>
              </a:lnSpc>
              <a:spcBef>
                <a:spcPts val="70"/>
              </a:spcBef>
            </a:pPr>
            <a:r>
              <a:rPr sz="600" spc="15">
                <a:solidFill>
                  <a:srgbClr val="FFFFFF"/>
                </a:solidFill>
                <a:latin typeface="Calibri"/>
                <a:cs typeface="Calibri"/>
              </a:rPr>
              <a:t>CARL WHETHAM </a:t>
            </a:r>
            <a:r>
              <a:rPr sz="600">
                <a:solidFill>
                  <a:srgbClr val="FFFFFF"/>
                </a:solidFill>
                <a:latin typeface="Calibri"/>
                <a:cs typeface="Calibri"/>
              </a:rPr>
              <a:t>/</a:t>
            </a:r>
            <a:r>
              <a:rPr sz="600" spc="-45">
                <a:solidFill>
                  <a:srgbClr val="FFFFFF"/>
                </a:solidFill>
                <a:latin typeface="Calibri"/>
                <a:cs typeface="Calibri"/>
              </a:rPr>
              <a:t> </a:t>
            </a:r>
            <a:r>
              <a:rPr sz="600" spc="10">
                <a:solidFill>
                  <a:srgbClr val="FFFFFF"/>
                </a:solidFill>
                <a:latin typeface="Calibri"/>
                <a:cs typeface="Calibri"/>
              </a:rPr>
              <a:t>IFRC</a:t>
            </a:r>
            <a:endParaRPr sz="600">
              <a:latin typeface="Calibri"/>
              <a:cs typeface="Calibri"/>
            </a:endParaRPr>
          </a:p>
        </p:txBody>
      </p:sp>
      <p:sp>
        <p:nvSpPr>
          <p:cNvPr id="8" name="object 12">
            <a:extLst>
              <a:ext uri="{FF2B5EF4-FFF2-40B4-BE49-F238E27FC236}">
                <a16:creationId xmlns:a16="http://schemas.microsoft.com/office/drawing/2014/main" id="{1313D89C-B914-4D1C-B1A3-FE05B35A5F31}"/>
              </a:ext>
            </a:extLst>
          </p:cNvPr>
          <p:cNvSpPr txBox="1">
            <a:spLocks/>
          </p:cNvSpPr>
          <p:nvPr/>
        </p:nvSpPr>
        <p:spPr>
          <a:xfrm>
            <a:off x="1932336" y="321549"/>
            <a:ext cx="8382000" cy="659155"/>
          </a:xfrm>
          <a:prstGeom prst="rect">
            <a:avLst/>
          </a:prstGeom>
        </p:spPr>
        <p:txBody>
          <a:bodyPr vert="horz" wrap="square" lIns="0" tIns="12700" rIns="0" bIns="0" rtlCol="0">
            <a:spAutoFit/>
          </a:bodyPr>
          <a:lstStyle>
            <a:lvl1pPr>
              <a:defRPr sz="4200" b="0" i="0">
                <a:solidFill>
                  <a:srgbClr val="231F20"/>
                </a:solidFill>
                <a:latin typeface="Calibri"/>
                <a:ea typeface="+mj-ea"/>
                <a:cs typeface="Calibri"/>
              </a:defRPr>
            </a:lvl1pPr>
          </a:lstStyle>
          <a:p>
            <a:pPr marL="12700" defTabSz="914400">
              <a:spcBef>
                <a:spcPts val="100"/>
              </a:spcBef>
            </a:pPr>
            <a:r>
              <a:rPr lang="ru-RU" kern="0"/>
              <a:t>Симптомы и признаки дистресса</a:t>
            </a:r>
            <a:endParaRPr lang="ru-RU" kern="0" spc="-5" dirty="0"/>
          </a:p>
        </p:txBody>
      </p:sp>
    </p:spTree>
    <p:extLst>
      <p:ext uri="{BB962C8B-B14F-4D97-AF65-F5344CB8AC3E}">
        <p14:creationId xmlns:p14="http://schemas.microsoft.com/office/powerpoint/2010/main" val="3846595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object 12"/>
          <p:cNvSpPr txBox="1">
            <a:spLocks noGrp="1"/>
          </p:cNvSpPr>
          <p:nvPr>
            <p:ph type="title"/>
          </p:nvPr>
        </p:nvSpPr>
        <p:spPr>
          <a:xfrm>
            <a:off x="7283450" y="2936875"/>
            <a:ext cx="3962400" cy="1951816"/>
          </a:xfrm>
          <a:prstGeom prst="rect">
            <a:avLst/>
          </a:prstGeom>
        </p:spPr>
        <p:txBody>
          <a:bodyPr vert="horz" wrap="square" lIns="0" tIns="12700" rIns="0" bIns="0" rtlCol="0">
            <a:spAutoFit/>
          </a:bodyPr>
          <a:lstStyle/>
          <a:p>
            <a:pPr marL="12700" algn="ctr">
              <a:lnSpc>
                <a:spcPct val="100000"/>
              </a:lnSpc>
              <a:spcBef>
                <a:spcPts val="100"/>
              </a:spcBef>
            </a:pPr>
            <a:r>
              <a:rPr lang="ru-RU" spc="-5" dirty="0"/>
              <a:t>Реакции обычные и тяжелые</a:t>
            </a:r>
            <a:endParaRPr spc="-35" dirty="0"/>
          </a:p>
        </p:txBody>
      </p:sp>
      <p:sp>
        <p:nvSpPr>
          <p:cNvPr id="15" name="object 15"/>
          <p:cNvSpPr txBox="1"/>
          <p:nvPr/>
        </p:nvSpPr>
        <p:spPr>
          <a:xfrm>
            <a:off x="11346885" y="5613027"/>
            <a:ext cx="118745" cy="788670"/>
          </a:xfrm>
          <a:prstGeom prst="rect">
            <a:avLst/>
          </a:prstGeom>
        </p:spPr>
        <p:txBody>
          <a:bodyPr vert="vert" wrap="square" lIns="0" tIns="8890" rIns="0" bIns="0" rtlCol="0">
            <a:spAutoFit/>
          </a:bodyPr>
          <a:lstStyle/>
          <a:p>
            <a:pPr marL="12700">
              <a:lnSpc>
                <a:spcPct val="100000"/>
              </a:lnSpc>
              <a:spcBef>
                <a:spcPts val="70"/>
              </a:spcBef>
            </a:pPr>
            <a:r>
              <a:rPr sz="600" spc="15">
                <a:solidFill>
                  <a:srgbClr val="FFFFFF"/>
                </a:solidFill>
                <a:latin typeface="Calibri"/>
                <a:cs typeface="Calibri"/>
              </a:rPr>
              <a:t>CARL WHETHAM </a:t>
            </a:r>
            <a:r>
              <a:rPr sz="600">
                <a:solidFill>
                  <a:srgbClr val="FFFFFF"/>
                </a:solidFill>
                <a:latin typeface="Calibri"/>
                <a:cs typeface="Calibri"/>
              </a:rPr>
              <a:t>/</a:t>
            </a:r>
            <a:r>
              <a:rPr sz="600" spc="-45">
                <a:solidFill>
                  <a:srgbClr val="FFFFFF"/>
                </a:solidFill>
                <a:latin typeface="Calibri"/>
                <a:cs typeface="Calibri"/>
              </a:rPr>
              <a:t> </a:t>
            </a:r>
            <a:r>
              <a:rPr sz="600" spc="10">
                <a:solidFill>
                  <a:srgbClr val="FFFFFF"/>
                </a:solidFill>
                <a:latin typeface="Calibri"/>
                <a:cs typeface="Calibri"/>
              </a:rPr>
              <a:t>IFRC</a:t>
            </a:r>
            <a:endParaRPr sz="600">
              <a:latin typeface="Calibri"/>
              <a:cs typeface="Calibri"/>
            </a:endParaRPr>
          </a:p>
        </p:txBody>
      </p:sp>
      <p:pic>
        <p:nvPicPr>
          <p:cNvPr id="8" name="Picture 7" descr="Pernille 11.jpeg">
            <a:extLst>
              <a:ext uri="{FF2B5EF4-FFF2-40B4-BE49-F238E27FC236}">
                <a16:creationId xmlns:a16="http://schemas.microsoft.com/office/drawing/2014/main" id="{E4F0CDA5-8633-4C4B-B183-5DE700CBF251}"/>
              </a:ext>
            </a:extLst>
          </p:cNvPr>
          <p:cNvPicPr>
            <a:picLocks noChangeAspect="1"/>
          </p:cNvPicPr>
          <p:nvPr/>
        </p:nvPicPr>
        <p:blipFill>
          <a:blip r:embed="rId3"/>
          <a:stretch>
            <a:fillRect/>
          </a:stretch>
        </p:blipFill>
        <p:spPr>
          <a:xfrm>
            <a:off x="7512050" y="515929"/>
            <a:ext cx="2574338" cy="1700035"/>
          </a:xfrm>
          <a:prstGeom prst="rect">
            <a:avLst/>
          </a:prstGeom>
        </p:spPr>
      </p:pic>
      <p:pic>
        <p:nvPicPr>
          <p:cNvPr id="6" name="Picture 5" descr="A picture containing diagram&#10;&#10;Description automatically generated">
            <a:extLst>
              <a:ext uri="{FF2B5EF4-FFF2-40B4-BE49-F238E27FC236}">
                <a16:creationId xmlns:a16="http://schemas.microsoft.com/office/drawing/2014/main" id="{2128A167-098F-4ECC-BC8D-B2E3B6AE856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94695" y="320040"/>
            <a:ext cx="4614001" cy="6163310"/>
          </a:xfrm>
          <a:prstGeom prst="rect">
            <a:avLst/>
          </a:prstGeom>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Pernille 11.jpeg">
            <a:extLst>
              <a:ext uri="{FF2B5EF4-FFF2-40B4-BE49-F238E27FC236}">
                <a16:creationId xmlns:a16="http://schemas.microsoft.com/office/drawing/2014/main" id="{58DB77D8-D70E-4F96-8EE8-F367337031FF}"/>
              </a:ext>
            </a:extLst>
          </p:cNvPr>
          <p:cNvPicPr>
            <a:picLocks noChangeAspect="1"/>
          </p:cNvPicPr>
          <p:nvPr/>
        </p:nvPicPr>
        <p:blipFill>
          <a:blip r:embed="rId3"/>
          <a:stretch>
            <a:fillRect/>
          </a:stretch>
        </p:blipFill>
        <p:spPr>
          <a:xfrm>
            <a:off x="9345441" y="58728"/>
            <a:ext cx="1969694" cy="1300742"/>
          </a:xfrm>
          <a:prstGeom prst="rect">
            <a:avLst/>
          </a:prstGeom>
        </p:spPr>
      </p:pic>
      <p:sp>
        <p:nvSpPr>
          <p:cNvPr id="12" name="object 12"/>
          <p:cNvSpPr txBox="1">
            <a:spLocks noGrp="1"/>
          </p:cNvSpPr>
          <p:nvPr>
            <p:ph type="title"/>
          </p:nvPr>
        </p:nvSpPr>
        <p:spPr>
          <a:xfrm>
            <a:off x="1907801" y="186351"/>
            <a:ext cx="7703297" cy="659155"/>
          </a:xfrm>
          <a:prstGeom prst="rect">
            <a:avLst/>
          </a:prstGeom>
        </p:spPr>
        <p:txBody>
          <a:bodyPr vert="horz" wrap="square" lIns="0" tIns="12700" rIns="0" bIns="0" rtlCol="0">
            <a:spAutoFit/>
          </a:bodyPr>
          <a:lstStyle/>
          <a:p>
            <a:pPr marL="12700">
              <a:lnSpc>
                <a:spcPct val="100000"/>
              </a:lnSpc>
              <a:spcBef>
                <a:spcPts val="100"/>
              </a:spcBef>
            </a:pPr>
            <a:r>
              <a:rPr lang="ru-RU" spc="-5" dirty="0"/>
              <a:t>Примеры тяжелых реакций </a:t>
            </a:r>
            <a:endParaRPr spc="-35" dirty="0"/>
          </a:p>
        </p:txBody>
      </p:sp>
      <p:sp>
        <p:nvSpPr>
          <p:cNvPr id="15" name="object 15"/>
          <p:cNvSpPr txBox="1"/>
          <p:nvPr/>
        </p:nvSpPr>
        <p:spPr>
          <a:xfrm>
            <a:off x="11346885" y="5613027"/>
            <a:ext cx="118745" cy="788670"/>
          </a:xfrm>
          <a:prstGeom prst="rect">
            <a:avLst/>
          </a:prstGeom>
        </p:spPr>
        <p:txBody>
          <a:bodyPr vert="vert" wrap="square" lIns="0" tIns="8890" rIns="0" bIns="0" rtlCol="0">
            <a:spAutoFit/>
          </a:bodyPr>
          <a:lstStyle/>
          <a:p>
            <a:pPr marL="12700">
              <a:lnSpc>
                <a:spcPct val="100000"/>
              </a:lnSpc>
              <a:spcBef>
                <a:spcPts val="70"/>
              </a:spcBef>
            </a:pPr>
            <a:r>
              <a:rPr sz="600" spc="15">
                <a:solidFill>
                  <a:srgbClr val="FFFFFF"/>
                </a:solidFill>
                <a:latin typeface="Calibri"/>
                <a:cs typeface="Calibri"/>
              </a:rPr>
              <a:t>CARL WHETHAM </a:t>
            </a:r>
            <a:r>
              <a:rPr sz="600">
                <a:solidFill>
                  <a:srgbClr val="FFFFFF"/>
                </a:solidFill>
                <a:latin typeface="Calibri"/>
                <a:cs typeface="Calibri"/>
              </a:rPr>
              <a:t>/</a:t>
            </a:r>
            <a:r>
              <a:rPr sz="600" spc="-45">
                <a:solidFill>
                  <a:srgbClr val="FFFFFF"/>
                </a:solidFill>
                <a:latin typeface="Calibri"/>
                <a:cs typeface="Calibri"/>
              </a:rPr>
              <a:t> </a:t>
            </a:r>
            <a:r>
              <a:rPr sz="600" spc="10">
                <a:solidFill>
                  <a:srgbClr val="FFFFFF"/>
                </a:solidFill>
                <a:latin typeface="Calibri"/>
                <a:cs typeface="Calibri"/>
              </a:rPr>
              <a:t>IFRC</a:t>
            </a:r>
            <a:endParaRPr sz="600">
              <a:latin typeface="Calibri"/>
              <a:cs typeface="Calibri"/>
            </a:endParaRPr>
          </a:p>
        </p:txBody>
      </p:sp>
      <p:sp>
        <p:nvSpPr>
          <p:cNvPr id="9" name="object 13"/>
          <p:cNvSpPr txBox="1"/>
          <p:nvPr/>
        </p:nvSpPr>
        <p:spPr>
          <a:xfrm>
            <a:off x="1510291" y="845506"/>
            <a:ext cx="9439084" cy="5070619"/>
          </a:xfrm>
          <a:prstGeom prst="rect">
            <a:avLst/>
          </a:prstGeom>
        </p:spPr>
        <p:txBody>
          <a:bodyPr vert="horz" wrap="square" lIns="0" tIns="53340" rIns="0" bIns="0" rtlCol="0">
            <a:spAutoFit/>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ru-RU" sz="1800" baseline="0" dirty="0"/>
          </a:p>
          <a:p>
            <a:pPr marL="342900" lvl="0" indent="-342900">
              <a:buFont typeface="Symbol" panose="05050102010706020507" pitchFamily="18" charset="2"/>
              <a:buChar char=""/>
            </a:pPr>
            <a:r>
              <a:rPr lang="ru-RU" sz="2800" dirty="0">
                <a:effectLst/>
                <a:latin typeface="Calibri" panose="020F0502020204030204" pitchFamily="34" charset="0"/>
                <a:ea typeface="Calibri" panose="020F0502020204030204" pitchFamily="34" charset="0"/>
                <a:cs typeface="Times New Roman" panose="02020603050405020304" pitchFamily="18" charset="0"/>
              </a:rPr>
              <a:t>Не может спать больше недели, растерян, дезориентирован; </a:t>
            </a:r>
          </a:p>
          <a:p>
            <a:pPr marL="342900" lvl="0" indent="-342900">
              <a:buFont typeface="Symbol" panose="05050102010706020507" pitchFamily="18" charset="2"/>
              <a:buChar char=""/>
            </a:pPr>
            <a:r>
              <a:rPr lang="ru-RU" sz="2800" dirty="0">
                <a:effectLst/>
                <a:latin typeface="Calibri" panose="020F0502020204030204" pitchFamily="34" charset="0"/>
                <a:ea typeface="Calibri" panose="020F0502020204030204" pitchFamily="34" charset="0"/>
                <a:cs typeface="Times New Roman" panose="02020603050405020304" pitchFamily="18" charset="0"/>
              </a:rPr>
              <a:t>Не может нормально функционировать и заботиться о себе и своих близких  (не ест, не пьет, не соблюдает чистоту);</a:t>
            </a:r>
          </a:p>
          <a:p>
            <a:pPr marL="342900" lvl="0" indent="-342900">
              <a:buFont typeface="Symbol" panose="05050102010706020507" pitchFamily="18" charset="2"/>
              <a:buChar char=""/>
            </a:pPr>
            <a:r>
              <a:rPr lang="ru-RU" sz="2800" dirty="0">
                <a:effectLst/>
                <a:latin typeface="Calibri" panose="020F0502020204030204" pitchFamily="34" charset="0"/>
                <a:ea typeface="Calibri" panose="020F0502020204030204" pitchFamily="34" charset="0"/>
                <a:cs typeface="Times New Roman" panose="02020603050405020304" pitchFamily="18" charset="0"/>
              </a:rPr>
              <a:t>Потерял контроль над своим поведением, непредсказуем, деструктивен </a:t>
            </a:r>
          </a:p>
          <a:p>
            <a:pPr marL="342900" lvl="0" indent="-342900">
              <a:buFont typeface="Symbol" panose="05050102010706020507" pitchFamily="18" charset="2"/>
              <a:buChar char=""/>
            </a:pPr>
            <a:r>
              <a:rPr lang="ru-RU" sz="2800" dirty="0">
                <a:effectLst/>
                <a:latin typeface="Calibri" panose="020F0502020204030204" pitchFamily="34" charset="0"/>
                <a:ea typeface="Calibri" panose="020F0502020204030204" pitchFamily="34" charset="0"/>
                <a:cs typeface="Times New Roman" panose="02020603050405020304" pitchFamily="18" charset="0"/>
              </a:rPr>
              <a:t>Грозиться навредить себе или окружающим </a:t>
            </a:r>
          </a:p>
          <a:p>
            <a:pPr marL="342900" lvl="0" indent="-342900">
              <a:buFont typeface="Symbol" panose="05050102010706020507" pitchFamily="18" charset="2"/>
              <a:buChar char=""/>
            </a:pPr>
            <a:r>
              <a:rPr lang="ru-RU" sz="2800" dirty="0">
                <a:effectLst/>
                <a:latin typeface="Calibri" panose="020F0502020204030204" pitchFamily="34" charset="0"/>
                <a:ea typeface="Calibri" panose="020F0502020204030204" pitchFamily="34" charset="0"/>
                <a:cs typeface="Times New Roman" panose="02020603050405020304" pitchFamily="18" charset="0"/>
              </a:rPr>
              <a:t>Начинает чрезмерно употреблять наркотики или алкоголь </a:t>
            </a:r>
          </a:p>
          <a:p>
            <a:pPr marL="342900" lvl="0" indent="-342900">
              <a:buFont typeface="Symbol" panose="05050102010706020507" pitchFamily="18" charset="2"/>
              <a:buChar char=""/>
            </a:pPr>
            <a:r>
              <a:rPr lang="ru-RU" sz="2800" dirty="0">
                <a:effectLst/>
                <a:latin typeface="Calibri" panose="020F0502020204030204" pitchFamily="34" charset="0"/>
                <a:ea typeface="Calibri" panose="020F0502020204030204" pitchFamily="34" charset="0"/>
                <a:cs typeface="Times New Roman" panose="02020603050405020304" pitchFamily="18" charset="0"/>
              </a:rPr>
              <a:t>Проявляет признаки хронического заболевания, требующего вмешательства специалистов. </a:t>
            </a:r>
          </a:p>
          <a:p>
            <a:pPr marL="342900" lvl="0" indent="-342900">
              <a:buFont typeface="Symbol" panose="05050102010706020507" pitchFamily="18" charset="2"/>
              <a:buChar char=""/>
            </a:pPr>
            <a:r>
              <a:rPr lang="ru-RU" sz="2800" dirty="0">
                <a:effectLst/>
                <a:latin typeface="Calibri" panose="020F0502020204030204" pitchFamily="34" charset="0"/>
                <a:ea typeface="Calibri" panose="020F0502020204030204" pitchFamily="34" charset="0"/>
                <a:cs typeface="Times New Roman" panose="02020603050405020304" pitchFamily="18" charset="0"/>
              </a:rPr>
              <a:t>Проявляет симптомы психического расстройства. </a:t>
            </a:r>
            <a:endParaRPr lang="en-GB" sz="2400" dirty="0">
              <a:solidFill>
                <a:srgbClr val="231F20"/>
              </a:solidFill>
              <a:latin typeface="Calibri"/>
              <a:cs typeface="Calibri"/>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object 15"/>
          <p:cNvSpPr txBox="1"/>
          <p:nvPr/>
        </p:nvSpPr>
        <p:spPr>
          <a:xfrm>
            <a:off x="11346885" y="5613027"/>
            <a:ext cx="118745" cy="788670"/>
          </a:xfrm>
          <a:prstGeom prst="rect">
            <a:avLst/>
          </a:prstGeom>
        </p:spPr>
        <p:txBody>
          <a:bodyPr vert="vert" wrap="square" lIns="0" tIns="8890" rIns="0" bIns="0" rtlCol="0">
            <a:spAutoFit/>
          </a:bodyPr>
          <a:lstStyle/>
          <a:p>
            <a:pPr marL="12700">
              <a:lnSpc>
                <a:spcPct val="100000"/>
              </a:lnSpc>
              <a:spcBef>
                <a:spcPts val="70"/>
              </a:spcBef>
            </a:pPr>
            <a:r>
              <a:rPr sz="600" spc="15">
                <a:solidFill>
                  <a:srgbClr val="FFFFFF"/>
                </a:solidFill>
                <a:latin typeface="Calibri"/>
                <a:cs typeface="Calibri"/>
              </a:rPr>
              <a:t>CARL WHETHAM </a:t>
            </a:r>
            <a:r>
              <a:rPr sz="600">
                <a:solidFill>
                  <a:srgbClr val="FFFFFF"/>
                </a:solidFill>
                <a:latin typeface="Calibri"/>
                <a:cs typeface="Calibri"/>
              </a:rPr>
              <a:t>/</a:t>
            </a:r>
            <a:r>
              <a:rPr sz="600" spc="-45">
                <a:solidFill>
                  <a:srgbClr val="FFFFFF"/>
                </a:solidFill>
                <a:latin typeface="Calibri"/>
                <a:cs typeface="Calibri"/>
              </a:rPr>
              <a:t> </a:t>
            </a:r>
            <a:r>
              <a:rPr sz="600" spc="10">
                <a:solidFill>
                  <a:srgbClr val="FFFFFF"/>
                </a:solidFill>
                <a:latin typeface="Calibri"/>
                <a:cs typeface="Calibri"/>
              </a:rPr>
              <a:t>IFRC</a:t>
            </a:r>
            <a:endParaRPr sz="600">
              <a:latin typeface="Calibri"/>
              <a:cs typeface="Calibri"/>
            </a:endParaRPr>
          </a:p>
        </p:txBody>
      </p:sp>
      <p:sp>
        <p:nvSpPr>
          <p:cNvPr id="16" name="object 12"/>
          <p:cNvSpPr txBox="1">
            <a:spLocks/>
          </p:cNvSpPr>
          <p:nvPr/>
        </p:nvSpPr>
        <p:spPr>
          <a:xfrm>
            <a:off x="752475" y="1929777"/>
            <a:ext cx="10013949" cy="3270126"/>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lang="ru-RU" sz="4200" b="0" i="0" u="none" strike="noStrike" kern="0" cap="none" spc="0" normalizeH="0" baseline="0" noProof="0" dirty="0">
                <a:ln>
                  <a:noFill/>
                </a:ln>
                <a:solidFill>
                  <a:srgbClr val="0000FF"/>
                </a:solidFill>
                <a:effectLst/>
                <a:uLnTx/>
                <a:uFillTx/>
                <a:latin typeface="Calibri"/>
                <a:ea typeface="+mj-ea"/>
                <a:cs typeface="Calibri"/>
              </a:rPr>
              <a:t>Видео 1. СМОТРИ</a:t>
            </a:r>
          </a:p>
          <a:p>
            <a:pPr marL="12700" marR="0" lvl="0" indent="0" defTabSz="914400" eaLnBrk="1" fontAlgn="auto" latinLnBrk="0" hangingPunct="1">
              <a:lnSpc>
                <a:spcPct val="100000"/>
              </a:lnSpc>
              <a:spcBef>
                <a:spcPts val="100"/>
              </a:spcBef>
              <a:spcAft>
                <a:spcPts val="0"/>
              </a:spcAft>
              <a:buClrTx/>
              <a:buSzTx/>
              <a:buFontTx/>
              <a:buNone/>
              <a:tabLst/>
              <a:defRPr/>
            </a:pPr>
            <a:r>
              <a:rPr kumimoji="0" lang="en-US" sz="4200" b="0" i="0" u="none" strike="noStrike" kern="0" cap="none" spc="0" normalizeH="0" baseline="0" noProof="0" dirty="0">
                <a:ln>
                  <a:noFill/>
                </a:ln>
                <a:solidFill>
                  <a:srgbClr val="0000FF"/>
                </a:solidFill>
                <a:effectLst/>
                <a:uLnTx/>
                <a:uFillTx/>
                <a:latin typeface="Calibri"/>
                <a:ea typeface="+mj-ea"/>
                <a:cs typeface="Calibri"/>
              </a:rPr>
              <a:t> </a:t>
            </a:r>
          </a:p>
          <a:p>
            <a:pPr marL="12700" marR="0" lvl="0" indent="0" defTabSz="914400" eaLnBrk="1" fontAlgn="auto" latinLnBrk="0" hangingPunct="1">
              <a:lnSpc>
                <a:spcPct val="100000"/>
              </a:lnSpc>
              <a:spcBef>
                <a:spcPts val="100"/>
              </a:spcBef>
              <a:spcAft>
                <a:spcPts val="0"/>
              </a:spcAft>
              <a:buClrTx/>
              <a:buSzTx/>
              <a:buFontTx/>
              <a:buNone/>
              <a:tabLst/>
              <a:defRPr/>
            </a:pPr>
            <a:r>
              <a:rPr kumimoji="0" lang="ru-RU" sz="4200" b="0" i="0" u="none" strike="noStrike" kern="0" cap="none" spc="0" normalizeH="0" baseline="0" noProof="0" dirty="0">
                <a:ln>
                  <a:noFill/>
                </a:ln>
                <a:solidFill>
                  <a:srgbClr val="0000FF"/>
                </a:solidFill>
                <a:effectLst/>
                <a:uLnTx/>
                <a:uFillTx/>
                <a:latin typeface="Calibri"/>
                <a:ea typeface="+mj-ea"/>
                <a:cs typeface="Calibri"/>
              </a:rPr>
              <a:t>Просмотрите видеоклип и запишите, как помощник следовал принципу СМОТРИ во время разговора.</a:t>
            </a:r>
            <a:endParaRPr lang="en-US" sz="4200" kern="0" dirty="0">
              <a:solidFill>
                <a:srgbClr val="0000FF"/>
              </a:solidFill>
              <a:latin typeface="Calibri"/>
              <a:ea typeface="+mj-ea"/>
              <a:cs typeface="Calibri"/>
            </a:endParaRPr>
          </a:p>
        </p:txBody>
      </p:sp>
      <p:pic>
        <p:nvPicPr>
          <p:cNvPr id="5" name="Picture 4" descr="Pernille 11.jpeg"/>
          <p:cNvPicPr>
            <a:picLocks noChangeAspect="1"/>
          </p:cNvPicPr>
          <p:nvPr/>
        </p:nvPicPr>
        <p:blipFill>
          <a:blip r:embed="rId3"/>
          <a:stretch>
            <a:fillRect/>
          </a:stretch>
        </p:blipFill>
        <p:spPr>
          <a:xfrm>
            <a:off x="7740650" y="0"/>
            <a:ext cx="3537857" cy="2336321"/>
          </a:xfrm>
          <a:prstGeom prst="rect">
            <a:avLst/>
          </a:prstGeom>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ext, linedrawing&#10;&#10;Description automatically generated">
            <a:extLst>
              <a:ext uri="{FF2B5EF4-FFF2-40B4-BE49-F238E27FC236}">
                <a16:creationId xmlns:a16="http://schemas.microsoft.com/office/drawing/2014/main" id="{6778D7CE-8862-4174-92BF-F2E306B6F6D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98191" y="2910840"/>
            <a:ext cx="3567804" cy="2675853"/>
          </a:xfrm>
          <a:prstGeom prst="rect">
            <a:avLst/>
          </a:prstGeom>
        </p:spPr>
      </p:pic>
      <p:sp>
        <p:nvSpPr>
          <p:cNvPr id="12" name="object 12"/>
          <p:cNvSpPr txBox="1">
            <a:spLocks noGrp="1"/>
          </p:cNvSpPr>
          <p:nvPr>
            <p:ph type="title"/>
          </p:nvPr>
        </p:nvSpPr>
        <p:spPr>
          <a:xfrm>
            <a:off x="947811" y="896657"/>
            <a:ext cx="6850380" cy="1305486"/>
          </a:xfrm>
          <a:prstGeom prst="rect">
            <a:avLst/>
          </a:prstGeom>
        </p:spPr>
        <p:txBody>
          <a:bodyPr vert="horz" wrap="square" lIns="0" tIns="12700" rIns="0" bIns="0" rtlCol="0">
            <a:spAutoFit/>
          </a:bodyPr>
          <a:lstStyle/>
          <a:p>
            <a:pPr marL="12700">
              <a:lnSpc>
                <a:spcPct val="100000"/>
              </a:lnSpc>
              <a:spcBef>
                <a:spcPts val="100"/>
              </a:spcBef>
            </a:pPr>
            <a:r>
              <a:rPr lang="ru-RU" spc="-10" dirty="0"/>
              <a:t>СЛУШАЙ – это о том, как помогающий: </a:t>
            </a:r>
            <a:endParaRPr spc="-5" dirty="0"/>
          </a:p>
        </p:txBody>
      </p:sp>
      <p:sp>
        <p:nvSpPr>
          <p:cNvPr id="13" name="object 13"/>
          <p:cNvSpPr txBox="1"/>
          <p:nvPr/>
        </p:nvSpPr>
        <p:spPr>
          <a:xfrm>
            <a:off x="809797" y="2322768"/>
            <a:ext cx="7126408" cy="3747180"/>
          </a:xfrm>
          <a:prstGeom prst="rect">
            <a:avLst/>
          </a:prstGeom>
        </p:spPr>
        <p:txBody>
          <a:bodyPr vert="horz" wrap="square" lIns="0" tIns="53340" rIns="0" bIns="0" rtlCol="0">
            <a:spAutoFit/>
          </a:bodyPr>
          <a:lstStyle/>
          <a:p>
            <a:pPr marL="342900" lvl="0" indent="-342900">
              <a:buFont typeface="Symbol" panose="05050102010706020507" pitchFamily="18" charset="2"/>
              <a:buChar char=""/>
            </a:pPr>
            <a:r>
              <a:rPr lang="ru-RU" sz="2400" dirty="0">
                <a:effectLst/>
                <a:latin typeface="Calibri" panose="020F0502020204030204" pitchFamily="34" charset="0"/>
                <a:ea typeface="Calibri" panose="020F0502020204030204" pitchFamily="34" charset="0"/>
                <a:cs typeface="Times New Roman" panose="02020603050405020304" pitchFamily="18" charset="0"/>
              </a:rPr>
              <a:t>Представился;</a:t>
            </a:r>
          </a:p>
          <a:p>
            <a:pPr marL="342900" lvl="0" indent="-342900">
              <a:buFont typeface="Symbol" panose="05050102010706020507" pitchFamily="18" charset="2"/>
              <a:buChar char=""/>
            </a:pPr>
            <a:r>
              <a:rPr lang="ru-RU" sz="2400" dirty="0">
                <a:effectLst/>
                <a:latin typeface="Calibri" panose="020F0502020204030204" pitchFamily="34" charset="0"/>
                <a:ea typeface="Calibri" panose="020F0502020204030204" pitchFamily="34" charset="0"/>
                <a:cs typeface="Times New Roman" panose="02020603050405020304" pitchFamily="18" charset="0"/>
              </a:rPr>
              <a:t>обращает внимание и  как активно слушает собеседника; </a:t>
            </a:r>
          </a:p>
          <a:p>
            <a:pPr marL="342900" lvl="0" indent="-342900">
              <a:buFont typeface="Symbol" panose="05050102010706020507" pitchFamily="18" charset="2"/>
              <a:buChar char=""/>
            </a:pPr>
            <a:r>
              <a:rPr lang="ru-RU" sz="2400" dirty="0">
                <a:effectLst/>
                <a:latin typeface="Calibri" panose="020F0502020204030204" pitchFamily="34" charset="0"/>
                <a:ea typeface="Calibri" panose="020F0502020204030204" pitchFamily="34" charset="0"/>
                <a:cs typeface="Times New Roman" panose="02020603050405020304" pitchFamily="18" charset="0"/>
              </a:rPr>
              <a:t>как принимает чувства другого человека; </a:t>
            </a:r>
          </a:p>
          <a:p>
            <a:pPr marL="342900" lvl="0" indent="-342900">
              <a:buFont typeface="Symbol" panose="05050102010706020507" pitchFamily="18" charset="2"/>
              <a:buChar char=""/>
            </a:pPr>
            <a:r>
              <a:rPr lang="ru-RU" sz="2400" dirty="0">
                <a:effectLst/>
                <a:latin typeface="Calibri" panose="020F0502020204030204" pitchFamily="34" charset="0"/>
                <a:ea typeface="Calibri" panose="020F0502020204030204" pitchFamily="34" charset="0"/>
                <a:cs typeface="Times New Roman" panose="02020603050405020304" pitchFamily="18" charset="0"/>
              </a:rPr>
              <a:t>как успокаивает расстроенного человека; </a:t>
            </a:r>
          </a:p>
          <a:p>
            <a:pPr marL="342900" lvl="0" indent="-342900">
              <a:buFont typeface="Symbol" panose="05050102010706020507" pitchFamily="18" charset="2"/>
              <a:buChar char=""/>
            </a:pPr>
            <a:r>
              <a:rPr lang="ru-RU" sz="2400" dirty="0">
                <a:effectLst/>
                <a:latin typeface="Calibri" panose="020F0502020204030204" pitchFamily="34" charset="0"/>
                <a:ea typeface="Calibri" panose="020F0502020204030204" pitchFamily="34" charset="0"/>
                <a:cs typeface="Times New Roman" panose="02020603050405020304" pitchFamily="18" charset="0"/>
              </a:rPr>
              <a:t>спрашивает его о том, что беспокоит и что требуется здесь и сейчас (в отличие от проблем в будущем);</a:t>
            </a:r>
          </a:p>
          <a:p>
            <a:pPr marL="342900" lvl="0" indent="-342900">
              <a:buFont typeface="Symbol" panose="05050102010706020507" pitchFamily="18" charset="2"/>
              <a:buChar char=""/>
            </a:pPr>
            <a:r>
              <a:rPr lang="ru-RU" sz="2400" dirty="0">
                <a:effectLst/>
                <a:latin typeface="Calibri" panose="020F0502020204030204" pitchFamily="34" charset="0"/>
                <a:ea typeface="Calibri" panose="020F0502020204030204" pitchFamily="34" charset="0"/>
                <a:cs typeface="Times New Roman" panose="02020603050405020304" pitchFamily="18" charset="0"/>
              </a:rPr>
              <a:t>Помогает найти решение самым насущным (здесь и сейчас)  потребностям и проблемам.</a:t>
            </a:r>
          </a:p>
        </p:txBody>
      </p:sp>
      <p:pic>
        <p:nvPicPr>
          <p:cNvPr id="5" name="Picture 4" descr="Pernille ear.jpeg"/>
          <p:cNvPicPr>
            <a:picLocks noChangeAspect="1"/>
          </p:cNvPicPr>
          <p:nvPr/>
        </p:nvPicPr>
        <p:blipFill>
          <a:blip r:embed="rId4"/>
          <a:stretch>
            <a:fillRect/>
          </a:stretch>
        </p:blipFill>
        <p:spPr>
          <a:xfrm>
            <a:off x="8753293" y="763936"/>
            <a:ext cx="1585678" cy="1570928"/>
          </a:xfrm>
          <a:prstGeom prst="rect">
            <a:avLst/>
          </a:prstGeom>
        </p:spPr>
      </p:pic>
      <p:cxnSp>
        <p:nvCxnSpPr>
          <p:cNvPr id="3" name="Прямая со стрелкой 2">
            <a:extLst>
              <a:ext uri="{FF2B5EF4-FFF2-40B4-BE49-F238E27FC236}">
                <a16:creationId xmlns:a16="http://schemas.microsoft.com/office/drawing/2014/main" id="{950E2276-3EEC-42FC-8207-3DE8D7E315FC}"/>
              </a:ext>
            </a:extLst>
          </p:cNvPr>
          <p:cNvCxnSpPr>
            <a:cxnSpLocks/>
          </p:cNvCxnSpPr>
          <p:nvPr/>
        </p:nvCxnSpPr>
        <p:spPr>
          <a:xfrm flipH="1">
            <a:off x="10338971" y="389138"/>
            <a:ext cx="622107" cy="749596"/>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104" y="0"/>
            <a:ext cx="11520004" cy="6471043"/>
          </a:xfrm>
          <a:prstGeom prst="rect">
            <a:avLst/>
          </a:prstGeom>
          <a:blipFill>
            <a:blip r:embed="rId3" cstate="print"/>
            <a:stretch>
              <a:fillRect/>
            </a:stretch>
          </a:blipFill>
        </p:spPr>
        <p:txBody>
          <a:bodyPr wrap="square" lIns="0" tIns="0" rIns="0" bIns="0" rtlCol="0"/>
          <a:lstStyle/>
          <a:p>
            <a:endParaRPr/>
          </a:p>
        </p:txBody>
      </p:sp>
      <p:sp>
        <p:nvSpPr>
          <p:cNvPr id="3" name="object 3"/>
          <p:cNvSpPr txBox="1"/>
          <p:nvPr/>
        </p:nvSpPr>
        <p:spPr>
          <a:xfrm>
            <a:off x="60889" y="5868416"/>
            <a:ext cx="118745" cy="535940"/>
          </a:xfrm>
          <a:prstGeom prst="rect">
            <a:avLst/>
          </a:prstGeom>
        </p:spPr>
        <p:txBody>
          <a:bodyPr vert="vert" wrap="square" lIns="0" tIns="8890" rIns="0" bIns="0" rtlCol="0">
            <a:spAutoFit/>
          </a:bodyPr>
          <a:lstStyle/>
          <a:p>
            <a:pPr marL="12700">
              <a:lnSpc>
                <a:spcPct val="100000"/>
              </a:lnSpc>
              <a:spcBef>
                <a:spcPts val="70"/>
              </a:spcBef>
            </a:pPr>
            <a:r>
              <a:rPr sz="600" spc="10">
                <a:solidFill>
                  <a:srgbClr val="FFFFFF"/>
                </a:solidFill>
                <a:latin typeface="Calibri"/>
                <a:cs typeface="Calibri"/>
              </a:rPr>
              <a:t>YOSHI</a:t>
            </a:r>
            <a:r>
              <a:rPr sz="600" spc="-30">
                <a:solidFill>
                  <a:srgbClr val="FFFFFF"/>
                </a:solidFill>
                <a:latin typeface="Calibri"/>
                <a:cs typeface="Calibri"/>
              </a:rPr>
              <a:t> </a:t>
            </a:r>
            <a:r>
              <a:rPr sz="600" spc="20">
                <a:solidFill>
                  <a:srgbClr val="FFFFFF"/>
                </a:solidFill>
                <a:latin typeface="Calibri"/>
                <a:cs typeface="Calibri"/>
              </a:rPr>
              <a:t>SHIMIZU</a:t>
            </a:r>
            <a:endParaRPr sz="600">
              <a:latin typeface="Calibri"/>
              <a:cs typeface="Calibri"/>
            </a:endParaRPr>
          </a:p>
        </p:txBody>
      </p:sp>
      <p:sp>
        <p:nvSpPr>
          <p:cNvPr id="4" name="object 4"/>
          <p:cNvSpPr/>
          <p:nvPr/>
        </p:nvSpPr>
        <p:spPr>
          <a:xfrm>
            <a:off x="8235239" y="5594521"/>
            <a:ext cx="842854" cy="116967"/>
          </a:xfrm>
          <a:prstGeom prst="rect">
            <a:avLst/>
          </a:prstGeom>
          <a:blipFill>
            <a:blip r:embed="rId4" cstate="print"/>
            <a:stretch>
              <a:fillRect/>
            </a:stretch>
          </a:blipFill>
        </p:spPr>
        <p:txBody>
          <a:bodyPr wrap="square" lIns="0" tIns="0" rIns="0" bIns="0" rtlCol="0"/>
          <a:lstStyle/>
          <a:p>
            <a:endParaRPr/>
          </a:p>
        </p:txBody>
      </p:sp>
      <p:sp>
        <p:nvSpPr>
          <p:cNvPr id="5" name="object 5"/>
          <p:cNvSpPr/>
          <p:nvPr/>
        </p:nvSpPr>
        <p:spPr>
          <a:xfrm>
            <a:off x="9148854" y="5593970"/>
            <a:ext cx="716505" cy="117518"/>
          </a:xfrm>
          <a:prstGeom prst="rect">
            <a:avLst/>
          </a:prstGeom>
          <a:blipFill>
            <a:blip r:embed="rId5" cstate="print"/>
            <a:stretch>
              <a:fillRect/>
            </a:stretch>
          </a:blipFill>
        </p:spPr>
        <p:txBody>
          <a:bodyPr wrap="square" lIns="0" tIns="0" rIns="0" bIns="0" rtlCol="0"/>
          <a:lstStyle/>
          <a:p>
            <a:endParaRPr/>
          </a:p>
        </p:txBody>
      </p:sp>
      <p:sp>
        <p:nvSpPr>
          <p:cNvPr id="6" name="object 6"/>
          <p:cNvSpPr/>
          <p:nvPr/>
        </p:nvSpPr>
        <p:spPr>
          <a:xfrm>
            <a:off x="8226823" y="5779483"/>
            <a:ext cx="1200283" cy="120638"/>
          </a:xfrm>
          <a:prstGeom prst="rect">
            <a:avLst/>
          </a:prstGeom>
          <a:blipFill>
            <a:blip r:embed="rId6" cstate="print"/>
            <a:stretch>
              <a:fillRect/>
            </a:stretch>
          </a:blipFill>
        </p:spPr>
        <p:txBody>
          <a:bodyPr wrap="square" lIns="0" tIns="0" rIns="0" bIns="0" rtlCol="0"/>
          <a:lstStyle/>
          <a:p>
            <a:endParaRPr/>
          </a:p>
        </p:txBody>
      </p:sp>
      <p:sp>
        <p:nvSpPr>
          <p:cNvPr id="7" name="object 7"/>
          <p:cNvSpPr/>
          <p:nvPr/>
        </p:nvSpPr>
        <p:spPr>
          <a:xfrm>
            <a:off x="9496669" y="5779483"/>
            <a:ext cx="1614200" cy="120638"/>
          </a:xfrm>
          <a:prstGeom prst="rect">
            <a:avLst/>
          </a:prstGeom>
          <a:blipFill>
            <a:blip r:embed="rId7" cstate="print"/>
            <a:stretch>
              <a:fillRect/>
            </a:stretch>
          </a:blipFill>
        </p:spPr>
        <p:txBody>
          <a:bodyPr wrap="square" lIns="0" tIns="0" rIns="0" bIns="0" rtlCol="0"/>
          <a:lstStyle/>
          <a:p>
            <a:endParaRPr/>
          </a:p>
        </p:txBody>
      </p:sp>
      <p:sp>
        <p:nvSpPr>
          <p:cNvPr id="8" name="object 8"/>
          <p:cNvSpPr/>
          <p:nvPr/>
        </p:nvSpPr>
        <p:spPr>
          <a:xfrm>
            <a:off x="7934035" y="5631062"/>
            <a:ext cx="176550" cy="229100"/>
          </a:xfrm>
          <a:prstGeom prst="rect">
            <a:avLst/>
          </a:prstGeom>
          <a:blipFill>
            <a:blip r:embed="rId8" cstate="print"/>
            <a:stretch>
              <a:fillRect/>
            </a:stretch>
          </a:blipFill>
        </p:spPr>
        <p:txBody>
          <a:bodyPr wrap="square" lIns="0" tIns="0" rIns="0" bIns="0" rtlCol="0"/>
          <a:lstStyle/>
          <a:p>
            <a:endParaRPr/>
          </a:p>
        </p:txBody>
      </p:sp>
      <p:sp>
        <p:nvSpPr>
          <p:cNvPr id="9" name="object 9"/>
          <p:cNvSpPr/>
          <p:nvPr/>
        </p:nvSpPr>
        <p:spPr>
          <a:xfrm>
            <a:off x="7630030" y="5596911"/>
            <a:ext cx="525145" cy="299085"/>
          </a:xfrm>
          <a:custGeom>
            <a:avLst/>
            <a:gdLst/>
            <a:ahLst/>
            <a:cxnLst/>
            <a:rect l="l" t="t" r="r" b="b"/>
            <a:pathLst>
              <a:path w="525145" h="299085">
                <a:moveTo>
                  <a:pt x="0" y="298930"/>
                </a:moveTo>
                <a:lnTo>
                  <a:pt x="524779" y="298930"/>
                </a:lnTo>
                <a:lnTo>
                  <a:pt x="524779" y="0"/>
                </a:lnTo>
                <a:lnTo>
                  <a:pt x="0" y="0"/>
                </a:lnTo>
                <a:lnTo>
                  <a:pt x="0" y="298930"/>
                </a:lnTo>
                <a:close/>
              </a:path>
            </a:pathLst>
          </a:custGeom>
          <a:ln w="9752">
            <a:solidFill>
              <a:srgbClr val="ED1C24"/>
            </a:solidFill>
          </a:ln>
        </p:spPr>
        <p:txBody>
          <a:bodyPr wrap="square" lIns="0" tIns="0" rIns="0" bIns="0" rtlCol="0"/>
          <a:lstStyle/>
          <a:p>
            <a:endParaRPr/>
          </a:p>
        </p:txBody>
      </p:sp>
      <p:sp>
        <p:nvSpPr>
          <p:cNvPr id="10" name="object 10"/>
          <p:cNvSpPr/>
          <p:nvPr/>
        </p:nvSpPr>
        <p:spPr>
          <a:xfrm>
            <a:off x="7626007" y="5301000"/>
            <a:ext cx="1844560" cy="187337"/>
          </a:xfrm>
          <a:prstGeom prst="rect">
            <a:avLst/>
          </a:prstGeom>
          <a:blipFill>
            <a:blip r:embed="rId9" cstate="print"/>
            <a:stretch>
              <a:fillRect/>
            </a:stretch>
          </a:blipFill>
        </p:spPr>
        <p:txBody>
          <a:bodyPr wrap="square" lIns="0" tIns="0" rIns="0" bIns="0" rtlCol="0"/>
          <a:lstStyle/>
          <a:p>
            <a:endParaRPr/>
          </a:p>
        </p:txBody>
      </p:sp>
      <p:sp>
        <p:nvSpPr>
          <p:cNvPr id="11" name="object 11"/>
          <p:cNvSpPr/>
          <p:nvPr/>
        </p:nvSpPr>
        <p:spPr>
          <a:xfrm>
            <a:off x="7605279" y="5570591"/>
            <a:ext cx="572770" cy="348615"/>
          </a:xfrm>
          <a:custGeom>
            <a:avLst/>
            <a:gdLst/>
            <a:ahLst/>
            <a:cxnLst/>
            <a:rect l="l" t="t" r="r" b="b"/>
            <a:pathLst>
              <a:path w="572770" h="348614">
                <a:moveTo>
                  <a:pt x="0" y="348482"/>
                </a:moveTo>
                <a:lnTo>
                  <a:pt x="572619" y="348482"/>
                </a:lnTo>
                <a:lnTo>
                  <a:pt x="572619" y="0"/>
                </a:lnTo>
                <a:lnTo>
                  <a:pt x="0" y="0"/>
                </a:lnTo>
                <a:lnTo>
                  <a:pt x="0" y="348482"/>
                </a:lnTo>
                <a:close/>
              </a:path>
            </a:pathLst>
          </a:custGeom>
          <a:solidFill>
            <a:srgbClr val="FFFFFF"/>
          </a:solidFill>
        </p:spPr>
        <p:txBody>
          <a:bodyPr wrap="square" lIns="0" tIns="0" rIns="0" bIns="0" rtlCol="0"/>
          <a:lstStyle/>
          <a:p>
            <a:endParaRPr/>
          </a:p>
        </p:txBody>
      </p:sp>
      <p:sp>
        <p:nvSpPr>
          <p:cNvPr id="12" name="object 12"/>
          <p:cNvSpPr/>
          <p:nvPr/>
        </p:nvSpPr>
        <p:spPr>
          <a:xfrm>
            <a:off x="7750230" y="5633846"/>
            <a:ext cx="64135" cy="78740"/>
          </a:xfrm>
          <a:custGeom>
            <a:avLst/>
            <a:gdLst/>
            <a:ahLst/>
            <a:cxnLst/>
            <a:rect l="l" t="t" r="r" b="b"/>
            <a:pathLst>
              <a:path w="64134" h="78739">
                <a:moveTo>
                  <a:pt x="0" y="0"/>
                </a:moveTo>
                <a:lnTo>
                  <a:pt x="63878" y="0"/>
                </a:lnTo>
                <a:lnTo>
                  <a:pt x="63878" y="78496"/>
                </a:lnTo>
                <a:lnTo>
                  <a:pt x="0" y="78496"/>
                </a:lnTo>
                <a:lnTo>
                  <a:pt x="0" y="0"/>
                </a:lnTo>
                <a:close/>
              </a:path>
            </a:pathLst>
          </a:custGeom>
          <a:solidFill>
            <a:srgbClr val="ED1C24"/>
          </a:solidFill>
        </p:spPr>
        <p:txBody>
          <a:bodyPr wrap="square" lIns="0" tIns="0" rIns="0" bIns="0" rtlCol="0"/>
          <a:lstStyle/>
          <a:p>
            <a:endParaRPr/>
          </a:p>
        </p:txBody>
      </p:sp>
      <p:sp>
        <p:nvSpPr>
          <p:cNvPr id="13" name="object 13"/>
          <p:cNvSpPr/>
          <p:nvPr/>
        </p:nvSpPr>
        <p:spPr>
          <a:xfrm>
            <a:off x="7675704" y="5746358"/>
            <a:ext cx="213360" cy="0"/>
          </a:xfrm>
          <a:custGeom>
            <a:avLst/>
            <a:gdLst/>
            <a:ahLst/>
            <a:cxnLst/>
            <a:rect l="l" t="t" r="r" b="b"/>
            <a:pathLst>
              <a:path w="213359">
                <a:moveTo>
                  <a:pt x="0" y="0"/>
                </a:moveTo>
                <a:lnTo>
                  <a:pt x="212931" y="0"/>
                </a:lnTo>
              </a:path>
            </a:pathLst>
          </a:custGeom>
          <a:ln w="68030">
            <a:solidFill>
              <a:srgbClr val="ED1C24"/>
            </a:solidFill>
          </a:ln>
        </p:spPr>
        <p:txBody>
          <a:bodyPr wrap="square" lIns="0" tIns="0" rIns="0" bIns="0" rtlCol="0"/>
          <a:lstStyle/>
          <a:p>
            <a:endParaRPr/>
          </a:p>
        </p:txBody>
      </p:sp>
      <p:sp>
        <p:nvSpPr>
          <p:cNvPr id="14" name="object 14"/>
          <p:cNvSpPr/>
          <p:nvPr/>
        </p:nvSpPr>
        <p:spPr>
          <a:xfrm>
            <a:off x="7750227" y="5780344"/>
            <a:ext cx="64135" cy="79375"/>
          </a:xfrm>
          <a:custGeom>
            <a:avLst/>
            <a:gdLst/>
            <a:ahLst/>
            <a:cxnLst/>
            <a:rect l="l" t="t" r="r" b="b"/>
            <a:pathLst>
              <a:path w="64134" h="79375">
                <a:moveTo>
                  <a:pt x="63880" y="79165"/>
                </a:moveTo>
                <a:lnTo>
                  <a:pt x="0" y="79165"/>
                </a:lnTo>
                <a:lnTo>
                  <a:pt x="0" y="0"/>
                </a:lnTo>
                <a:lnTo>
                  <a:pt x="63880" y="29"/>
                </a:lnTo>
                <a:lnTo>
                  <a:pt x="63880" y="79165"/>
                </a:lnTo>
                <a:close/>
              </a:path>
            </a:pathLst>
          </a:custGeom>
          <a:solidFill>
            <a:srgbClr val="ED1C24"/>
          </a:solidFill>
        </p:spPr>
        <p:txBody>
          <a:bodyPr wrap="square" lIns="0" tIns="0" rIns="0" bIns="0" rtlCol="0"/>
          <a:lstStyle/>
          <a:p>
            <a:endParaRPr/>
          </a:p>
        </p:txBody>
      </p:sp>
      <p:sp>
        <p:nvSpPr>
          <p:cNvPr id="15" name="object 15"/>
          <p:cNvSpPr/>
          <p:nvPr/>
        </p:nvSpPr>
        <p:spPr>
          <a:xfrm>
            <a:off x="7750227" y="5780344"/>
            <a:ext cx="64135" cy="635"/>
          </a:xfrm>
          <a:custGeom>
            <a:avLst/>
            <a:gdLst/>
            <a:ahLst/>
            <a:cxnLst/>
            <a:rect l="l" t="t" r="r" b="b"/>
            <a:pathLst>
              <a:path w="64134" h="635">
                <a:moveTo>
                  <a:pt x="63880" y="29"/>
                </a:moveTo>
                <a:lnTo>
                  <a:pt x="4" y="29"/>
                </a:lnTo>
                <a:lnTo>
                  <a:pt x="63880" y="0"/>
                </a:lnTo>
                <a:close/>
              </a:path>
            </a:pathLst>
          </a:custGeom>
          <a:solidFill>
            <a:srgbClr val="ED1C24"/>
          </a:solidFill>
        </p:spPr>
        <p:txBody>
          <a:bodyPr wrap="square" lIns="0" tIns="0" rIns="0" bIns="0" rtlCol="0"/>
          <a:lstStyle/>
          <a:p>
            <a:endParaRPr/>
          </a:p>
        </p:txBody>
      </p:sp>
      <p:sp>
        <p:nvSpPr>
          <p:cNvPr id="16" name="object 16"/>
          <p:cNvSpPr/>
          <p:nvPr/>
        </p:nvSpPr>
        <p:spPr>
          <a:xfrm>
            <a:off x="7814108" y="5780344"/>
            <a:ext cx="74930" cy="635"/>
          </a:xfrm>
          <a:custGeom>
            <a:avLst/>
            <a:gdLst/>
            <a:ahLst/>
            <a:cxnLst/>
            <a:rect l="l" t="t" r="r" b="b"/>
            <a:pathLst>
              <a:path w="74929" h="635">
                <a:moveTo>
                  <a:pt x="74528" y="14"/>
                </a:moveTo>
                <a:lnTo>
                  <a:pt x="0" y="14"/>
                </a:lnTo>
                <a:lnTo>
                  <a:pt x="74528" y="0"/>
                </a:lnTo>
                <a:close/>
              </a:path>
            </a:pathLst>
          </a:custGeom>
          <a:solidFill>
            <a:srgbClr val="ED1C24"/>
          </a:solidFill>
        </p:spPr>
        <p:txBody>
          <a:bodyPr wrap="square" lIns="0" tIns="0" rIns="0" bIns="0" rtlCol="0"/>
          <a:lstStyle/>
          <a:p>
            <a:endParaRPr/>
          </a:p>
        </p:txBody>
      </p:sp>
      <p:sp>
        <p:nvSpPr>
          <p:cNvPr id="17" name="object 17"/>
          <p:cNvSpPr/>
          <p:nvPr/>
        </p:nvSpPr>
        <p:spPr>
          <a:xfrm>
            <a:off x="7934035" y="5631062"/>
            <a:ext cx="176550" cy="229100"/>
          </a:xfrm>
          <a:prstGeom prst="rect">
            <a:avLst/>
          </a:prstGeom>
          <a:blipFill>
            <a:blip r:embed="rId8" cstate="print"/>
            <a:stretch>
              <a:fillRect/>
            </a:stretch>
          </a:blipFill>
        </p:spPr>
        <p:txBody>
          <a:bodyPr wrap="square" lIns="0" tIns="0" rIns="0" bIns="0" rtlCol="0"/>
          <a:lstStyle/>
          <a:p>
            <a:endParaRPr/>
          </a:p>
        </p:txBody>
      </p:sp>
      <p:sp>
        <p:nvSpPr>
          <p:cNvPr id="18" name="object 18"/>
          <p:cNvSpPr/>
          <p:nvPr/>
        </p:nvSpPr>
        <p:spPr>
          <a:xfrm>
            <a:off x="7630030" y="5596911"/>
            <a:ext cx="525145" cy="299085"/>
          </a:xfrm>
          <a:custGeom>
            <a:avLst/>
            <a:gdLst/>
            <a:ahLst/>
            <a:cxnLst/>
            <a:rect l="l" t="t" r="r" b="b"/>
            <a:pathLst>
              <a:path w="525145" h="299085">
                <a:moveTo>
                  <a:pt x="0" y="298930"/>
                </a:moveTo>
                <a:lnTo>
                  <a:pt x="524779" y="298930"/>
                </a:lnTo>
                <a:lnTo>
                  <a:pt x="524779" y="0"/>
                </a:lnTo>
                <a:lnTo>
                  <a:pt x="0" y="0"/>
                </a:lnTo>
                <a:lnTo>
                  <a:pt x="0" y="298930"/>
                </a:lnTo>
                <a:close/>
              </a:path>
            </a:pathLst>
          </a:custGeom>
          <a:ln w="9752">
            <a:solidFill>
              <a:srgbClr val="ED1C24"/>
            </a:solidFill>
          </a:ln>
        </p:spPr>
        <p:txBody>
          <a:bodyPr wrap="square" lIns="0" tIns="0" rIns="0" bIns="0" rtlCol="0"/>
          <a:lstStyle/>
          <a:p>
            <a:endParaRPr/>
          </a:p>
        </p:txBody>
      </p:sp>
      <p:sp>
        <p:nvSpPr>
          <p:cNvPr id="19" name="object 19"/>
          <p:cNvSpPr txBox="1">
            <a:spLocks noGrp="1"/>
          </p:cNvSpPr>
          <p:nvPr>
            <p:ph type="title"/>
          </p:nvPr>
        </p:nvSpPr>
        <p:spPr>
          <a:xfrm>
            <a:off x="7575714" y="793668"/>
            <a:ext cx="3522619" cy="2780056"/>
          </a:xfrm>
          <a:prstGeom prst="rect">
            <a:avLst/>
          </a:prstGeom>
        </p:spPr>
        <p:txBody>
          <a:bodyPr vert="horz" wrap="square" lIns="0" tIns="157480" rIns="0" bIns="0" rtlCol="0" anchor="t">
            <a:spAutoFit/>
          </a:bodyPr>
          <a:lstStyle/>
          <a:p>
            <a:pPr marL="12700" marR="5080">
              <a:lnSpc>
                <a:spcPct val="79800"/>
              </a:lnSpc>
              <a:spcBef>
                <a:spcPts val="1240"/>
              </a:spcBef>
              <a:tabLst>
                <a:tab pos="1182370" algn="l"/>
              </a:tabLst>
            </a:pPr>
            <a:r>
              <a:rPr lang="ru-RU" sz="3600" spc="-75" dirty="0">
                <a:solidFill>
                  <a:srgbClr val="FFFFFF"/>
                </a:solidFill>
              </a:rPr>
              <a:t>Первая психологическая помощь</a:t>
            </a:r>
            <a:br>
              <a:rPr lang="da-DK" sz="3600" dirty="0">
                <a:solidFill>
                  <a:srgbClr val="FFFFFF"/>
                </a:solidFill>
              </a:rPr>
            </a:br>
            <a:br>
              <a:rPr lang="da-DK" sz="3600" dirty="0">
                <a:solidFill>
                  <a:srgbClr val="FFFFFF"/>
                </a:solidFill>
              </a:rPr>
            </a:br>
            <a:r>
              <a:rPr lang="ru-RU" sz="2800" dirty="0">
                <a:solidFill>
                  <a:srgbClr val="FFFFFF"/>
                </a:solidFill>
              </a:rPr>
              <a:t>Ответ на Ковид-19</a:t>
            </a:r>
            <a:br>
              <a:rPr lang="en-GB" sz="3600" dirty="0"/>
            </a:br>
            <a:endParaRPr lang="en-GB" sz="3600" dirty="0">
              <a:solidFill>
                <a:srgbClr val="FFFFFF"/>
              </a:solidFill>
            </a:endParaRPr>
          </a:p>
        </p:txBody>
      </p:sp>
      <p:sp>
        <p:nvSpPr>
          <p:cNvPr id="22" name="object 20"/>
          <p:cNvSpPr txBox="1"/>
          <p:nvPr/>
        </p:nvSpPr>
        <p:spPr>
          <a:xfrm>
            <a:off x="7505242" y="3644825"/>
            <a:ext cx="3930650" cy="1320874"/>
          </a:xfrm>
          <a:prstGeom prst="rect">
            <a:avLst/>
          </a:prstGeom>
        </p:spPr>
        <p:txBody>
          <a:bodyPr vert="horz" wrap="square" lIns="0" tIns="12700" rIns="0" bIns="0" rtlCol="0">
            <a:spAutoFit/>
          </a:bodyPr>
          <a:lstStyle/>
          <a:p>
            <a:pPr marL="12700">
              <a:lnSpc>
                <a:spcPts val="3350"/>
              </a:lnSpc>
            </a:pPr>
            <a:r>
              <a:rPr lang="ru-RU" sz="2800" spc="-10" dirty="0">
                <a:solidFill>
                  <a:srgbClr val="FFFFFF"/>
                </a:solidFill>
                <a:cs typeface="Calibri"/>
              </a:rPr>
              <a:t>Для обществ </a:t>
            </a:r>
          </a:p>
          <a:p>
            <a:pPr marL="12700">
              <a:lnSpc>
                <a:spcPts val="3350"/>
              </a:lnSpc>
            </a:pPr>
            <a:r>
              <a:rPr lang="ru-RU" sz="2800" spc="-10" dirty="0">
                <a:solidFill>
                  <a:srgbClr val="FFFFFF"/>
                </a:solidFill>
                <a:cs typeface="Calibri"/>
              </a:rPr>
              <a:t>Красного Креста и Красного Полумесяца</a:t>
            </a:r>
            <a:endParaRPr sz="2800" dirty="0">
              <a:latin typeface="Calibri"/>
              <a:cs typeface="Calibri"/>
            </a:endParaRPr>
          </a:p>
        </p:txBody>
      </p:sp>
      <p:sp>
        <p:nvSpPr>
          <p:cNvPr id="23" name="Rectangle 22"/>
          <p:cNvSpPr/>
          <p:nvPr/>
        </p:nvSpPr>
        <p:spPr>
          <a:xfrm>
            <a:off x="0" y="0"/>
            <a:ext cx="7131050" cy="648335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5" name="Picture 24">
            <a:extLst>
              <a:ext uri="{FF2B5EF4-FFF2-40B4-BE49-F238E27FC236}">
                <a16:creationId xmlns:a16="http://schemas.microsoft.com/office/drawing/2014/main" id="{F0C692AB-5558-A948-BC4D-D6AFCEB4FBC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13516" y="252744"/>
            <a:ext cx="7414675" cy="5965553"/>
          </a:xfrm>
          <a:prstGeom prst="rect">
            <a:avLst/>
          </a:prstGeom>
        </p:spPr>
      </p:pic>
    </p:spTree>
    <p:extLst>
      <p:ext uri="{BB962C8B-B14F-4D97-AF65-F5344CB8AC3E}">
        <p14:creationId xmlns:p14="http://schemas.microsoft.com/office/powerpoint/2010/main" val="287657587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object 12"/>
          <p:cNvSpPr txBox="1">
            <a:spLocks noGrp="1"/>
          </p:cNvSpPr>
          <p:nvPr>
            <p:ph type="title"/>
          </p:nvPr>
        </p:nvSpPr>
        <p:spPr>
          <a:xfrm>
            <a:off x="622300" y="862916"/>
            <a:ext cx="8032750" cy="1120820"/>
          </a:xfrm>
          <a:prstGeom prst="rect">
            <a:avLst/>
          </a:prstGeom>
        </p:spPr>
        <p:txBody>
          <a:bodyPr vert="horz" wrap="square" lIns="0" tIns="12700" rIns="0" bIns="0" rtlCol="0">
            <a:spAutoFit/>
          </a:bodyPr>
          <a:lstStyle/>
          <a:p>
            <a:pPr marL="12700" algn="ctr">
              <a:lnSpc>
                <a:spcPct val="100000"/>
              </a:lnSpc>
              <a:spcBef>
                <a:spcPts val="100"/>
              </a:spcBef>
            </a:pPr>
            <a:r>
              <a:rPr lang="ru-RU" sz="3600" dirty="0">
                <a:solidFill>
                  <a:schemeClr val="tx1"/>
                </a:solidFill>
              </a:rPr>
              <a:t>Поддерживающее общение и </a:t>
            </a:r>
            <a:br>
              <a:rPr lang="ru-RU" sz="3600" dirty="0">
                <a:solidFill>
                  <a:schemeClr val="tx1"/>
                </a:solidFill>
              </a:rPr>
            </a:br>
            <a:r>
              <a:rPr lang="ru-RU" sz="3600" dirty="0">
                <a:solidFill>
                  <a:schemeClr val="tx1"/>
                </a:solidFill>
              </a:rPr>
              <a:t>активное слушание </a:t>
            </a:r>
            <a:endParaRPr sz="3600" spc="-5" dirty="0">
              <a:solidFill>
                <a:schemeClr val="tx1"/>
              </a:solidFill>
            </a:endParaRPr>
          </a:p>
        </p:txBody>
      </p:sp>
      <p:sp>
        <p:nvSpPr>
          <p:cNvPr id="15" name="object 15"/>
          <p:cNvSpPr txBox="1"/>
          <p:nvPr/>
        </p:nvSpPr>
        <p:spPr>
          <a:xfrm>
            <a:off x="11346885" y="5613027"/>
            <a:ext cx="118745" cy="788670"/>
          </a:xfrm>
          <a:prstGeom prst="rect">
            <a:avLst/>
          </a:prstGeom>
        </p:spPr>
        <p:txBody>
          <a:bodyPr vert="vert" wrap="square" lIns="0" tIns="8890" rIns="0" bIns="0" rtlCol="0">
            <a:spAutoFit/>
          </a:bodyPr>
          <a:lstStyle/>
          <a:p>
            <a:pPr marL="12700">
              <a:lnSpc>
                <a:spcPct val="100000"/>
              </a:lnSpc>
              <a:spcBef>
                <a:spcPts val="70"/>
              </a:spcBef>
            </a:pPr>
            <a:r>
              <a:rPr sz="600" spc="15">
                <a:solidFill>
                  <a:srgbClr val="FFFFFF"/>
                </a:solidFill>
                <a:latin typeface="Calibri"/>
                <a:cs typeface="Calibri"/>
              </a:rPr>
              <a:t>CARL WHETHAM </a:t>
            </a:r>
            <a:r>
              <a:rPr sz="600">
                <a:solidFill>
                  <a:srgbClr val="FFFFFF"/>
                </a:solidFill>
                <a:latin typeface="Calibri"/>
                <a:cs typeface="Calibri"/>
              </a:rPr>
              <a:t>/</a:t>
            </a:r>
            <a:r>
              <a:rPr sz="600" spc="-45">
                <a:solidFill>
                  <a:srgbClr val="FFFFFF"/>
                </a:solidFill>
                <a:latin typeface="Calibri"/>
                <a:cs typeface="Calibri"/>
              </a:rPr>
              <a:t> </a:t>
            </a:r>
            <a:r>
              <a:rPr sz="600" spc="10">
                <a:solidFill>
                  <a:srgbClr val="FFFFFF"/>
                </a:solidFill>
                <a:latin typeface="Calibri"/>
                <a:cs typeface="Calibri"/>
              </a:rPr>
              <a:t>IFRC</a:t>
            </a:r>
            <a:endParaRPr sz="600">
              <a:latin typeface="Calibri"/>
              <a:cs typeface="Calibri"/>
            </a:endParaRPr>
          </a:p>
        </p:txBody>
      </p:sp>
      <p:pic>
        <p:nvPicPr>
          <p:cNvPr id="9" name="Picture 8" descr="Pernille ear.jpeg">
            <a:extLst>
              <a:ext uri="{FF2B5EF4-FFF2-40B4-BE49-F238E27FC236}">
                <a16:creationId xmlns:a16="http://schemas.microsoft.com/office/drawing/2014/main" id="{1BD660B3-93EC-4C2A-9B88-AD8E31843456}"/>
              </a:ext>
            </a:extLst>
          </p:cNvPr>
          <p:cNvPicPr>
            <a:picLocks noChangeAspect="1"/>
          </p:cNvPicPr>
          <p:nvPr/>
        </p:nvPicPr>
        <p:blipFill>
          <a:blip r:embed="rId3"/>
          <a:stretch>
            <a:fillRect/>
          </a:stretch>
        </p:blipFill>
        <p:spPr>
          <a:xfrm>
            <a:off x="8655050" y="763936"/>
            <a:ext cx="1585678" cy="1570928"/>
          </a:xfrm>
          <a:prstGeom prst="rect">
            <a:avLst/>
          </a:prstGeom>
        </p:spPr>
      </p:pic>
      <p:pic>
        <p:nvPicPr>
          <p:cNvPr id="3" name="Picture 2" descr="A picture containing diagram&#10;&#10;Description automatically generated">
            <a:extLst>
              <a:ext uri="{FF2B5EF4-FFF2-40B4-BE49-F238E27FC236}">
                <a16:creationId xmlns:a16="http://schemas.microsoft.com/office/drawing/2014/main" id="{BB21A7D6-0F62-4ED9-9816-5CFD4BAC8F6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78172" y="2334864"/>
            <a:ext cx="3700611" cy="3861904"/>
          </a:xfrm>
          <a:prstGeom prst="rect">
            <a:avLst/>
          </a:prstGeom>
        </p:spPr>
      </p:pic>
      <p:pic>
        <p:nvPicPr>
          <p:cNvPr id="6" name="Picture 5" descr="A picture containing text, linedrawing&#10;&#10;Description automatically generated">
            <a:extLst>
              <a:ext uri="{FF2B5EF4-FFF2-40B4-BE49-F238E27FC236}">
                <a16:creationId xmlns:a16="http://schemas.microsoft.com/office/drawing/2014/main" id="{A2821BF9-F4D2-4FA8-954E-9A8373551C2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59450" y="2663107"/>
            <a:ext cx="3723005" cy="3643401"/>
          </a:xfrm>
          <a:prstGeom prst="rect">
            <a:avLst/>
          </a:prstGeom>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linedrawing&#10;&#10;Description automatically generated">
            <a:extLst>
              <a:ext uri="{FF2B5EF4-FFF2-40B4-BE49-F238E27FC236}">
                <a16:creationId xmlns:a16="http://schemas.microsoft.com/office/drawing/2014/main" id="{09DDC96A-C5A7-4272-A574-9C5B5AA3AC3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47758" y="2433844"/>
            <a:ext cx="4899127" cy="3674345"/>
          </a:xfrm>
          <a:prstGeom prst="rect">
            <a:avLst/>
          </a:prstGeom>
        </p:spPr>
      </p:pic>
      <p:sp>
        <p:nvSpPr>
          <p:cNvPr id="12" name="object 12"/>
          <p:cNvSpPr txBox="1">
            <a:spLocks noGrp="1"/>
          </p:cNvSpPr>
          <p:nvPr>
            <p:ph type="title"/>
          </p:nvPr>
        </p:nvSpPr>
        <p:spPr>
          <a:xfrm>
            <a:off x="622300" y="862916"/>
            <a:ext cx="9099550" cy="566822"/>
          </a:xfrm>
          <a:prstGeom prst="rect">
            <a:avLst/>
          </a:prstGeom>
        </p:spPr>
        <p:txBody>
          <a:bodyPr vert="horz" wrap="square" lIns="0" tIns="12700" rIns="0" bIns="0" rtlCol="0">
            <a:spAutoFit/>
          </a:bodyPr>
          <a:lstStyle/>
          <a:p>
            <a:pPr marL="12700">
              <a:lnSpc>
                <a:spcPct val="100000"/>
              </a:lnSpc>
              <a:spcBef>
                <a:spcPts val="100"/>
              </a:spcBef>
            </a:pPr>
            <a:r>
              <a:rPr lang="ru-RU" sz="3600" dirty="0">
                <a:solidFill>
                  <a:schemeClr val="tx1"/>
                </a:solidFill>
              </a:rPr>
              <a:t>Как успокоить при стрессе</a:t>
            </a:r>
            <a:endParaRPr sz="3600" spc="-5" dirty="0">
              <a:solidFill>
                <a:schemeClr val="tx1"/>
              </a:solidFill>
            </a:endParaRPr>
          </a:p>
        </p:txBody>
      </p:sp>
      <p:sp>
        <p:nvSpPr>
          <p:cNvPr id="15" name="object 15"/>
          <p:cNvSpPr txBox="1"/>
          <p:nvPr/>
        </p:nvSpPr>
        <p:spPr>
          <a:xfrm>
            <a:off x="11346885" y="5613027"/>
            <a:ext cx="118745" cy="788670"/>
          </a:xfrm>
          <a:prstGeom prst="rect">
            <a:avLst/>
          </a:prstGeom>
        </p:spPr>
        <p:txBody>
          <a:bodyPr vert="vert" wrap="square" lIns="0" tIns="8890" rIns="0" bIns="0" rtlCol="0">
            <a:spAutoFit/>
          </a:bodyPr>
          <a:lstStyle/>
          <a:p>
            <a:pPr marL="12700">
              <a:lnSpc>
                <a:spcPct val="100000"/>
              </a:lnSpc>
              <a:spcBef>
                <a:spcPts val="70"/>
              </a:spcBef>
            </a:pPr>
            <a:r>
              <a:rPr sz="600" spc="15">
                <a:solidFill>
                  <a:srgbClr val="FFFFFF"/>
                </a:solidFill>
                <a:latin typeface="Calibri"/>
                <a:cs typeface="Calibri"/>
              </a:rPr>
              <a:t>CARL WHETHAM </a:t>
            </a:r>
            <a:r>
              <a:rPr sz="600">
                <a:solidFill>
                  <a:srgbClr val="FFFFFF"/>
                </a:solidFill>
                <a:latin typeface="Calibri"/>
                <a:cs typeface="Calibri"/>
              </a:rPr>
              <a:t>/</a:t>
            </a:r>
            <a:r>
              <a:rPr sz="600" spc="-45">
                <a:solidFill>
                  <a:srgbClr val="FFFFFF"/>
                </a:solidFill>
                <a:latin typeface="Calibri"/>
                <a:cs typeface="Calibri"/>
              </a:rPr>
              <a:t> </a:t>
            </a:r>
            <a:r>
              <a:rPr sz="600" spc="10">
                <a:solidFill>
                  <a:srgbClr val="FFFFFF"/>
                </a:solidFill>
                <a:latin typeface="Calibri"/>
                <a:cs typeface="Calibri"/>
              </a:rPr>
              <a:t>IFRC</a:t>
            </a:r>
            <a:endParaRPr sz="600">
              <a:latin typeface="Calibri"/>
              <a:cs typeface="Calibri"/>
            </a:endParaRPr>
          </a:p>
        </p:txBody>
      </p:sp>
      <p:sp>
        <p:nvSpPr>
          <p:cNvPr id="17" name="Rectangle 16"/>
          <p:cNvSpPr/>
          <p:nvPr/>
        </p:nvSpPr>
        <p:spPr>
          <a:xfrm>
            <a:off x="425450" y="1793875"/>
            <a:ext cx="6429376" cy="3811300"/>
          </a:xfrm>
          <a:prstGeom prst="rect">
            <a:avLst/>
          </a:prstGeom>
        </p:spPr>
        <p:txBody>
          <a:bodyPr wrap="square">
            <a:spAutoFit/>
          </a:bodyPr>
          <a:lstStyle/>
          <a:p>
            <a:pPr marL="12700" lvl="0" defTabSz="914400">
              <a:spcBef>
                <a:spcPts val="100"/>
              </a:spcBef>
              <a:defRPr/>
            </a:pPr>
            <a:r>
              <a:rPr lang="ru-RU" sz="4000" kern="0" spc="-20" dirty="0">
                <a:solidFill>
                  <a:srgbClr val="0000FF"/>
                </a:solidFill>
                <a:cs typeface="Calibri"/>
              </a:rPr>
              <a:t>Какие вы знаете способы, </a:t>
            </a:r>
            <a:br>
              <a:rPr lang="ru-RU" sz="4000" kern="0" spc="-20" dirty="0">
                <a:solidFill>
                  <a:srgbClr val="0000FF"/>
                </a:solidFill>
                <a:cs typeface="Calibri"/>
              </a:rPr>
            </a:br>
            <a:r>
              <a:rPr lang="ru-RU" sz="4000" kern="0" spc="-20" dirty="0">
                <a:solidFill>
                  <a:srgbClr val="0000FF"/>
                </a:solidFill>
                <a:cs typeface="Calibri"/>
              </a:rPr>
              <a:t>как успокоить человека, находящегося в стрессовой ситуации</a:t>
            </a:r>
            <a:r>
              <a:rPr lang="en-US" sz="4000" kern="0" spc="-20" dirty="0">
                <a:solidFill>
                  <a:srgbClr val="0000FF"/>
                </a:solidFill>
                <a:cs typeface="Calibri"/>
              </a:rPr>
              <a:t>?</a:t>
            </a:r>
          </a:p>
          <a:p>
            <a:pPr marL="12700" lvl="0" defTabSz="914400">
              <a:spcBef>
                <a:spcPts val="100"/>
              </a:spcBef>
              <a:defRPr/>
            </a:pPr>
            <a:endParaRPr lang="en-US" sz="4000" kern="0" spc="-20" dirty="0">
              <a:solidFill>
                <a:srgbClr val="0000FF"/>
              </a:solidFill>
              <a:cs typeface="Calibri"/>
            </a:endParaRPr>
          </a:p>
          <a:p>
            <a:pPr marL="12700" lvl="0" defTabSz="914400">
              <a:spcBef>
                <a:spcPts val="100"/>
              </a:spcBef>
              <a:defRPr/>
            </a:pPr>
            <a:r>
              <a:rPr lang="ru-RU" sz="4000" kern="0" spc="-20" dirty="0">
                <a:solidFill>
                  <a:srgbClr val="0000FF"/>
                </a:solidFill>
                <a:cs typeface="Calibri"/>
              </a:rPr>
              <a:t>Напишите Ваш ответ в чате</a:t>
            </a:r>
            <a:endParaRPr lang="en-US" sz="4200" kern="0" spc="-20" dirty="0">
              <a:solidFill>
                <a:srgbClr val="0000FF"/>
              </a:solidFill>
              <a:cs typeface="Calibri"/>
            </a:endParaRPr>
          </a:p>
        </p:txBody>
      </p:sp>
      <p:pic>
        <p:nvPicPr>
          <p:cNvPr id="9" name="Picture 8" descr="Pernille ear.jpeg">
            <a:extLst>
              <a:ext uri="{FF2B5EF4-FFF2-40B4-BE49-F238E27FC236}">
                <a16:creationId xmlns:a16="http://schemas.microsoft.com/office/drawing/2014/main" id="{96C0B364-EB2A-4192-82E7-E507DCC01BF6}"/>
              </a:ext>
            </a:extLst>
          </p:cNvPr>
          <p:cNvPicPr>
            <a:picLocks noChangeAspect="1"/>
          </p:cNvPicPr>
          <p:nvPr/>
        </p:nvPicPr>
        <p:blipFill>
          <a:blip r:embed="rId4"/>
          <a:stretch>
            <a:fillRect/>
          </a:stretch>
        </p:blipFill>
        <p:spPr>
          <a:xfrm>
            <a:off x="8655050" y="763936"/>
            <a:ext cx="1585678" cy="1570928"/>
          </a:xfrm>
          <a:prstGeom prst="rect">
            <a:avLst/>
          </a:prstGeom>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Pernille ear.jpeg"/>
          <p:cNvPicPr>
            <a:picLocks noChangeAspect="1"/>
          </p:cNvPicPr>
          <p:nvPr/>
        </p:nvPicPr>
        <p:blipFill>
          <a:blip r:embed="rId3"/>
          <a:stretch>
            <a:fillRect/>
          </a:stretch>
        </p:blipFill>
        <p:spPr>
          <a:xfrm>
            <a:off x="9645650" y="0"/>
            <a:ext cx="1873250" cy="1855825"/>
          </a:xfrm>
          <a:prstGeom prst="rect">
            <a:avLst/>
          </a:prstGeom>
        </p:spPr>
      </p:pic>
      <p:sp>
        <p:nvSpPr>
          <p:cNvPr id="15" name="object 15"/>
          <p:cNvSpPr txBox="1"/>
          <p:nvPr/>
        </p:nvSpPr>
        <p:spPr>
          <a:xfrm>
            <a:off x="11346885" y="5613027"/>
            <a:ext cx="118745" cy="788670"/>
          </a:xfrm>
          <a:prstGeom prst="rect">
            <a:avLst/>
          </a:prstGeom>
        </p:spPr>
        <p:txBody>
          <a:bodyPr vert="vert" wrap="square" lIns="0" tIns="8890" rIns="0" bIns="0" rtlCol="0">
            <a:spAutoFit/>
          </a:bodyPr>
          <a:lstStyle/>
          <a:p>
            <a:pPr marL="12700">
              <a:lnSpc>
                <a:spcPct val="100000"/>
              </a:lnSpc>
              <a:spcBef>
                <a:spcPts val="70"/>
              </a:spcBef>
            </a:pPr>
            <a:r>
              <a:rPr sz="600" spc="15">
                <a:solidFill>
                  <a:srgbClr val="FFFFFF"/>
                </a:solidFill>
                <a:latin typeface="Calibri"/>
                <a:cs typeface="Calibri"/>
              </a:rPr>
              <a:t>CARL WHETHAM </a:t>
            </a:r>
            <a:r>
              <a:rPr sz="600">
                <a:solidFill>
                  <a:srgbClr val="FFFFFF"/>
                </a:solidFill>
                <a:latin typeface="Calibri"/>
                <a:cs typeface="Calibri"/>
              </a:rPr>
              <a:t>/</a:t>
            </a:r>
            <a:r>
              <a:rPr sz="600" spc="-45">
                <a:solidFill>
                  <a:srgbClr val="FFFFFF"/>
                </a:solidFill>
                <a:latin typeface="Calibri"/>
                <a:cs typeface="Calibri"/>
              </a:rPr>
              <a:t> </a:t>
            </a:r>
            <a:r>
              <a:rPr sz="600" spc="10">
                <a:solidFill>
                  <a:srgbClr val="FFFFFF"/>
                </a:solidFill>
                <a:latin typeface="Calibri"/>
                <a:cs typeface="Calibri"/>
              </a:rPr>
              <a:t>IFRC</a:t>
            </a:r>
            <a:endParaRPr sz="600">
              <a:latin typeface="Calibri"/>
              <a:cs typeface="Calibri"/>
            </a:endParaRPr>
          </a:p>
        </p:txBody>
      </p:sp>
      <p:sp>
        <p:nvSpPr>
          <p:cNvPr id="17" name="Rectangle 16"/>
          <p:cNvSpPr/>
          <p:nvPr/>
        </p:nvSpPr>
        <p:spPr>
          <a:xfrm>
            <a:off x="425450" y="2251075"/>
            <a:ext cx="11093450" cy="3811300"/>
          </a:xfrm>
          <a:prstGeom prst="rect">
            <a:avLst/>
          </a:prstGeom>
        </p:spPr>
        <p:txBody>
          <a:bodyPr wrap="square">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lang="ru-RU" sz="4000" b="0" i="0" u="none" strike="noStrike" kern="0" cap="none" spc="0" normalizeH="0" baseline="0" noProof="0" dirty="0">
                <a:ln>
                  <a:noFill/>
                </a:ln>
                <a:solidFill>
                  <a:srgbClr val="0000FF"/>
                </a:solidFill>
                <a:effectLst/>
                <a:uLnTx/>
                <a:uFillTx/>
                <a:latin typeface="Calibri"/>
                <a:ea typeface="+mj-ea"/>
                <a:cs typeface="Calibri"/>
              </a:rPr>
              <a:t>Видео </a:t>
            </a:r>
            <a:r>
              <a:rPr kumimoji="0" lang="en-US" sz="4000" b="0" i="0" u="none" strike="noStrike" kern="0" cap="none" spc="0" normalizeH="0" baseline="0" noProof="0" dirty="0">
                <a:ln>
                  <a:noFill/>
                </a:ln>
                <a:solidFill>
                  <a:srgbClr val="0000FF"/>
                </a:solidFill>
                <a:effectLst/>
                <a:uLnTx/>
                <a:uFillTx/>
                <a:latin typeface="Calibri"/>
                <a:ea typeface="+mj-ea"/>
                <a:cs typeface="Calibri"/>
              </a:rPr>
              <a:t> </a:t>
            </a:r>
            <a:r>
              <a:rPr kumimoji="0" lang="ru-RU" sz="4000" b="0" i="0" u="none" strike="noStrike" kern="0" cap="none" spc="0" normalizeH="0" baseline="0" noProof="0" dirty="0">
                <a:ln>
                  <a:noFill/>
                </a:ln>
                <a:solidFill>
                  <a:srgbClr val="0000FF"/>
                </a:solidFill>
                <a:effectLst/>
                <a:uLnTx/>
                <a:uFillTx/>
                <a:latin typeface="Calibri"/>
                <a:ea typeface="+mj-ea"/>
                <a:cs typeface="Calibri"/>
              </a:rPr>
              <a:t>2. СЛУШАЙ</a:t>
            </a:r>
          </a:p>
          <a:p>
            <a:pPr marL="12700" marR="0" lvl="0" indent="0" defTabSz="914400" eaLnBrk="1" fontAlgn="auto" latinLnBrk="0" hangingPunct="1">
              <a:lnSpc>
                <a:spcPct val="100000"/>
              </a:lnSpc>
              <a:spcBef>
                <a:spcPts val="100"/>
              </a:spcBef>
              <a:spcAft>
                <a:spcPts val="0"/>
              </a:spcAft>
              <a:buClrTx/>
              <a:buSzTx/>
              <a:buFontTx/>
              <a:buNone/>
              <a:tabLst/>
              <a:defRPr/>
            </a:pPr>
            <a:endParaRPr kumimoji="0" lang="en-US" sz="4000" b="0" i="0" u="none" strike="noStrike" kern="0" cap="none" spc="0" normalizeH="0" baseline="0" noProof="0" dirty="0">
              <a:ln>
                <a:noFill/>
              </a:ln>
              <a:solidFill>
                <a:srgbClr val="0000FF"/>
              </a:solidFill>
              <a:effectLst/>
              <a:uLnTx/>
              <a:uFillTx/>
              <a:latin typeface="Calibri"/>
              <a:ea typeface="+mj-ea"/>
              <a:cs typeface="Calibri"/>
            </a:endParaRPr>
          </a:p>
          <a:p>
            <a:pPr marL="12700" defTabSz="914400">
              <a:spcBef>
                <a:spcPts val="100"/>
              </a:spcBef>
              <a:defRPr/>
            </a:pPr>
            <a:r>
              <a:rPr kumimoji="0" lang="ru-RU" sz="4000" b="0" i="0" u="none" strike="noStrike" kern="0" cap="none" spc="0" normalizeH="0" baseline="0" noProof="0" dirty="0">
                <a:ln>
                  <a:noFill/>
                </a:ln>
                <a:solidFill>
                  <a:srgbClr val="0000FF"/>
                </a:solidFill>
                <a:effectLst/>
                <a:uLnTx/>
                <a:uFillTx/>
                <a:latin typeface="Calibri"/>
                <a:ea typeface="+mj-ea"/>
                <a:cs typeface="Calibri"/>
              </a:rPr>
              <a:t>Просмотрите видеоклип и запишите, как помощник следовал принципу СЛУШАЙ во время разговора, и какие способы были использованы, чтобы успокоить собеседника?</a:t>
            </a:r>
            <a:endParaRPr lang="en-US" sz="4000" kern="0" dirty="0">
              <a:solidFill>
                <a:srgbClr val="0000FF"/>
              </a:solidFill>
              <a:latin typeface="Calibri"/>
              <a:ea typeface="+mj-ea"/>
              <a:cs typeface="Calibri"/>
            </a:endParaRPr>
          </a:p>
        </p:txBody>
      </p:sp>
      <p:sp>
        <p:nvSpPr>
          <p:cNvPr id="8" name="object 12">
            <a:extLst>
              <a:ext uri="{FF2B5EF4-FFF2-40B4-BE49-F238E27FC236}">
                <a16:creationId xmlns:a16="http://schemas.microsoft.com/office/drawing/2014/main" id="{51E19DDA-F1C6-4FC8-A729-4836C8C8DD48}"/>
              </a:ext>
            </a:extLst>
          </p:cNvPr>
          <p:cNvSpPr txBox="1">
            <a:spLocks/>
          </p:cNvSpPr>
          <p:nvPr/>
        </p:nvSpPr>
        <p:spPr>
          <a:xfrm>
            <a:off x="622300" y="862916"/>
            <a:ext cx="9099550" cy="566822"/>
          </a:xfrm>
          <a:prstGeom prst="rect">
            <a:avLst/>
          </a:prstGeom>
        </p:spPr>
        <p:txBody>
          <a:bodyPr vert="horz" wrap="square" lIns="0" tIns="12700" rIns="0" bIns="0" rtlCol="0">
            <a:spAutoFit/>
          </a:bodyPr>
          <a:lstStyle>
            <a:lvl1pPr>
              <a:defRPr sz="4200" b="0" i="0">
                <a:solidFill>
                  <a:srgbClr val="231F20"/>
                </a:solidFill>
                <a:latin typeface="Calibri"/>
                <a:ea typeface="+mj-ea"/>
                <a:cs typeface="Calibri"/>
              </a:defRPr>
            </a:lvl1pPr>
          </a:lstStyle>
          <a:p>
            <a:pPr marL="12700" defTabSz="914400">
              <a:spcBef>
                <a:spcPts val="100"/>
              </a:spcBef>
            </a:pPr>
            <a:r>
              <a:rPr lang="ru-RU" sz="3600" kern="0" dirty="0">
                <a:solidFill>
                  <a:schemeClr val="tx1"/>
                </a:solidFill>
              </a:rPr>
              <a:t>Как успокоить при стрессе</a:t>
            </a:r>
            <a:endParaRPr lang="ru-RU" sz="3600" kern="0" spc="-5" dirty="0">
              <a:solidFill>
                <a:schemeClr val="tx1"/>
              </a:solidFill>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text, linedrawing&#10;&#10;Description automatically generated">
            <a:extLst>
              <a:ext uri="{FF2B5EF4-FFF2-40B4-BE49-F238E27FC236}">
                <a16:creationId xmlns:a16="http://schemas.microsoft.com/office/drawing/2014/main" id="{B7AB35FC-605D-4F3E-8C43-156D4B7ED22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54866" y="1855825"/>
            <a:ext cx="3181568" cy="2386176"/>
          </a:xfrm>
          <a:prstGeom prst="rect">
            <a:avLst/>
          </a:prstGeom>
        </p:spPr>
      </p:pic>
      <p:pic>
        <p:nvPicPr>
          <p:cNvPr id="16" name="Picture 15" descr="Pernille ear.jpeg"/>
          <p:cNvPicPr>
            <a:picLocks noChangeAspect="1"/>
          </p:cNvPicPr>
          <p:nvPr/>
        </p:nvPicPr>
        <p:blipFill>
          <a:blip r:embed="rId4"/>
          <a:stretch>
            <a:fillRect/>
          </a:stretch>
        </p:blipFill>
        <p:spPr>
          <a:xfrm>
            <a:off x="9645650" y="0"/>
            <a:ext cx="1873250" cy="1855825"/>
          </a:xfrm>
          <a:prstGeom prst="rect">
            <a:avLst/>
          </a:prstGeom>
        </p:spPr>
      </p:pic>
      <p:sp>
        <p:nvSpPr>
          <p:cNvPr id="15" name="object 15"/>
          <p:cNvSpPr txBox="1"/>
          <p:nvPr/>
        </p:nvSpPr>
        <p:spPr>
          <a:xfrm>
            <a:off x="11346885" y="5613027"/>
            <a:ext cx="118745" cy="788670"/>
          </a:xfrm>
          <a:prstGeom prst="rect">
            <a:avLst/>
          </a:prstGeom>
        </p:spPr>
        <p:txBody>
          <a:bodyPr vert="vert" wrap="square" lIns="0" tIns="8890" rIns="0" bIns="0" rtlCol="0">
            <a:spAutoFit/>
          </a:bodyPr>
          <a:lstStyle/>
          <a:p>
            <a:pPr marL="12700">
              <a:lnSpc>
                <a:spcPct val="100000"/>
              </a:lnSpc>
              <a:spcBef>
                <a:spcPts val="70"/>
              </a:spcBef>
            </a:pPr>
            <a:r>
              <a:rPr sz="600" spc="15">
                <a:solidFill>
                  <a:srgbClr val="FFFFFF"/>
                </a:solidFill>
                <a:latin typeface="Calibri"/>
                <a:cs typeface="Calibri"/>
              </a:rPr>
              <a:t>CARL WHETHAM </a:t>
            </a:r>
            <a:r>
              <a:rPr sz="600">
                <a:solidFill>
                  <a:srgbClr val="FFFFFF"/>
                </a:solidFill>
                <a:latin typeface="Calibri"/>
                <a:cs typeface="Calibri"/>
              </a:rPr>
              <a:t>/</a:t>
            </a:r>
            <a:r>
              <a:rPr sz="600" spc="-45">
                <a:solidFill>
                  <a:srgbClr val="FFFFFF"/>
                </a:solidFill>
                <a:latin typeface="Calibri"/>
                <a:cs typeface="Calibri"/>
              </a:rPr>
              <a:t> </a:t>
            </a:r>
            <a:r>
              <a:rPr sz="600" spc="10">
                <a:solidFill>
                  <a:srgbClr val="FFFFFF"/>
                </a:solidFill>
                <a:latin typeface="Calibri"/>
                <a:cs typeface="Calibri"/>
              </a:rPr>
              <a:t>IFRC</a:t>
            </a:r>
            <a:endParaRPr sz="600">
              <a:latin typeface="Calibri"/>
              <a:cs typeface="Calibri"/>
            </a:endParaRPr>
          </a:p>
        </p:txBody>
      </p:sp>
      <p:sp>
        <p:nvSpPr>
          <p:cNvPr id="19" name="object 13"/>
          <p:cNvSpPr txBox="1"/>
          <p:nvPr/>
        </p:nvSpPr>
        <p:spPr>
          <a:xfrm>
            <a:off x="622300" y="1673578"/>
            <a:ext cx="7539246" cy="4524315"/>
          </a:xfrm>
          <a:prstGeom prst="rect">
            <a:avLst/>
          </a:prstGeom>
        </p:spPr>
        <p:txBody>
          <a:bodyPr vert="horz" wrap="square" lIns="0" tIns="53340" rIns="0" bIns="0" rtlCol="0">
            <a:spAutoFit/>
          </a:bodyPr>
          <a:lstStyle/>
          <a:p>
            <a:pPr marL="171450" indent="-171450" rtl="0">
              <a:buFont typeface="Arial" panose="020B0604020202020204" pitchFamily="34" charset="0"/>
              <a:buChar char="•"/>
            </a:pPr>
            <a:r>
              <a:rPr lang="ru-RU" sz="2400" dirty="0">
                <a:solidFill>
                  <a:srgbClr val="000000"/>
                </a:solidFill>
                <a:effectLst/>
              </a:rPr>
              <a:t>говорите спокойным и мягким голосом;</a:t>
            </a:r>
          </a:p>
          <a:p>
            <a:pPr marL="171450" indent="-171450" rtl="0">
              <a:buFont typeface="Arial" panose="020B0604020202020204" pitchFamily="34" charset="0"/>
              <a:buChar char="•"/>
            </a:pPr>
            <a:r>
              <a:rPr lang="ru-RU" sz="2400" dirty="0">
                <a:solidFill>
                  <a:srgbClr val="000000"/>
                </a:solidFill>
                <a:effectLst/>
              </a:rPr>
              <a:t>старайтесь сохранять спокойствие;</a:t>
            </a:r>
          </a:p>
          <a:p>
            <a:pPr marL="171450" indent="-171450" rtl="0">
              <a:buFont typeface="Arial" panose="020B0604020202020204" pitchFamily="34" charset="0"/>
              <a:buChar char="•"/>
            </a:pPr>
            <a:r>
              <a:rPr lang="ru-RU" sz="2400" dirty="0">
                <a:solidFill>
                  <a:srgbClr val="000000"/>
                </a:solidFill>
                <a:effectLst/>
              </a:rPr>
              <a:t>дайте  человеку понять, что вы его слушаете;</a:t>
            </a:r>
          </a:p>
          <a:p>
            <a:pPr marL="171450" indent="-171450" rtl="0">
              <a:buFont typeface="Arial" panose="020B0604020202020204" pitchFamily="34" charset="0"/>
              <a:buChar char="•"/>
            </a:pPr>
            <a:r>
              <a:rPr lang="ru-RU" sz="2400" dirty="0">
                <a:solidFill>
                  <a:srgbClr val="000000"/>
                </a:solidFill>
                <a:effectLst/>
              </a:rPr>
              <a:t>обратите внимание, нет ли физических повреждений  и  есть ли необходимость в медицинской помощи; </a:t>
            </a:r>
          </a:p>
          <a:p>
            <a:pPr marL="171450" indent="-171450" rtl="0">
              <a:buFont typeface="Arial" panose="020B0604020202020204" pitchFamily="34" charset="0"/>
              <a:buChar char="•"/>
            </a:pPr>
            <a:r>
              <a:rPr lang="ru-RU" sz="2400" dirty="0">
                <a:solidFill>
                  <a:srgbClr val="000000"/>
                </a:solidFill>
                <a:effectLst/>
              </a:rPr>
              <a:t>напомните человеку о своем намерении помочь и убедитесь что он/вы в безопасности; </a:t>
            </a:r>
          </a:p>
          <a:p>
            <a:pPr marL="171450" indent="-171450" rtl="0">
              <a:buFont typeface="Arial" panose="020B0604020202020204" pitchFamily="34" charset="0"/>
              <a:buChar char="•"/>
            </a:pPr>
            <a:r>
              <a:rPr lang="ru-RU" sz="2400" dirty="0">
                <a:solidFill>
                  <a:srgbClr val="000000"/>
                </a:solidFill>
                <a:effectLst/>
              </a:rPr>
              <a:t>предложите человеку «заземлиться» - сесть на край стула, кровати и поставить обе ступни прочно на землю;</a:t>
            </a:r>
          </a:p>
          <a:p>
            <a:pPr marL="171450" indent="-171450">
              <a:buFont typeface="Arial" panose="020B0604020202020204" pitchFamily="34" charset="0"/>
              <a:buChar char="•"/>
            </a:pPr>
            <a:r>
              <a:rPr lang="ru-RU" sz="2400" dirty="0">
                <a:solidFill>
                  <a:srgbClr val="000000"/>
                </a:solidFill>
                <a:effectLst/>
              </a:rPr>
              <a:t>предложите сделать несколько глубоких осознанных выдохов и вдохов животом. </a:t>
            </a:r>
          </a:p>
          <a:p>
            <a:pPr marL="300355" indent="-287655">
              <a:lnSpc>
                <a:spcPct val="100000"/>
              </a:lnSpc>
              <a:spcBef>
                <a:spcPts val="320"/>
              </a:spcBef>
              <a:buChar char="•"/>
              <a:tabLst>
                <a:tab pos="300355" algn="l"/>
                <a:tab pos="300990" algn="l"/>
              </a:tabLst>
            </a:pPr>
            <a:endParaRPr sz="2400" spc="-10" dirty="0">
              <a:solidFill>
                <a:srgbClr val="231F20"/>
              </a:solidFill>
              <a:latin typeface="Calibri"/>
              <a:cs typeface="Calibri"/>
            </a:endParaRPr>
          </a:p>
        </p:txBody>
      </p:sp>
      <p:sp>
        <p:nvSpPr>
          <p:cNvPr id="9" name="object 12">
            <a:extLst>
              <a:ext uri="{FF2B5EF4-FFF2-40B4-BE49-F238E27FC236}">
                <a16:creationId xmlns:a16="http://schemas.microsoft.com/office/drawing/2014/main" id="{56BC3650-3D8C-4922-8D44-F19F395F08EB}"/>
              </a:ext>
            </a:extLst>
          </p:cNvPr>
          <p:cNvSpPr txBox="1">
            <a:spLocks/>
          </p:cNvSpPr>
          <p:nvPr/>
        </p:nvSpPr>
        <p:spPr>
          <a:xfrm>
            <a:off x="622300" y="862916"/>
            <a:ext cx="9099550" cy="566822"/>
          </a:xfrm>
          <a:prstGeom prst="rect">
            <a:avLst/>
          </a:prstGeom>
        </p:spPr>
        <p:txBody>
          <a:bodyPr vert="horz" wrap="square" lIns="0" tIns="12700" rIns="0" bIns="0" rtlCol="0">
            <a:spAutoFit/>
          </a:bodyPr>
          <a:lstStyle>
            <a:lvl1pPr>
              <a:defRPr sz="4200" b="0" i="0">
                <a:solidFill>
                  <a:srgbClr val="231F20"/>
                </a:solidFill>
                <a:latin typeface="Calibri"/>
                <a:ea typeface="+mj-ea"/>
                <a:cs typeface="Calibri"/>
              </a:defRPr>
            </a:lvl1pPr>
          </a:lstStyle>
          <a:p>
            <a:pPr marL="12700" defTabSz="914400">
              <a:spcBef>
                <a:spcPts val="100"/>
              </a:spcBef>
            </a:pPr>
            <a:r>
              <a:rPr lang="ru-RU" sz="3600" kern="0" dirty="0">
                <a:solidFill>
                  <a:schemeClr val="tx1"/>
                </a:solidFill>
              </a:rPr>
              <a:t>Как успокоить при стрессе</a:t>
            </a:r>
            <a:endParaRPr lang="ru-RU" sz="3600" kern="0" spc="-5" dirty="0">
              <a:solidFill>
                <a:schemeClr val="tx1"/>
              </a:solidFill>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Pernille group.jpeg"/>
          <p:cNvPicPr>
            <a:picLocks noChangeAspect="1"/>
          </p:cNvPicPr>
          <p:nvPr/>
        </p:nvPicPr>
        <p:blipFill>
          <a:blip r:embed="rId3"/>
          <a:stretch>
            <a:fillRect/>
          </a:stretch>
        </p:blipFill>
        <p:spPr>
          <a:xfrm>
            <a:off x="7292198" y="1998468"/>
            <a:ext cx="4054687" cy="3041015"/>
          </a:xfrm>
          <a:prstGeom prst="rect">
            <a:avLst/>
          </a:prstGeom>
        </p:spPr>
      </p:pic>
      <p:sp>
        <p:nvSpPr>
          <p:cNvPr id="12" name="object 12"/>
          <p:cNvSpPr txBox="1">
            <a:spLocks noGrp="1"/>
          </p:cNvSpPr>
          <p:nvPr>
            <p:ph type="title"/>
          </p:nvPr>
        </p:nvSpPr>
        <p:spPr>
          <a:xfrm>
            <a:off x="661770" y="1045907"/>
            <a:ext cx="10338547" cy="677108"/>
          </a:xfrm>
          <a:prstGeom prst="rect">
            <a:avLst/>
          </a:prstGeom>
        </p:spPr>
        <p:txBody>
          <a:bodyPr vert="horz" wrap="square" lIns="0" tIns="119380" rIns="0" bIns="0" rtlCol="0">
            <a:spAutoFit/>
          </a:bodyPr>
          <a:lstStyle/>
          <a:p>
            <a:pPr marL="12700" marR="5080">
              <a:lnSpc>
                <a:spcPts val="4200"/>
              </a:lnSpc>
              <a:spcBef>
                <a:spcPts val="940"/>
              </a:spcBef>
            </a:pPr>
            <a:r>
              <a:rPr lang="ru-RU" spc="-5" dirty="0"/>
              <a:t>Связь – это тоже о помощи человеку в беде</a:t>
            </a:r>
            <a:endParaRPr spc="-15" dirty="0"/>
          </a:p>
        </p:txBody>
      </p:sp>
      <p:sp>
        <p:nvSpPr>
          <p:cNvPr id="13" name="object 13"/>
          <p:cNvSpPr txBox="1"/>
          <p:nvPr/>
        </p:nvSpPr>
        <p:spPr>
          <a:xfrm>
            <a:off x="518582" y="2368550"/>
            <a:ext cx="6773615" cy="3070071"/>
          </a:xfrm>
          <a:prstGeom prst="rect">
            <a:avLst/>
          </a:prstGeom>
        </p:spPr>
        <p:txBody>
          <a:bodyPr vert="horz" wrap="square" lIns="0" tIns="53340" rIns="0" bIns="0" rtlCol="0">
            <a:spAutoFit/>
          </a:bodyPr>
          <a:lstStyle/>
          <a:p>
            <a:pPr marL="342900" lvl="0" indent="-342900">
              <a:buFont typeface="Symbol" panose="05050102010706020507" pitchFamily="18" charset="2"/>
              <a:buChar char=""/>
            </a:pPr>
            <a:r>
              <a:rPr lang="ru-RU" sz="2800" dirty="0">
                <a:effectLst/>
                <a:latin typeface="Calibri" panose="020F0502020204030204" pitchFamily="34" charset="0"/>
                <a:ea typeface="Calibri" panose="020F0502020204030204" pitchFamily="34" charset="0"/>
                <a:cs typeface="Times New Roman" panose="02020603050405020304" pitchFamily="18" charset="0"/>
              </a:rPr>
              <a:t>Доступ к информации; </a:t>
            </a:r>
          </a:p>
          <a:p>
            <a:pPr marL="342900" lvl="0" indent="-342900">
              <a:buFont typeface="Symbol" panose="05050102010706020507" pitchFamily="18" charset="2"/>
              <a:buChar char=""/>
            </a:pPr>
            <a:r>
              <a:rPr lang="ru-RU" sz="2800" dirty="0">
                <a:effectLst/>
                <a:latin typeface="Calibri" panose="020F0502020204030204" pitchFamily="34" charset="0"/>
                <a:ea typeface="Calibri" panose="020F0502020204030204" pitchFamily="34" charset="0"/>
                <a:cs typeface="Times New Roman" panose="02020603050405020304" pitchFamily="18" charset="0"/>
              </a:rPr>
              <a:t>Связаться с близкими или со службами социальной поддержки; </a:t>
            </a:r>
          </a:p>
          <a:p>
            <a:pPr marL="342900" lvl="0" indent="-342900">
              <a:buFont typeface="Symbol" panose="05050102010706020507" pitchFamily="18" charset="2"/>
              <a:buChar char=""/>
            </a:pPr>
            <a:r>
              <a:rPr lang="ru-RU" sz="2800" dirty="0">
                <a:effectLst/>
                <a:latin typeface="Calibri" panose="020F0502020204030204" pitchFamily="34" charset="0"/>
                <a:ea typeface="Calibri" panose="020F0502020204030204" pitchFamily="34" charset="0"/>
                <a:cs typeface="Times New Roman" panose="02020603050405020304" pitchFamily="18" charset="0"/>
              </a:rPr>
              <a:t>Обсудить сиюминутные практические шаги/проблемы;</a:t>
            </a:r>
          </a:p>
          <a:p>
            <a:pPr marL="342900" lvl="0" indent="-342900">
              <a:buFont typeface="Symbol" panose="05050102010706020507" pitchFamily="18" charset="2"/>
              <a:buChar char=""/>
            </a:pPr>
            <a:r>
              <a:rPr lang="ru-RU" sz="2800" dirty="0">
                <a:effectLst/>
                <a:latin typeface="Calibri" panose="020F0502020204030204" pitchFamily="34" charset="0"/>
                <a:ea typeface="Calibri" panose="020F0502020204030204" pitchFamily="34" charset="0"/>
                <a:cs typeface="Times New Roman" panose="02020603050405020304" pitchFamily="18" charset="0"/>
              </a:rPr>
              <a:t>Доступ к/связь с  другими службами помощи.</a:t>
            </a:r>
          </a:p>
        </p:txBody>
      </p:sp>
      <p:sp>
        <p:nvSpPr>
          <p:cNvPr id="15" name="object 15"/>
          <p:cNvSpPr txBox="1"/>
          <p:nvPr/>
        </p:nvSpPr>
        <p:spPr>
          <a:xfrm>
            <a:off x="11346885" y="4812555"/>
            <a:ext cx="118745" cy="1591945"/>
          </a:xfrm>
          <a:prstGeom prst="rect">
            <a:avLst/>
          </a:prstGeom>
        </p:spPr>
        <p:txBody>
          <a:bodyPr vert="vert" wrap="square" lIns="0" tIns="8890" rIns="0" bIns="0" rtlCol="0">
            <a:spAutoFit/>
          </a:bodyPr>
          <a:lstStyle/>
          <a:p>
            <a:pPr marL="12700">
              <a:lnSpc>
                <a:spcPct val="100000"/>
              </a:lnSpc>
              <a:spcBef>
                <a:spcPts val="70"/>
              </a:spcBef>
            </a:pPr>
            <a:r>
              <a:rPr sz="600" spc="15">
                <a:solidFill>
                  <a:srgbClr val="FFFFFF"/>
                </a:solidFill>
                <a:latin typeface="Calibri"/>
                <a:cs typeface="Calibri"/>
              </a:rPr>
              <a:t>DIEGO CASTELLANOS/ECUADORIAN </a:t>
            </a:r>
            <a:r>
              <a:rPr sz="600" spc="10">
                <a:solidFill>
                  <a:srgbClr val="FFFFFF"/>
                </a:solidFill>
                <a:latin typeface="Calibri"/>
                <a:cs typeface="Calibri"/>
              </a:rPr>
              <a:t>RED </a:t>
            </a:r>
            <a:r>
              <a:rPr sz="600" spc="15">
                <a:solidFill>
                  <a:srgbClr val="FFFFFF"/>
                </a:solidFill>
                <a:latin typeface="Calibri"/>
                <a:cs typeface="Calibri"/>
              </a:rPr>
              <a:t>CROSS</a:t>
            </a:r>
            <a:endParaRPr sz="600">
              <a:latin typeface="Calibri"/>
              <a:cs typeface="Calibri"/>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object 12"/>
          <p:cNvSpPr txBox="1">
            <a:spLocks noGrp="1"/>
          </p:cNvSpPr>
          <p:nvPr>
            <p:ph type="title"/>
          </p:nvPr>
        </p:nvSpPr>
        <p:spPr>
          <a:xfrm>
            <a:off x="1907801" y="186351"/>
            <a:ext cx="7703297" cy="659155"/>
          </a:xfrm>
          <a:prstGeom prst="rect">
            <a:avLst/>
          </a:prstGeom>
        </p:spPr>
        <p:txBody>
          <a:bodyPr vert="horz" wrap="square" lIns="0" tIns="12700" rIns="0" bIns="0" rtlCol="0">
            <a:spAutoFit/>
          </a:bodyPr>
          <a:lstStyle/>
          <a:p>
            <a:pPr marL="12700">
              <a:lnSpc>
                <a:spcPct val="100000"/>
              </a:lnSpc>
              <a:spcBef>
                <a:spcPts val="100"/>
              </a:spcBef>
            </a:pPr>
            <a:r>
              <a:rPr lang="ru-RU" spc="-5" dirty="0"/>
              <a:t>Примеры тяжелых реакций </a:t>
            </a:r>
            <a:endParaRPr spc="-35" dirty="0"/>
          </a:p>
        </p:txBody>
      </p:sp>
      <p:sp>
        <p:nvSpPr>
          <p:cNvPr id="15" name="object 15"/>
          <p:cNvSpPr txBox="1"/>
          <p:nvPr/>
        </p:nvSpPr>
        <p:spPr>
          <a:xfrm>
            <a:off x="11346885" y="5613027"/>
            <a:ext cx="118745" cy="788670"/>
          </a:xfrm>
          <a:prstGeom prst="rect">
            <a:avLst/>
          </a:prstGeom>
        </p:spPr>
        <p:txBody>
          <a:bodyPr vert="vert" wrap="square" lIns="0" tIns="8890" rIns="0" bIns="0" rtlCol="0">
            <a:spAutoFit/>
          </a:bodyPr>
          <a:lstStyle/>
          <a:p>
            <a:pPr marL="12700">
              <a:lnSpc>
                <a:spcPct val="100000"/>
              </a:lnSpc>
              <a:spcBef>
                <a:spcPts val="70"/>
              </a:spcBef>
            </a:pPr>
            <a:r>
              <a:rPr sz="600" spc="15">
                <a:solidFill>
                  <a:srgbClr val="FFFFFF"/>
                </a:solidFill>
                <a:latin typeface="Calibri"/>
                <a:cs typeface="Calibri"/>
              </a:rPr>
              <a:t>CARL WHETHAM </a:t>
            </a:r>
            <a:r>
              <a:rPr sz="600">
                <a:solidFill>
                  <a:srgbClr val="FFFFFF"/>
                </a:solidFill>
                <a:latin typeface="Calibri"/>
                <a:cs typeface="Calibri"/>
              </a:rPr>
              <a:t>/</a:t>
            </a:r>
            <a:r>
              <a:rPr sz="600" spc="-45">
                <a:solidFill>
                  <a:srgbClr val="FFFFFF"/>
                </a:solidFill>
                <a:latin typeface="Calibri"/>
                <a:cs typeface="Calibri"/>
              </a:rPr>
              <a:t> </a:t>
            </a:r>
            <a:r>
              <a:rPr sz="600" spc="10">
                <a:solidFill>
                  <a:srgbClr val="FFFFFF"/>
                </a:solidFill>
                <a:latin typeface="Calibri"/>
                <a:cs typeface="Calibri"/>
              </a:rPr>
              <a:t>IFRC</a:t>
            </a:r>
            <a:endParaRPr sz="600">
              <a:latin typeface="Calibri"/>
              <a:cs typeface="Calibri"/>
            </a:endParaRPr>
          </a:p>
        </p:txBody>
      </p:sp>
      <p:sp>
        <p:nvSpPr>
          <p:cNvPr id="9" name="object 13"/>
          <p:cNvSpPr txBox="1"/>
          <p:nvPr/>
        </p:nvSpPr>
        <p:spPr>
          <a:xfrm>
            <a:off x="1510291" y="845506"/>
            <a:ext cx="9439084" cy="5070619"/>
          </a:xfrm>
          <a:prstGeom prst="rect">
            <a:avLst/>
          </a:prstGeom>
        </p:spPr>
        <p:txBody>
          <a:bodyPr vert="horz" wrap="square" lIns="0" tIns="53340" rIns="0" bIns="0" rtlCol="0">
            <a:spAutoFit/>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ru-RU" sz="1800" baseline="0" dirty="0"/>
          </a:p>
          <a:p>
            <a:pPr marL="342900" lvl="0" indent="-342900">
              <a:buFont typeface="Symbol" panose="05050102010706020507" pitchFamily="18" charset="2"/>
              <a:buChar char=""/>
            </a:pPr>
            <a:r>
              <a:rPr lang="ru-RU" sz="2800" dirty="0">
                <a:effectLst/>
                <a:latin typeface="Calibri" panose="020F0502020204030204" pitchFamily="34" charset="0"/>
                <a:ea typeface="Calibri" panose="020F0502020204030204" pitchFamily="34" charset="0"/>
                <a:cs typeface="Times New Roman" panose="02020603050405020304" pitchFamily="18" charset="0"/>
              </a:rPr>
              <a:t>Не может спать больше недели, растерян, дезориентирован; </a:t>
            </a:r>
          </a:p>
          <a:p>
            <a:pPr marL="342900" lvl="0" indent="-342900">
              <a:buFont typeface="Symbol" panose="05050102010706020507" pitchFamily="18" charset="2"/>
              <a:buChar char=""/>
            </a:pPr>
            <a:r>
              <a:rPr lang="ru-RU" sz="2800" dirty="0">
                <a:effectLst/>
                <a:latin typeface="Calibri" panose="020F0502020204030204" pitchFamily="34" charset="0"/>
                <a:ea typeface="Calibri" panose="020F0502020204030204" pitchFamily="34" charset="0"/>
                <a:cs typeface="Times New Roman" panose="02020603050405020304" pitchFamily="18" charset="0"/>
              </a:rPr>
              <a:t>Не может нормально функционировать и заботиться о себе и своих близких  (не ест, не пьет, не соблюдает чистоту);</a:t>
            </a:r>
          </a:p>
          <a:p>
            <a:pPr marL="342900" lvl="0" indent="-342900">
              <a:buFont typeface="Symbol" panose="05050102010706020507" pitchFamily="18" charset="2"/>
              <a:buChar char=""/>
            </a:pPr>
            <a:r>
              <a:rPr lang="ru-RU" sz="2800" dirty="0">
                <a:effectLst/>
                <a:latin typeface="Calibri" panose="020F0502020204030204" pitchFamily="34" charset="0"/>
                <a:ea typeface="Calibri" panose="020F0502020204030204" pitchFamily="34" charset="0"/>
                <a:cs typeface="Times New Roman" panose="02020603050405020304" pitchFamily="18" charset="0"/>
              </a:rPr>
              <a:t>Потерял контроль над своим поведением, непредсказуем, деструктивен </a:t>
            </a:r>
          </a:p>
          <a:p>
            <a:pPr marL="342900" lvl="0" indent="-342900">
              <a:buFont typeface="Symbol" panose="05050102010706020507" pitchFamily="18" charset="2"/>
              <a:buChar char=""/>
            </a:pPr>
            <a:r>
              <a:rPr lang="ru-RU" sz="2800" dirty="0">
                <a:effectLst/>
                <a:latin typeface="Calibri" panose="020F0502020204030204" pitchFamily="34" charset="0"/>
                <a:ea typeface="Calibri" panose="020F0502020204030204" pitchFamily="34" charset="0"/>
                <a:cs typeface="Times New Roman" panose="02020603050405020304" pitchFamily="18" charset="0"/>
              </a:rPr>
              <a:t>Грозиться навредить себе или окружающим </a:t>
            </a:r>
          </a:p>
          <a:p>
            <a:pPr marL="342900" lvl="0" indent="-342900">
              <a:buFont typeface="Symbol" panose="05050102010706020507" pitchFamily="18" charset="2"/>
              <a:buChar char=""/>
            </a:pPr>
            <a:r>
              <a:rPr lang="ru-RU" sz="2800" dirty="0">
                <a:effectLst/>
                <a:latin typeface="Calibri" panose="020F0502020204030204" pitchFamily="34" charset="0"/>
                <a:ea typeface="Calibri" panose="020F0502020204030204" pitchFamily="34" charset="0"/>
                <a:cs typeface="Times New Roman" panose="02020603050405020304" pitchFamily="18" charset="0"/>
              </a:rPr>
              <a:t>Начинает чрезмерно употреблять наркотики или алкоголь </a:t>
            </a:r>
          </a:p>
          <a:p>
            <a:pPr marL="342900" lvl="0" indent="-342900">
              <a:buFont typeface="Symbol" panose="05050102010706020507" pitchFamily="18" charset="2"/>
              <a:buChar char=""/>
            </a:pPr>
            <a:r>
              <a:rPr lang="ru-RU" sz="2800" dirty="0">
                <a:effectLst/>
                <a:latin typeface="Calibri" panose="020F0502020204030204" pitchFamily="34" charset="0"/>
                <a:ea typeface="Calibri" panose="020F0502020204030204" pitchFamily="34" charset="0"/>
                <a:cs typeface="Times New Roman" panose="02020603050405020304" pitchFamily="18" charset="0"/>
              </a:rPr>
              <a:t>Проявляет признаки хронического заболевания, требующего вмешательства специалистов. </a:t>
            </a:r>
          </a:p>
          <a:p>
            <a:pPr marL="342900" lvl="0" indent="-342900">
              <a:buFont typeface="Symbol" panose="05050102010706020507" pitchFamily="18" charset="2"/>
              <a:buChar char=""/>
            </a:pPr>
            <a:r>
              <a:rPr lang="ru-RU" sz="2800" dirty="0">
                <a:effectLst/>
                <a:latin typeface="Calibri" panose="020F0502020204030204" pitchFamily="34" charset="0"/>
                <a:ea typeface="Calibri" panose="020F0502020204030204" pitchFamily="34" charset="0"/>
                <a:cs typeface="Times New Roman" panose="02020603050405020304" pitchFamily="18" charset="0"/>
              </a:rPr>
              <a:t>Проявляет симптомы психического расстройства. </a:t>
            </a:r>
            <a:endParaRPr lang="en-GB" sz="2400" dirty="0">
              <a:solidFill>
                <a:srgbClr val="231F20"/>
              </a:solidFill>
              <a:latin typeface="Calibri"/>
              <a:cs typeface="Calibri"/>
            </a:endParaRPr>
          </a:p>
        </p:txBody>
      </p:sp>
      <p:pic>
        <p:nvPicPr>
          <p:cNvPr id="6" name="Picture 20" descr="Pernille group.jpeg">
            <a:extLst>
              <a:ext uri="{FF2B5EF4-FFF2-40B4-BE49-F238E27FC236}">
                <a16:creationId xmlns:a16="http://schemas.microsoft.com/office/drawing/2014/main" id="{A8EF8EBF-4E94-48AD-8D00-3DA2507CF37B}"/>
              </a:ext>
            </a:extLst>
          </p:cNvPr>
          <p:cNvPicPr>
            <a:picLocks noChangeAspect="1"/>
          </p:cNvPicPr>
          <p:nvPr/>
        </p:nvPicPr>
        <p:blipFill>
          <a:blip r:embed="rId3"/>
          <a:stretch>
            <a:fillRect/>
          </a:stretch>
        </p:blipFill>
        <p:spPr>
          <a:xfrm>
            <a:off x="8665633" y="0"/>
            <a:ext cx="2853267" cy="2139950"/>
          </a:xfrm>
          <a:prstGeom prst="rect">
            <a:avLst/>
          </a:prstGeom>
        </p:spPr>
      </p:pic>
    </p:spTree>
    <p:extLst>
      <p:ext uri="{BB962C8B-B14F-4D97-AF65-F5344CB8AC3E}">
        <p14:creationId xmlns:p14="http://schemas.microsoft.com/office/powerpoint/2010/main" val="198974279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Pernille group.jpeg"/>
          <p:cNvPicPr>
            <a:picLocks noChangeAspect="1"/>
          </p:cNvPicPr>
          <p:nvPr/>
        </p:nvPicPr>
        <p:blipFill>
          <a:blip r:embed="rId3"/>
          <a:stretch>
            <a:fillRect/>
          </a:stretch>
        </p:blipFill>
        <p:spPr>
          <a:xfrm>
            <a:off x="7664450" y="2197163"/>
            <a:ext cx="3473450" cy="2605087"/>
          </a:xfrm>
          <a:prstGeom prst="rect">
            <a:avLst/>
          </a:prstGeom>
        </p:spPr>
      </p:pic>
      <p:sp>
        <p:nvSpPr>
          <p:cNvPr id="12" name="object 12"/>
          <p:cNvSpPr txBox="1">
            <a:spLocks noGrp="1"/>
          </p:cNvSpPr>
          <p:nvPr>
            <p:ph type="title"/>
          </p:nvPr>
        </p:nvSpPr>
        <p:spPr>
          <a:xfrm>
            <a:off x="1235382" y="957725"/>
            <a:ext cx="10338547" cy="677108"/>
          </a:xfrm>
          <a:prstGeom prst="rect">
            <a:avLst/>
          </a:prstGeom>
        </p:spPr>
        <p:txBody>
          <a:bodyPr vert="horz" wrap="square" lIns="0" tIns="119380" rIns="0" bIns="0" rtlCol="0">
            <a:spAutoFit/>
          </a:bodyPr>
          <a:lstStyle/>
          <a:p>
            <a:pPr marL="12700" marR="5080">
              <a:lnSpc>
                <a:spcPts val="4200"/>
              </a:lnSpc>
              <a:spcBef>
                <a:spcPts val="940"/>
              </a:spcBef>
            </a:pPr>
            <a:r>
              <a:rPr lang="ru-RU" spc="-5" dirty="0"/>
              <a:t>СВЯЗЫВАЙ*</a:t>
            </a:r>
            <a:r>
              <a:rPr lang="da-DK" spc="-5" dirty="0"/>
              <a:t> – </a:t>
            </a:r>
            <a:r>
              <a:rPr lang="ru-RU" spc="-5" dirty="0"/>
              <a:t>знать как и куда обращаться</a:t>
            </a:r>
            <a:endParaRPr spc="-15" dirty="0"/>
          </a:p>
        </p:txBody>
      </p:sp>
      <p:sp>
        <p:nvSpPr>
          <p:cNvPr id="15" name="object 15"/>
          <p:cNvSpPr txBox="1"/>
          <p:nvPr/>
        </p:nvSpPr>
        <p:spPr>
          <a:xfrm>
            <a:off x="11346885" y="4812555"/>
            <a:ext cx="118745" cy="1591945"/>
          </a:xfrm>
          <a:prstGeom prst="rect">
            <a:avLst/>
          </a:prstGeom>
        </p:spPr>
        <p:txBody>
          <a:bodyPr vert="vert" wrap="square" lIns="0" tIns="8890" rIns="0" bIns="0" rtlCol="0">
            <a:spAutoFit/>
          </a:bodyPr>
          <a:lstStyle/>
          <a:p>
            <a:pPr marL="12700">
              <a:lnSpc>
                <a:spcPct val="100000"/>
              </a:lnSpc>
              <a:spcBef>
                <a:spcPts val="70"/>
              </a:spcBef>
            </a:pPr>
            <a:r>
              <a:rPr sz="600" spc="15">
                <a:solidFill>
                  <a:srgbClr val="FFFFFF"/>
                </a:solidFill>
                <a:latin typeface="Calibri"/>
                <a:cs typeface="Calibri"/>
              </a:rPr>
              <a:t>DIEGO CASTELLANOS/ECUADORIAN </a:t>
            </a:r>
            <a:r>
              <a:rPr sz="600" spc="10">
                <a:solidFill>
                  <a:srgbClr val="FFFFFF"/>
                </a:solidFill>
                <a:latin typeface="Calibri"/>
                <a:cs typeface="Calibri"/>
              </a:rPr>
              <a:t>RED </a:t>
            </a:r>
            <a:r>
              <a:rPr sz="600" spc="15">
                <a:solidFill>
                  <a:srgbClr val="FFFFFF"/>
                </a:solidFill>
                <a:latin typeface="Calibri"/>
                <a:cs typeface="Calibri"/>
              </a:rPr>
              <a:t>CROSS</a:t>
            </a:r>
            <a:endParaRPr sz="600">
              <a:latin typeface="Calibri"/>
              <a:cs typeface="Calibri"/>
            </a:endParaRPr>
          </a:p>
        </p:txBody>
      </p:sp>
      <p:sp>
        <p:nvSpPr>
          <p:cNvPr id="21" name="Rectangle 20">
            <a:extLst>
              <a:ext uri="{FF2B5EF4-FFF2-40B4-BE49-F238E27FC236}">
                <a16:creationId xmlns:a16="http://schemas.microsoft.com/office/drawing/2014/main" id="{FD5D166C-53B9-4AFE-A1D2-A65E3E261465}"/>
              </a:ext>
            </a:extLst>
          </p:cNvPr>
          <p:cNvSpPr/>
          <p:nvPr/>
        </p:nvSpPr>
        <p:spPr>
          <a:xfrm>
            <a:off x="982232" y="1980107"/>
            <a:ext cx="7536928" cy="3195747"/>
          </a:xfrm>
          <a:prstGeom prst="rect">
            <a:avLst/>
          </a:prstGeom>
        </p:spPr>
        <p:txBody>
          <a:bodyPr wrap="square">
            <a:spAutoFit/>
          </a:bodyPr>
          <a:lstStyle/>
          <a:p>
            <a:pPr marL="12700" lvl="0" defTabSz="914400">
              <a:spcBef>
                <a:spcPts val="100"/>
              </a:spcBef>
              <a:defRPr/>
            </a:pPr>
            <a:r>
              <a:rPr lang="ru-RU" sz="4000" kern="0" spc="-20" dirty="0">
                <a:solidFill>
                  <a:srgbClr val="0000FF"/>
                </a:solidFill>
                <a:cs typeface="Calibri"/>
              </a:rPr>
              <a:t>Куда вы можете направить человека с тяжелой реакцией в вашем сообществе?</a:t>
            </a:r>
          </a:p>
          <a:p>
            <a:pPr marL="12700" lvl="0" defTabSz="914400">
              <a:spcBef>
                <a:spcPts val="100"/>
              </a:spcBef>
              <a:defRPr/>
            </a:pPr>
            <a:endParaRPr lang="ru-RU" sz="4000" kern="0" spc="-20" dirty="0">
              <a:solidFill>
                <a:srgbClr val="0000FF"/>
              </a:solidFill>
              <a:cs typeface="Calibri"/>
            </a:endParaRPr>
          </a:p>
          <a:p>
            <a:pPr marL="12700" lvl="0" defTabSz="914400">
              <a:spcBef>
                <a:spcPts val="100"/>
              </a:spcBef>
              <a:defRPr/>
            </a:pPr>
            <a:r>
              <a:rPr lang="ru-RU" sz="4000" kern="0" spc="-20" dirty="0">
                <a:solidFill>
                  <a:srgbClr val="0000FF"/>
                </a:solidFill>
                <a:cs typeface="Calibri"/>
              </a:rPr>
              <a:t>Ответить в  ЧАТЕ</a:t>
            </a:r>
            <a:endParaRPr lang="en-US" sz="4200" kern="0" spc="-20" dirty="0">
              <a:solidFill>
                <a:srgbClr val="0000FF"/>
              </a:solidFill>
              <a:cs typeface="Calibri"/>
            </a:endParaRPr>
          </a:p>
        </p:txBody>
      </p:sp>
      <p:sp>
        <p:nvSpPr>
          <p:cNvPr id="7" name="TextBox 6">
            <a:extLst>
              <a:ext uri="{FF2B5EF4-FFF2-40B4-BE49-F238E27FC236}">
                <a16:creationId xmlns:a16="http://schemas.microsoft.com/office/drawing/2014/main" id="{B3644AB2-DCF2-48BD-88DA-CB3B0670EAC1}"/>
              </a:ext>
            </a:extLst>
          </p:cNvPr>
          <p:cNvSpPr txBox="1"/>
          <p:nvPr/>
        </p:nvSpPr>
        <p:spPr>
          <a:xfrm>
            <a:off x="701040" y="5836920"/>
            <a:ext cx="6478440" cy="369332"/>
          </a:xfrm>
          <a:prstGeom prst="rect">
            <a:avLst/>
          </a:prstGeom>
          <a:noFill/>
        </p:spPr>
        <p:txBody>
          <a:bodyPr wrap="none" rtlCol="0">
            <a:spAutoFit/>
          </a:bodyPr>
          <a:lstStyle/>
          <a:p>
            <a:r>
              <a:rPr lang="ru-RU" i="1" dirty="0"/>
              <a:t>*Дать контакты,  направить в другие службы и организации</a:t>
            </a:r>
          </a:p>
        </p:txBody>
      </p:sp>
    </p:spTree>
    <p:extLst>
      <p:ext uri="{BB962C8B-B14F-4D97-AF65-F5344CB8AC3E}">
        <p14:creationId xmlns:p14="http://schemas.microsoft.com/office/powerpoint/2010/main" val="422970588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Pernille group.jpeg"/>
          <p:cNvPicPr>
            <a:picLocks noChangeAspect="1"/>
          </p:cNvPicPr>
          <p:nvPr/>
        </p:nvPicPr>
        <p:blipFill>
          <a:blip r:embed="rId3"/>
          <a:stretch>
            <a:fillRect/>
          </a:stretch>
        </p:blipFill>
        <p:spPr>
          <a:xfrm>
            <a:off x="7785769" y="2920538"/>
            <a:ext cx="3473450" cy="2605087"/>
          </a:xfrm>
          <a:prstGeom prst="rect">
            <a:avLst/>
          </a:prstGeom>
        </p:spPr>
      </p:pic>
      <p:sp>
        <p:nvSpPr>
          <p:cNvPr id="15" name="object 15"/>
          <p:cNvSpPr txBox="1"/>
          <p:nvPr/>
        </p:nvSpPr>
        <p:spPr>
          <a:xfrm>
            <a:off x="11346885" y="4812555"/>
            <a:ext cx="118745" cy="1591945"/>
          </a:xfrm>
          <a:prstGeom prst="rect">
            <a:avLst/>
          </a:prstGeom>
        </p:spPr>
        <p:txBody>
          <a:bodyPr vert="vert" wrap="square" lIns="0" tIns="8890" rIns="0" bIns="0" rtlCol="0">
            <a:spAutoFit/>
          </a:bodyPr>
          <a:lstStyle/>
          <a:p>
            <a:pPr marL="12700">
              <a:lnSpc>
                <a:spcPct val="100000"/>
              </a:lnSpc>
              <a:spcBef>
                <a:spcPts val="70"/>
              </a:spcBef>
            </a:pPr>
            <a:r>
              <a:rPr sz="600" spc="15">
                <a:solidFill>
                  <a:srgbClr val="FFFFFF"/>
                </a:solidFill>
                <a:latin typeface="Calibri"/>
                <a:cs typeface="Calibri"/>
              </a:rPr>
              <a:t>DIEGO CASTELLANOS/ECUADORIAN </a:t>
            </a:r>
            <a:r>
              <a:rPr sz="600" spc="10">
                <a:solidFill>
                  <a:srgbClr val="FFFFFF"/>
                </a:solidFill>
                <a:latin typeface="Calibri"/>
                <a:cs typeface="Calibri"/>
              </a:rPr>
              <a:t>RED </a:t>
            </a:r>
            <a:r>
              <a:rPr sz="600" spc="15">
                <a:solidFill>
                  <a:srgbClr val="FFFFFF"/>
                </a:solidFill>
                <a:latin typeface="Calibri"/>
                <a:cs typeface="Calibri"/>
              </a:rPr>
              <a:t>CROSS</a:t>
            </a:r>
            <a:endParaRPr sz="600">
              <a:latin typeface="Calibri"/>
              <a:cs typeface="Calibri"/>
            </a:endParaRPr>
          </a:p>
        </p:txBody>
      </p:sp>
      <p:sp>
        <p:nvSpPr>
          <p:cNvPr id="21" name="Rectangle 20">
            <a:extLst>
              <a:ext uri="{FF2B5EF4-FFF2-40B4-BE49-F238E27FC236}">
                <a16:creationId xmlns:a16="http://schemas.microsoft.com/office/drawing/2014/main" id="{FD5D166C-53B9-4AFE-A1D2-A65E3E261465}"/>
              </a:ext>
            </a:extLst>
          </p:cNvPr>
          <p:cNvSpPr/>
          <p:nvPr/>
        </p:nvSpPr>
        <p:spPr>
          <a:xfrm>
            <a:off x="487680" y="2056497"/>
            <a:ext cx="7955280" cy="3195747"/>
          </a:xfrm>
          <a:prstGeom prst="rect">
            <a:avLst/>
          </a:prstGeom>
        </p:spPr>
        <p:txBody>
          <a:bodyPr wrap="square">
            <a:spAutoFit/>
          </a:bodyPr>
          <a:lstStyle/>
          <a:p>
            <a:pPr marL="12700" lvl="0" defTabSz="914400">
              <a:spcBef>
                <a:spcPts val="100"/>
              </a:spcBef>
              <a:defRPr/>
            </a:pPr>
            <a:r>
              <a:rPr lang="ru-RU" sz="4000" kern="0" spc="-20" dirty="0">
                <a:solidFill>
                  <a:srgbClr val="0000FF"/>
                </a:solidFill>
                <a:cs typeface="Calibri"/>
              </a:rPr>
              <a:t>Куда еще, кроме официальных служб, можно посоветовать людям обратиться за помощью? </a:t>
            </a:r>
          </a:p>
          <a:p>
            <a:pPr marL="12700" lvl="0" defTabSz="914400">
              <a:spcBef>
                <a:spcPts val="100"/>
              </a:spcBef>
              <a:defRPr/>
            </a:pPr>
            <a:endParaRPr lang="en-US" sz="4000" kern="0" spc="-20" dirty="0">
              <a:solidFill>
                <a:srgbClr val="0000FF"/>
              </a:solidFill>
              <a:cs typeface="Calibri"/>
            </a:endParaRPr>
          </a:p>
          <a:p>
            <a:pPr marL="12700" lvl="0" defTabSz="914400">
              <a:spcBef>
                <a:spcPts val="100"/>
              </a:spcBef>
              <a:defRPr/>
            </a:pPr>
            <a:r>
              <a:rPr lang="ru-RU" sz="4000" kern="0" spc="-20" dirty="0">
                <a:solidFill>
                  <a:srgbClr val="0000FF"/>
                </a:solidFill>
                <a:cs typeface="Calibri"/>
              </a:rPr>
              <a:t>Напишите ваш ответ в чате. </a:t>
            </a:r>
            <a:endParaRPr lang="en-US" sz="4200" kern="0" spc="-20" dirty="0">
              <a:solidFill>
                <a:srgbClr val="0000FF"/>
              </a:solidFill>
              <a:cs typeface="Calibri"/>
            </a:endParaRPr>
          </a:p>
        </p:txBody>
      </p:sp>
      <p:sp>
        <p:nvSpPr>
          <p:cNvPr id="8" name="object 12">
            <a:extLst>
              <a:ext uri="{FF2B5EF4-FFF2-40B4-BE49-F238E27FC236}">
                <a16:creationId xmlns:a16="http://schemas.microsoft.com/office/drawing/2014/main" id="{2F0B5D92-F1DC-455A-87D9-BC1E77CCA849}"/>
              </a:ext>
            </a:extLst>
          </p:cNvPr>
          <p:cNvSpPr txBox="1">
            <a:spLocks/>
          </p:cNvSpPr>
          <p:nvPr/>
        </p:nvSpPr>
        <p:spPr>
          <a:xfrm>
            <a:off x="1235382" y="957725"/>
            <a:ext cx="10338547" cy="677108"/>
          </a:xfrm>
          <a:prstGeom prst="rect">
            <a:avLst/>
          </a:prstGeom>
        </p:spPr>
        <p:txBody>
          <a:bodyPr vert="horz" wrap="square" lIns="0" tIns="119380" rIns="0" bIns="0" rtlCol="0">
            <a:spAutoFit/>
          </a:bodyPr>
          <a:lstStyle>
            <a:lvl1pPr>
              <a:defRPr sz="4200" b="0" i="0">
                <a:solidFill>
                  <a:srgbClr val="231F20"/>
                </a:solidFill>
                <a:latin typeface="Calibri"/>
                <a:ea typeface="+mj-ea"/>
                <a:cs typeface="Calibri"/>
              </a:defRPr>
            </a:lvl1pPr>
          </a:lstStyle>
          <a:p>
            <a:pPr marL="12700" marR="5080" defTabSz="914400">
              <a:lnSpc>
                <a:spcPts val="4200"/>
              </a:lnSpc>
              <a:spcBef>
                <a:spcPts val="940"/>
              </a:spcBef>
            </a:pPr>
            <a:r>
              <a:rPr lang="ru-RU" kern="0" spc="-5" dirty="0"/>
              <a:t>СВЯЗАТЬ* – знать как и куда обращаться</a:t>
            </a:r>
            <a:endParaRPr lang="ru-RU" kern="0" spc="-15" dirty="0"/>
          </a:p>
        </p:txBody>
      </p:sp>
      <p:sp>
        <p:nvSpPr>
          <p:cNvPr id="4" name="TextBox 3">
            <a:extLst>
              <a:ext uri="{FF2B5EF4-FFF2-40B4-BE49-F238E27FC236}">
                <a16:creationId xmlns:a16="http://schemas.microsoft.com/office/drawing/2014/main" id="{5151674F-8983-4AF5-87C0-9FF392803F14}"/>
              </a:ext>
            </a:extLst>
          </p:cNvPr>
          <p:cNvSpPr txBox="1"/>
          <p:nvPr/>
        </p:nvSpPr>
        <p:spPr>
          <a:xfrm>
            <a:off x="487680" y="6004560"/>
            <a:ext cx="6478440" cy="369332"/>
          </a:xfrm>
          <a:prstGeom prst="rect">
            <a:avLst/>
          </a:prstGeom>
          <a:noFill/>
        </p:spPr>
        <p:txBody>
          <a:bodyPr wrap="none" rtlCol="0">
            <a:spAutoFit/>
          </a:bodyPr>
          <a:lstStyle/>
          <a:p>
            <a:r>
              <a:rPr lang="ru-RU" i="1" dirty="0"/>
              <a:t>*Дать контакты,  направить в другие службы и организации</a:t>
            </a:r>
          </a:p>
        </p:txBody>
      </p:sp>
    </p:spTree>
    <p:extLst>
      <p:ext uri="{BB962C8B-B14F-4D97-AF65-F5344CB8AC3E}">
        <p14:creationId xmlns:p14="http://schemas.microsoft.com/office/powerpoint/2010/main" val="351929915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Pernille group.jpeg"/>
          <p:cNvPicPr>
            <a:picLocks noChangeAspect="1"/>
          </p:cNvPicPr>
          <p:nvPr/>
        </p:nvPicPr>
        <p:blipFill>
          <a:blip r:embed="rId3"/>
          <a:stretch>
            <a:fillRect/>
          </a:stretch>
        </p:blipFill>
        <p:spPr>
          <a:xfrm>
            <a:off x="6723379" y="0"/>
            <a:ext cx="4795521" cy="3596640"/>
          </a:xfrm>
          <a:prstGeom prst="rect">
            <a:avLst/>
          </a:prstGeom>
        </p:spPr>
      </p:pic>
      <p:sp>
        <p:nvSpPr>
          <p:cNvPr id="15" name="object 15"/>
          <p:cNvSpPr txBox="1"/>
          <p:nvPr/>
        </p:nvSpPr>
        <p:spPr>
          <a:xfrm>
            <a:off x="11346885" y="5613027"/>
            <a:ext cx="118745" cy="788670"/>
          </a:xfrm>
          <a:prstGeom prst="rect">
            <a:avLst/>
          </a:prstGeom>
        </p:spPr>
        <p:txBody>
          <a:bodyPr vert="vert" wrap="square" lIns="0" tIns="8890" rIns="0" bIns="0" rtlCol="0">
            <a:spAutoFit/>
          </a:bodyPr>
          <a:lstStyle/>
          <a:p>
            <a:pPr marL="12700">
              <a:lnSpc>
                <a:spcPct val="100000"/>
              </a:lnSpc>
              <a:spcBef>
                <a:spcPts val="70"/>
              </a:spcBef>
            </a:pPr>
            <a:r>
              <a:rPr sz="600" spc="15">
                <a:solidFill>
                  <a:srgbClr val="FFFFFF"/>
                </a:solidFill>
                <a:latin typeface="Calibri"/>
                <a:cs typeface="Calibri"/>
              </a:rPr>
              <a:t>CARL WHETHAM </a:t>
            </a:r>
            <a:r>
              <a:rPr sz="600">
                <a:solidFill>
                  <a:srgbClr val="FFFFFF"/>
                </a:solidFill>
                <a:latin typeface="Calibri"/>
                <a:cs typeface="Calibri"/>
              </a:rPr>
              <a:t>/</a:t>
            </a:r>
            <a:r>
              <a:rPr sz="600" spc="-45">
                <a:solidFill>
                  <a:srgbClr val="FFFFFF"/>
                </a:solidFill>
                <a:latin typeface="Calibri"/>
                <a:cs typeface="Calibri"/>
              </a:rPr>
              <a:t> </a:t>
            </a:r>
            <a:r>
              <a:rPr sz="600" spc="10">
                <a:solidFill>
                  <a:srgbClr val="FFFFFF"/>
                </a:solidFill>
                <a:latin typeface="Calibri"/>
                <a:cs typeface="Calibri"/>
              </a:rPr>
              <a:t>IFRC</a:t>
            </a:r>
            <a:endParaRPr sz="600">
              <a:latin typeface="Calibri"/>
              <a:cs typeface="Calibri"/>
            </a:endParaRPr>
          </a:p>
        </p:txBody>
      </p:sp>
      <p:sp>
        <p:nvSpPr>
          <p:cNvPr id="16" name="object 12"/>
          <p:cNvSpPr txBox="1">
            <a:spLocks/>
          </p:cNvSpPr>
          <p:nvPr/>
        </p:nvSpPr>
        <p:spPr>
          <a:xfrm>
            <a:off x="752475" y="2120265"/>
            <a:ext cx="10013949" cy="3282950"/>
          </a:xfrm>
          <a:prstGeom prst="rect">
            <a:avLst/>
          </a:prstGeom>
        </p:spPr>
        <p:txBody>
          <a:bodyPr vert="horz" wrap="square" lIns="0" tIns="12700" rIns="0" bIns="0" rtlCol="0">
            <a:spAutoFit/>
          </a:bodyPr>
          <a:lstStyle/>
          <a:p>
            <a:pPr marL="12700" lvl="0" defTabSz="914400">
              <a:spcBef>
                <a:spcPts val="100"/>
              </a:spcBef>
              <a:defRPr/>
            </a:pPr>
            <a:r>
              <a:rPr kumimoji="0" lang="ru-RU" sz="4200" b="0" i="0" u="none" strike="noStrike" kern="0" cap="none" spc="0" normalizeH="0" baseline="0" noProof="0" dirty="0">
                <a:ln>
                  <a:noFill/>
                </a:ln>
                <a:solidFill>
                  <a:srgbClr val="0000FF"/>
                </a:solidFill>
                <a:effectLst/>
                <a:uLnTx/>
                <a:uFillTx/>
                <a:latin typeface="Calibri"/>
                <a:ea typeface="+mj-ea"/>
                <a:cs typeface="Calibri"/>
              </a:rPr>
              <a:t>Видео</a:t>
            </a:r>
            <a:r>
              <a:rPr kumimoji="0" lang="en-US" sz="4200" b="0" i="0" u="none" strike="noStrike" kern="0" cap="none" spc="0" normalizeH="0" baseline="0" noProof="0" dirty="0">
                <a:ln>
                  <a:noFill/>
                </a:ln>
                <a:solidFill>
                  <a:srgbClr val="0000FF"/>
                </a:solidFill>
                <a:effectLst/>
                <a:uLnTx/>
                <a:uFillTx/>
                <a:latin typeface="Calibri"/>
                <a:ea typeface="+mj-ea"/>
                <a:cs typeface="Calibri"/>
              </a:rPr>
              <a:t> </a:t>
            </a:r>
            <a:r>
              <a:rPr lang="ru-RU" sz="4200" kern="0" dirty="0">
                <a:solidFill>
                  <a:srgbClr val="0000FF"/>
                </a:solidFill>
                <a:latin typeface="Calibri"/>
                <a:ea typeface="+mj-ea"/>
                <a:cs typeface="Calibri"/>
              </a:rPr>
              <a:t>3</a:t>
            </a:r>
            <a:r>
              <a:rPr kumimoji="0" lang="ru-RU" sz="4200" b="0" i="0" u="none" strike="noStrike" kern="0" cap="none" spc="0" normalizeH="0" baseline="0" noProof="0" dirty="0">
                <a:ln>
                  <a:noFill/>
                </a:ln>
                <a:solidFill>
                  <a:srgbClr val="0000FF"/>
                </a:solidFill>
                <a:effectLst/>
                <a:uLnTx/>
                <a:uFillTx/>
                <a:latin typeface="Calibri"/>
                <a:ea typeface="+mj-ea"/>
                <a:cs typeface="Calibri"/>
              </a:rPr>
              <a:t>. СВЯЗИ</a:t>
            </a:r>
          </a:p>
          <a:p>
            <a:pPr marL="12700" lvl="0" defTabSz="914400">
              <a:spcBef>
                <a:spcPts val="100"/>
              </a:spcBef>
              <a:defRPr/>
            </a:pPr>
            <a:endParaRPr kumimoji="0" lang="en-US" sz="4200" b="0" i="0" u="none" strike="noStrike" kern="0" cap="none" spc="0" normalizeH="0" baseline="0" noProof="0" dirty="0">
              <a:ln>
                <a:noFill/>
              </a:ln>
              <a:solidFill>
                <a:srgbClr val="0000FF"/>
              </a:solidFill>
              <a:effectLst/>
              <a:uLnTx/>
              <a:uFillTx/>
              <a:latin typeface="Calibri"/>
              <a:ea typeface="+mj-ea"/>
              <a:cs typeface="Calibri"/>
            </a:endParaRPr>
          </a:p>
          <a:p>
            <a:pPr marL="12700" lvl="0" defTabSz="914400">
              <a:spcBef>
                <a:spcPts val="100"/>
              </a:spcBef>
              <a:defRPr/>
            </a:pPr>
            <a:r>
              <a:rPr kumimoji="0" lang="ru-RU" sz="4200" b="0" i="0" u="none" strike="noStrike" kern="0" cap="none" spc="0" normalizeH="0" baseline="0" noProof="0" dirty="0">
                <a:ln>
                  <a:noFill/>
                </a:ln>
                <a:solidFill>
                  <a:srgbClr val="0000FF"/>
                </a:solidFill>
                <a:effectLst/>
                <a:uLnTx/>
                <a:uFillTx/>
                <a:latin typeface="Calibri"/>
                <a:ea typeface="+mj-ea"/>
                <a:cs typeface="Calibri"/>
              </a:rPr>
              <a:t>Посмотрите видео-клип,</a:t>
            </a:r>
          </a:p>
          <a:p>
            <a:pPr marL="12700" lvl="0" defTabSz="914400">
              <a:spcBef>
                <a:spcPts val="100"/>
              </a:spcBef>
              <a:defRPr/>
            </a:pPr>
            <a:r>
              <a:rPr lang="ru-RU" sz="4200" kern="0" dirty="0">
                <a:solidFill>
                  <a:srgbClr val="0000FF"/>
                </a:solidFill>
                <a:latin typeface="Calibri"/>
                <a:ea typeface="+mj-ea"/>
                <a:cs typeface="Calibri"/>
              </a:rPr>
              <a:t>обратите внимание, что помощник делает хорошо и что он упустил. </a:t>
            </a:r>
            <a:endParaRPr kumimoji="0" lang="en-US" sz="4200" b="0" i="0" u="none" strike="noStrike" kern="0" cap="none" spc="-5" normalizeH="0" baseline="0" noProof="0" dirty="0">
              <a:ln>
                <a:noFill/>
              </a:ln>
              <a:solidFill>
                <a:srgbClr val="FF0000"/>
              </a:solidFill>
              <a:effectLst/>
              <a:uLnTx/>
              <a:uFillTx/>
              <a:latin typeface="Calibri"/>
              <a:ea typeface="+mj-ea"/>
              <a:cs typeface="Calibri"/>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object 12"/>
          <p:cNvSpPr txBox="1">
            <a:spLocks noGrp="1"/>
          </p:cNvSpPr>
          <p:nvPr>
            <p:ph type="title"/>
          </p:nvPr>
        </p:nvSpPr>
        <p:spPr>
          <a:xfrm>
            <a:off x="4435295" y="165120"/>
            <a:ext cx="5912665" cy="659155"/>
          </a:xfrm>
          <a:prstGeom prst="rect">
            <a:avLst/>
          </a:prstGeom>
        </p:spPr>
        <p:txBody>
          <a:bodyPr vert="horz" wrap="square" lIns="0" tIns="12700" rIns="0" bIns="0" rtlCol="0">
            <a:spAutoFit/>
          </a:bodyPr>
          <a:lstStyle/>
          <a:p>
            <a:pPr marL="12700">
              <a:lnSpc>
                <a:spcPct val="100000"/>
              </a:lnSpc>
              <a:spcBef>
                <a:spcPts val="100"/>
              </a:spcBef>
            </a:pPr>
            <a:r>
              <a:rPr lang="ru-RU" dirty="0"/>
              <a:t>Ролевые игры</a:t>
            </a:r>
            <a:endParaRPr lang="en-GB" spc="-5" dirty="0"/>
          </a:p>
        </p:txBody>
      </p:sp>
      <p:sp>
        <p:nvSpPr>
          <p:cNvPr id="15" name="object 15"/>
          <p:cNvSpPr txBox="1"/>
          <p:nvPr/>
        </p:nvSpPr>
        <p:spPr>
          <a:xfrm>
            <a:off x="11346885" y="5613027"/>
            <a:ext cx="118745" cy="788670"/>
          </a:xfrm>
          <a:prstGeom prst="rect">
            <a:avLst/>
          </a:prstGeom>
        </p:spPr>
        <p:txBody>
          <a:bodyPr vert="vert" wrap="square" lIns="0" tIns="8890" rIns="0" bIns="0" rtlCol="0">
            <a:spAutoFit/>
          </a:bodyPr>
          <a:lstStyle/>
          <a:p>
            <a:pPr marL="12700">
              <a:lnSpc>
                <a:spcPct val="100000"/>
              </a:lnSpc>
              <a:spcBef>
                <a:spcPts val="70"/>
              </a:spcBef>
            </a:pPr>
            <a:r>
              <a:rPr sz="600" spc="15">
                <a:solidFill>
                  <a:srgbClr val="FFFFFF"/>
                </a:solidFill>
                <a:latin typeface="Calibri"/>
                <a:cs typeface="Calibri"/>
              </a:rPr>
              <a:t>CARL WHETHAM </a:t>
            </a:r>
            <a:r>
              <a:rPr sz="600">
                <a:solidFill>
                  <a:srgbClr val="FFFFFF"/>
                </a:solidFill>
                <a:latin typeface="Calibri"/>
                <a:cs typeface="Calibri"/>
              </a:rPr>
              <a:t>/</a:t>
            </a:r>
            <a:r>
              <a:rPr sz="600" spc="-45">
                <a:solidFill>
                  <a:srgbClr val="FFFFFF"/>
                </a:solidFill>
                <a:latin typeface="Calibri"/>
                <a:cs typeface="Calibri"/>
              </a:rPr>
              <a:t> </a:t>
            </a:r>
            <a:r>
              <a:rPr sz="600" spc="10">
                <a:solidFill>
                  <a:srgbClr val="FFFFFF"/>
                </a:solidFill>
                <a:latin typeface="Calibri"/>
                <a:cs typeface="Calibri"/>
              </a:rPr>
              <a:t>IFRC</a:t>
            </a:r>
            <a:endParaRPr sz="600">
              <a:latin typeface="Calibri"/>
              <a:cs typeface="Calibri"/>
            </a:endParaRPr>
          </a:p>
        </p:txBody>
      </p:sp>
      <p:pic>
        <p:nvPicPr>
          <p:cNvPr id="18" name="Picture 17" descr="supervision learning.jpeg"/>
          <p:cNvPicPr>
            <a:picLocks noChangeAspect="1"/>
          </p:cNvPicPr>
          <p:nvPr/>
        </p:nvPicPr>
        <p:blipFill>
          <a:blip r:embed="rId3"/>
          <a:stretch>
            <a:fillRect/>
          </a:stretch>
        </p:blipFill>
        <p:spPr>
          <a:xfrm>
            <a:off x="7145584" y="2468879"/>
            <a:ext cx="4373316" cy="3565243"/>
          </a:xfrm>
          <a:prstGeom prst="rect">
            <a:avLst/>
          </a:prstGeom>
        </p:spPr>
      </p:pic>
      <p:sp>
        <p:nvSpPr>
          <p:cNvPr id="6" name="TextBox 5">
            <a:extLst>
              <a:ext uri="{FF2B5EF4-FFF2-40B4-BE49-F238E27FC236}">
                <a16:creationId xmlns:a16="http://schemas.microsoft.com/office/drawing/2014/main" id="{35396AA9-2890-42F6-8E05-F53FDC3BF2F7}"/>
              </a:ext>
            </a:extLst>
          </p:cNvPr>
          <p:cNvSpPr txBox="1"/>
          <p:nvPr/>
        </p:nvSpPr>
        <p:spPr>
          <a:xfrm>
            <a:off x="524274" y="4894470"/>
            <a:ext cx="7134453" cy="1323439"/>
          </a:xfrm>
          <a:prstGeom prst="rect">
            <a:avLst/>
          </a:prstGeom>
          <a:noFill/>
        </p:spPr>
        <p:txBody>
          <a:bodyPr wrap="square">
            <a:spAutoFit/>
          </a:bodyPr>
          <a:lstStyle/>
          <a:p>
            <a:r>
              <a:rPr lang="ru-RU" sz="2000" b="1" kern="1200" dirty="0">
                <a:solidFill>
                  <a:schemeClr val="tx1"/>
                </a:solidFill>
                <a:latin typeface="+mn-lt"/>
                <a:ea typeface="+mn-ea"/>
                <a:cs typeface="+mn-cs"/>
              </a:rPr>
              <a:t>Рекомендации по обратной связ</a:t>
            </a:r>
            <a:r>
              <a:rPr lang="ru-RU" sz="2000" b="1" dirty="0"/>
              <a:t>и</a:t>
            </a:r>
            <a:r>
              <a:rPr lang="en-GB" sz="2000" b="1" kern="1200" dirty="0">
                <a:solidFill>
                  <a:schemeClr val="tx1"/>
                </a:solidFill>
                <a:latin typeface="+mn-lt"/>
                <a:ea typeface="+mn-ea"/>
                <a:cs typeface="+mn-cs"/>
              </a:rPr>
              <a:t>:</a:t>
            </a:r>
            <a:endParaRPr lang="en-GB" sz="2000" kern="1200" dirty="0">
              <a:solidFill>
                <a:schemeClr val="tx1"/>
              </a:solidFill>
              <a:latin typeface="+mn-lt"/>
              <a:ea typeface="+mn-ea"/>
              <a:cs typeface="+mn-cs"/>
            </a:endParaRPr>
          </a:p>
          <a:p>
            <a:r>
              <a:rPr lang="en-GB" sz="2000" kern="1200" dirty="0">
                <a:solidFill>
                  <a:schemeClr val="tx1"/>
                </a:solidFill>
                <a:latin typeface="+mn-lt"/>
                <a:ea typeface="+mn-ea"/>
                <a:cs typeface="+mn-cs"/>
              </a:rPr>
              <a:t>1. </a:t>
            </a:r>
            <a:r>
              <a:rPr lang="ru-RU" sz="2000" kern="1200" dirty="0">
                <a:solidFill>
                  <a:schemeClr val="tx1"/>
                </a:solidFill>
                <a:latin typeface="+mn-lt"/>
                <a:ea typeface="+mn-ea"/>
                <a:cs typeface="+mn-cs"/>
              </a:rPr>
              <a:t>Что помощник сделал хорошо</a:t>
            </a:r>
            <a:r>
              <a:rPr lang="en-GB" sz="2000" kern="1200" dirty="0">
                <a:solidFill>
                  <a:schemeClr val="tx1"/>
                </a:solidFill>
                <a:latin typeface="+mn-lt"/>
                <a:ea typeface="+mn-ea"/>
                <a:cs typeface="+mn-cs"/>
              </a:rPr>
              <a:t>? </a:t>
            </a:r>
          </a:p>
          <a:p>
            <a:r>
              <a:rPr lang="en-GB" sz="2000" kern="1200" dirty="0">
                <a:solidFill>
                  <a:schemeClr val="tx1"/>
                </a:solidFill>
                <a:latin typeface="+mn-lt"/>
                <a:ea typeface="+mn-ea"/>
                <a:cs typeface="+mn-cs"/>
              </a:rPr>
              <a:t>2. </a:t>
            </a:r>
            <a:r>
              <a:rPr lang="ru-RU" sz="2000" kern="1200" dirty="0">
                <a:solidFill>
                  <a:schemeClr val="tx1"/>
                </a:solidFill>
                <a:latin typeface="+mn-lt"/>
                <a:ea typeface="+mn-ea"/>
                <a:cs typeface="+mn-cs"/>
              </a:rPr>
              <a:t>Что можно сделать лучше в следующий раз</a:t>
            </a:r>
            <a:r>
              <a:rPr lang="en-GB" sz="2000" kern="1200" dirty="0">
                <a:solidFill>
                  <a:schemeClr val="tx1"/>
                </a:solidFill>
                <a:latin typeface="+mn-lt"/>
                <a:ea typeface="+mn-ea"/>
                <a:cs typeface="+mn-cs"/>
              </a:rPr>
              <a:t>? </a:t>
            </a:r>
          </a:p>
          <a:p>
            <a:r>
              <a:rPr lang="en-GB" sz="2000" kern="1200" dirty="0">
                <a:solidFill>
                  <a:schemeClr val="tx1"/>
                </a:solidFill>
                <a:latin typeface="+mn-lt"/>
                <a:ea typeface="+mn-ea"/>
                <a:cs typeface="+mn-cs"/>
              </a:rPr>
              <a:t>3. </a:t>
            </a:r>
            <a:r>
              <a:rPr lang="ru-RU" sz="2000" dirty="0"/>
              <a:t>В конце дайте общий положительный комментарий</a:t>
            </a:r>
            <a:r>
              <a:rPr lang="en-GB" sz="2000" kern="1200" dirty="0">
                <a:solidFill>
                  <a:schemeClr val="tx1"/>
                </a:solidFill>
                <a:latin typeface="+mn-lt"/>
                <a:ea typeface="+mn-ea"/>
                <a:cs typeface="+mn-cs"/>
              </a:rPr>
              <a:t>. </a:t>
            </a:r>
          </a:p>
        </p:txBody>
      </p:sp>
      <p:sp>
        <p:nvSpPr>
          <p:cNvPr id="8" name="TextBox 7">
            <a:extLst>
              <a:ext uri="{FF2B5EF4-FFF2-40B4-BE49-F238E27FC236}">
                <a16:creationId xmlns:a16="http://schemas.microsoft.com/office/drawing/2014/main" id="{AFA7FB60-D617-41B4-8B64-F6695EA9FC60}"/>
              </a:ext>
            </a:extLst>
          </p:cNvPr>
          <p:cNvSpPr txBox="1"/>
          <p:nvPr/>
        </p:nvSpPr>
        <p:spPr>
          <a:xfrm>
            <a:off x="709367" y="1086156"/>
            <a:ext cx="6194353" cy="3477875"/>
          </a:xfrm>
          <a:prstGeom prst="rect">
            <a:avLst/>
          </a:prstGeom>
          <a:noFill/>
        </p:spPr>
        <p:txBody>
          <a:bodyPr wrap="square">
            <a:spAutoFit/>
          </a:bodyPr>
          <a:lstStyle/>
          <a:p>
            <a:r>
              <a:rPr lang="ru-RU" sz="2000" b="1" dirty="0"/>
              <a:t>Практикуем навыки ППП в группах по 3 человека. </a:t>
            </a:r>
            <a:endParaRPr lang="en-GB" sz="2000" kern="1200" dirty="0">
              <a:solidFill>
                <a:schemeClr val="tx1"/>
              </a:solidFill>
              <a:latin typeface="+mn-lt"/>
              <a:ea typeface="+mn-ea"/>
              <a:cs typeface="+mn-cs"/>
            </a:endParaRPr>
          </a:p>
          <a:p>
            <a:pPr marL="457200" lvl="0" indent="-457200">
              <a:buFont typeface="+mj-lt"/>
              <a:buAutoNum type="arabicPeriod"/>
            </a:pPr>
            <a:r>
              <a:rPr lang="ru-RU" sz="2000" kern="1200" dirty="0">
                <a:solidFill>
                  <a:schemeClr val="tx1"/>
                </a:solidFill>
                <a:latin typeface="+mn-lt"/>
                <a:ea typeface="+mn-ea"/>
                <a:cs typeface="+mn-cs"/>
              </a:rPr>
              <a:t>Один участник – помощник ППП</a:t>
            </a:r>
            <a:endParaRPr lang="en-GB" sz="2000" kern="1200" dirty="0">
              <a:solidFill>
                <a:schemeClr val="tx1"/>
              </a:solidFill>
              <a:latin typeface="+mn-lt"/>
              <a:ea typeface="+mn-ea"/>
              <a:cs typeface="+mn-cs"/>
            </a:endParaRPr>
          </a:p>
          <a:p>
            <a:pPr marL="457200" lvl="0" indent="-457200">
              <a:buFont typeface="+mj-lt"/>
              <a:buAutoNum type="arabicPeriod"/>
            </a:pPr>
            <a:r>
              <a:rPr lang="ru-RU" sz="2000" kern="1200" dirty="0">
                <a:solidFill>
                  <a:schemeClr val="tx1"/>
                </a:solidFill>
                <a:latin typeface="+mn-lt"/>
                <a:ea typeface="+mn-ea"/>
                <a:cs typeface="+mn-cs"/>
              </a:rPr>
              <a:t>Второй участник – пострадавший </a:t>
            </a:r>
            <a:endParaRPr lang="en-GB" sz="2000" kern="1200" dirty="0">
              <a:solidFill>
                <a:schemeClr val="tx1"/>
              </a:solidFill>
              <a:latin typeface="+mn-lt"/>
              <a:ea typeface="+mn-ea"/>
              <a:cs typeface="+mn-cs"/>
            </a:endParaRPr>
          </a:p>
          <a:p>
            <a:pPr marL="457200" lvl="0" indent="-457200">
              <a:buFont typeface="+mj-lt"/>
              <a:buAutoNum type="arabicPeriod"/>
            </a:pPr>
            <a:r>
              <a:rPr lang="ru-RU" sz="2000" kern="1200" dirty="0">
                <a:solidFill>
                  <a:schemeClr val="tx1"/>
                </a:solidFill>
                <a:latin typeface="+mn-lt"/>
                <a:ea typeface="+mn-ea"/>
                <a:cs typeface="+mn-cs"/>
              </a:rPr>
              <a:t>Третий участник – наблюдатель, который даст обратную связь </a:t>
            </a:r>
            <a:endParaRPr lang="en-US" sz="2000" kern="1200" dirty="0">
              <a:solidFill>
                <a:schemeClr val="tx1"/>
              </a:solidFill>
              <a:latin typeface="+mn-lt"/>
              <a:ea typeface="+mn-ea"/>
              <a:cs typeface="+mn-cs"/>
            </a:endParaRPr>
          </a:p>
          <a:p>
            <a:pPr marL="457200" lvl="0" indent="-457200">
              <a:buFont typeface="+mj-lt"/>
              <a:buAutoNum type="arabicPeriod"/>
            </a:pPr>
            <a:endParaRPr lang="en-GB" sz="2000" kern="1200" dirty="0">
              <a:solidFill>
                <a:schemeClr val="tx1"/>
              </a:solidFill>
              <a:latin typeface="+mn-lt"/>
              <a:ea typeface="+mn-ea"/>
              <a:cs typeface="+mn-cs"/>
            </a:endParaRPr>
          </a:p>
          <a:p>
            <a:r>
              <a:rPr lang="ru-RU" sz="2000" dirty="0"/>
              <a:t>Вам будет дано 3 раза по 5 минут </a:t>
            </a:r>
            <a:r>
              <a:rPr lang="en-GB" sz="2000" kern="1200" dirty="0">
                <a:solidFill>
                  <a:schemeClr val="tx1"/>
                </a:solidFill>
                <a:latin typeface="+mn-lt"/>
                <a:ea typeface="+mn-ea"/>
                <a:cs typeface="+mn-cs"/>
              </a:rPr>
              <a:t>: </a:t>
            </a:r>
          </a:p>
          <a:p>
            <a:pPr marL="342900" lvl="0" indent="-342900">
              <a:buFont typeface="Arial" panose="020B0604020202020204" pitchFamily="34" charset="0"/>
              <a:buChar char="•"/>
            </a:pPr>
            <a:r>
              <a:rPr lang="en-US" sz="2000" kern="1200" dirty="0">
                <a:solidFill>
                  <a:schemeClr val="tx1"/>
                </a:solidFill>
                <a:latin typeface="+mn-lt"/>
                <a:ea typeface="+mn-ea"/>
                <a:cs typeface="+mn-cs"/>
              </a:rPr>
              <a:t>1 </a:t>
            </a:r>
            <a:r>
              <a:rPr lang="ru-RU" sz="2000" kern="1200" dirty="0">
                <a:solidFill>
                  <a:schemeClr val="tx1"/>
                </a:solidFill>
                <a:latin typeface="+mn-lt"/>
                <a:ea typeface="+mn-ea"/>
                <a:cs typeface="+mn-cs"/>
              </a:rPr>
              <a:t>мин – распределение ролей и подготовка. </a:t>
            </a:r>
          </a:p>
          <a:p>
            <a:pPr marL="342900" lvl="0" indent="-342900">
              <a:buFont typeface="Arial" panose="020B0604020202020204" pitchFamily="34" charset="0"/>
              <a:buChar char="•"/>
            </a:pPr>
            <a:r>
              <a:rPr lang="ru-RU" sz="2000" dirty="0"/>
              <a:t>2.</a:t>
            </a:r>
            <a:r>
              <a:rPr lang="en-US" sz="2000" kern="1200" dirty="0">
                <a:solidFill>
                  <a:schemeClr val="tx1"/>
                </a:solidFill>
                <a:latin typeface="+mn-lt"/>
                <a:ea typeface="+mn-ea"/>
                <a:cs typeface="+mn-cs"/>
              </a:rPr>
              <a:t>5 </a:t>
            </a:r>
            <a:r>
              <a:rPr lang="ru-RU" sz="2000" kern="1200" dirty="0">
                <a:solidFill>
                  <a:schemeClr val="tx1"/>
                </a:solidFill>
                <a:latin typeface="+mn-lt"/>
                <a:ea typeface="+mn-ea"/>
                <a:cs typeface="+mn-cs"/>
              </a:rPr>
              <a:t>мин – практика навыка ППП. </a:t>
            </a:r>
            <a:endParaRPr lang="en-GB" sz="2000" kern="1200" dirty="0">
              <a:solidFill>
                <a:schemeClr val="tx1"/>
              </a:solidFill>
              <a:latin typeface="+mn-lt"/>
              <a:ea typeface="+mn-ea"/>
              <a:cs typeface="+mn-cs"/>
            </a:endParaRPr>
          </a:p>
          <a:p>
            <a:pPr marL="342900" lvl="0" indent="-342900">
              <a:buFont typeface="Arial" panose="020B0604020202020204" pitchFamily="34" charset="0"/>
              <a:buChar char="•"/>
            </a:pPr>
            <a:r>
              <a:rPr lang="ru-RU" sz="2000" kern="1200" dirty="0">
                <a:solidFill>
                  <a:schemeClr val="tx1"/>
                </a:solidFill>
                <a:latin typeface="+mn-lt"/>
                <a:ea typeface="+mn-ea"/>
                <a:cs typeface="+mn-cs"/>
              </a:rPr>
              <a:t>1 мин – обратная связь от наблюдателя</a:t>
            </a:r>
            <a:endParaRPr lang="en-US" sz="2000" kern="1200" dirty="0">
              <a:solidFill>
                <a:schemeClr val="tx1"/>
              </a:solidFill>
              <a:latin typeface="+mn-lt"/>
              <a:ea typeface="+mn-ea"/>
              <a:cs typeface="+mn-cs"/>
            </a:endParaRPr>
          </a:p>
          <a:p>
            <a:pPr marL="342900" lvl="0" indent="-342900">
              <a:buFont typeface="Arial" panose="020B0604020202020204" pitchFamily="34" charset="0"/>
              <a:buChar char="•"/>
            </a:pPr>
            <a:r>
              <a:rPr lang="en-US" sz="2000" dirty="0"/>
              <a:t>30 </a:t>
            </a:r>
            <a:r>
              <a:rPr lang="ru-RU" sz="2000" dirty="0"/>
              <a:t> сек – перерыв. </a:t>
            </a:r>
            <a:endParaRPr lang="en-US" sz="2000" kern="1200" dirty="0">
              <a:solidFill>
                <a:schemeClr val="tx1"/>
              </a:solidFill>
              <a:latin typeface="+mn-lt"/>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Video call computer.jpg">
            <a:extLst>
              <a:ext uri="{FF2B5EF4-FFF2-40B4-BE49-F238E27FC236}">
                <a16:creationId xmlns:a16="http://schemas.microsoft.com/office/drawing/2014/main" id="{3D958934-83C1-4ADC-84F1-2B051DBDFC89}"/>
              </a:ext>
            </a:extLst>
          </p:cNvPr>
          <p:cNvPicPr>
            <a:picLocks noChangeAspect="1"/>
          </p:cNvPicPr>
          <p:nvPr/>
        </p:nvPicPr>
        <p:blipFill>
          <a:blip r:embed="rId3"/>
          <a:stretch>
            <a:fillRect/>
          </a:stretch>
        </p:blipFill>
        <p:spPr>
          <a:xfrm>
            <a:off x="152352" y="954593"/>
            <a:ext cx="2930826" cy="2980596"/>
          </a:xfrm>
          <a:prstGeom prst="rect">
            <a:avLst/>
          </a:prstGeom>
        </p:spPr>
      </p:pic>
      <p:pic>
        <p:nvPicPr>
          <p:cNvPr id="6" name="Picture 5" descr="checking in.jpeg">
            <a:extLst>
              <a:ext uri="{FF2B5EF4-FFF2-40B4-BE49-F238E27FC236}">
                <a16:creationId xmlns:a16="http://schemas.microsoft.com/office/drawing/2014/main" id="{B144098E-7B3F-4630-853F-BE47468DC4C0}"/>
              </a:ext>
            </a:extLst>
          </p:cNvPr>
          <p:cNvPicPr>
            <a:picLocks noChangeAspect="1"/>
          </p:cNvPicPr>
          <p:nvPr/>
        </p:nvPicPr>
        <p:blipFill>
          <a:blip r:embed="rId4">
            <a:lum bright="7000"/>
          </a:blip>
          <a:stretch>
            <a:fillRect/>
          </a:stretch>
        </p:blipFill>
        <p:spPr>
          <a:xfrm>
            <a:off x="4933718" y="554903"/>
            <a:ext cx="3732230" cy="2671297"/>
          </a:xfrm>
          <a:prstGeom prst="rect">
            <a:avLst/>
          </a:prstGeom>
        </p:spPr>
      </p:pic>
      <p:pic>
        <p:nvPicPr>
          <p:cNvPr id="7" name="Picture 6" descr="P 3.jpeg">
            <a:extLst>
              <a:ext uri="{FF2B5EF4-FFF2-40B4-BE49-F238E27FC236}">
                <a16:creationId xmlns:a16="http://schemas.microsoft.com/office/drawing/2014/main" id="{0395E21E-6FC2-4855-AA89-7F741A32EDC9}"/>
              </a:ext>
            </a:extLst>
          </p:cNvPr>
          <p:cNvPicPr>
            <a:picLocks noChangeAspect="1"/>
          </p:cNvPicPr>
          <p:nvPr/>
        </p:nvPicPr>
        <p:blipFill>
          <a:blip r:embed="rId5"/>
          <a:stretch>
            <a:fillRect/>
          </a:stretch>
        </p:blipFill>
        <p:spPr>
          <a:xfrm>
            <a:off x="206828" y="3935189"/>
            <a:ext cx="3089413" cy="2044448"/>
          </a:xfrm>
          <a:prstGeom prst="rect">
            <a:avLst/>
          </a:prstGeom>
        </p:spPr>
      </p:pic>
      <p:pic>
        <p:nvPicPr>
          <p:cNvPr id="8" name="Picture 7" descr="Children's grief.jpg">
            <a:extLst>
              <a:ext uri="{FF2B5EF4-FFF2-40B4-BE49-F238E27FC236}">
                <a16:creationId xmlns:a16="http://schemas.microsoft.com/office/drawing/2014/main" id="{A36B21F2-577C-459A-B61B-F74F21F84FEE}"/>
              </a:ext>
            </a:extLst>
          </p:cNvPr>
          <p:cNvPicPr>
            <a:picLocks noChangeAspect="1"/>
          </p:cNvPicPr>
          <p:nvPr/>
        </p:nvPicPr>
        <p:blipFill>
          <a:blip r:embed="rId6"/>
          <a:stretch>
            <a:fillRect/>
          </a:stretch>
        </p:blipFill>
        <p:spPr>
          <a:xfrm>
            <a:off x="3927956" y="3743141"/>
            <a:ext cx="3466387" cy="2056141"/>
          </a:xfrm>
          <a:prstGeom prst="rect">
            <a:avLst/>
          </a:prstGeom>
        </p:spPr>
      </p:pic>
      <p:sp>
        <p:nvSpPr>
          <p:cNvPr id="9" name="object 20">
            <a:extLst>
              <a:ext uri="{FF2B5EF4-FFF2-40B4-BE49-F238E27FC236}">
                <a16:creationId xmlns:a16="http://schemas.microsoft.com/office/drawing/2014/main" id="{F9E35956-2257-4E47-82B8-2892881A9C57}"/>
              </a:ext>
            </a:extLst>
          </p:cNvPr>
          <p:cNvSpPr txBox="1"/>
          <p:nvPr/>
        </p:nvSpPr>
        <p:spPr>
          <a:xfrm>
            <a:off x="2448860" y="2444891"/>
            <a:ext cx="2006884" cy="1244307"/>
          </a:xfrm>
          <a:prstGeom prst="rect">
            <a:avLst/>
          </a:prstGeom>
        </p:spPr>
        <p:txBody>
          <a:bodyPr vert="horz" wrap="square" lIns="0" tIns="12692" rIns="0" bIns="0" rtlCol="0">
            <a:spAutoFit/>
          </a:bodyPr>
          <a:lstStyle/>
          <a:p>
            <a:pPr marL="12692">
              <a:lnSpc>
                <a:spcPts val="3348"/>
              </a:lnSpc>
            </a:pPr>
            <a:r>
              <a:rPr lang="ru-RU" sz="2000" spc="-10" dirty="0">
                <a:cs typeface="Calibri"/>
              </a:rPr>
              <a:t>Дистанционное</a:t>
            </a:r>
          </a:p>
          <a:p>
            <a:pPr marL="12692">
              <a:lnSpc>
                <a:spcPts val="3348"/>
              </a:lnSpc>
            </a:pPr>
            <a:r>
              <a:rPr lang="ru-RU" sz="2000" spc="-10" dirty="0">
                <a:latin typeface="Calibri"/>
                <a:cs typeface="Calibri"/>
              </a:rPr>
              <a:t>поддерживающее </a:t>
            </a:r>
          </a:p>
          <a:p>
            <a:pPr marL="12692">
              <a:lnSpc>
                <a:spcPts val="3348"/>
              </a:lnSpc>
            </a:pPr>
            <a:r>
              <a:rPr lang="ru-RU" sz="2000" spc="-10" dirty="0">
                <a:latin typeface="Calibri"/>
                <a:cs typeface="Calibri"/>
              </a:rPr>
              <a:t>общение </a:t>
            </a:r>
            <a:endParaRPr sz="2000" dirty="0">
              <a:latin typeface="Calibri"/>
              <a:cs typeface="Calibri"/>
            </a:endParaRPr>
          </a:p>
        </p:txBody>
      </p:sp>
      <p:sp>
        <p:nvSpPr>
          <p:cNvPr id="10" name="object 20">
            <a:extLst>
              <a:ext uri="{FF2B5EF4-FFF2-40B4-BE49-F238E27FC236}">
                <a16:creationId xmlns:a16="http://schemas.microsoft.com/office/drawing/2014/main" id="{2AADAC6A-7151-4F0F-8B78-4A36F1F6AA6F}"/>
              </a:ext>
            </a:extLst>
          </p:cNvPr>
          <p:cNvSpPr txBox="1"/>
          <p:nvPr/>
        </p:nvSpPr>
        <p:spPr>
          <a:xfrm>
            <a:off x="8505045" y="554903"/>
            <a:ext cx="2133600" cy="1681030"/>
          </a:xfrm>
          <a:prstGeom prst="rect">
            <a:avLst/>
          </a:prstGeom>
        </p:spPr>
        <p:txBody>
          <a:bodyPr vert="horz" wrap="square" lIns="0" tIns="12692" rIns="0" bIns="0" rtlCol="0">
            <a:spAutoFit/>
          </a:bodyPr>
          <a:lstStyle/>
          <a:p>
            <a:pPr marL="12692">
              <a:lnSpc>
                <a:spcPts val="3348"/>
              </a:lnSpc>
            </a:pPr>
            <a:r>
              <a:rPr lang="ru-RU" sz="2000" spc="-10" dirty="0">
                <a:solidFill>
                  <a:srgbClr val="000000"/>
                </a:solidFill>
                <a:cs typeface="Calibri"/>
              </a:rPr>
              <a:t>Забота о сотрудниках и волонтерах дистанционно</a:t>
            </a:r>
            <a:endParaRPr sz="2000" dirty="0">
              <a:solidFill>
                <a:srgbClr val="000000"/>
              </a:solidFill>
              <a:latin typeface="Calibri"/>
              <a:cs typeface="Calibri"/>
            </a:endParaRPr>
          </a:p>
        </p:txBody>
      </p:sp>
      <p:sp>
        <p:nvSpPr>
          <p:cNvPr id="11" name="object 20">
            <a:extLst>
              <a:ext uri="{FF2B5EF4-FFF2-40B4-BE49-F238E27FC236}">
                <a16:creationId xmlns:a16="http://schemas.microsoft.com/office/drawing/2014/main" id="{F19BF3B7-2BC5-4505-85DF-39083955D7E1}"/>
              </a:ext>
            </a:extLst>
          </p:cNvPr>
          <p:cNvSpPr txBox="1"/>
          <p:nvPr/>
        </p:nvSpPr>
        <p:spPr>
          <a:xfrm>
            <a:off x="4192024" y="5849936"/>
            <a:ext cx="2938250" cy="411451"/>
          </a:xfrm>
          <a:prstGeom prst="rect">
            <a:avLst/>
          </a:prstGeom>
        </p:spPr>
        <p:txBody>
          <a:bodyPr vert="horz" wrap="square" lIns="0" tIns="12692" rIns="0" bIns="0" rtlCol="0">
            <a:spAutoFit/>
          </a:bodyPr>
          <a:lstStyle/>
          <a:p>
            <a:pPr marL="12692" algn="ctr">
              <a:lnSpc>
                <a:spcPts val="3348"/>
              </a:lnSpc>
            </a:pPr>
            <a:r>
              <a:rPr lang="ru-RU" sz="2000" spc="-10" dirty="0">
                <a:solidFill>
                  <a:srgbClr val="000000"/>
                </a:solidFill>
                <a:latin typeface="Calibri"/>
                <a:cs typeface="Calibri"/>
              </a:rPr>
              <a:t>Потеря и горе</a:t>
            </a:r>
            <a:endParaRPr sz="2000" dirty="0">
              <a:solidFill>
                <a:srgbClr val="000000"/>
              </a:solidFill>
              <a:latin typeface="Calibri"/>
              <a:cs typeface="Calibri"/>
            </a:endParaRPr>
          </a:p>
        </p:txBody>
      </p:sp>
      <p:sp>
        <p:nvSpPr>
          <p:cNvPr id="12" name="object 20">
            <a:extLst>
              <a:ext uri="{FF2B5EF4-FFF2-40B4-BE49-F238E27FC236}">
                <a16:creationId xmlns:a16="http://schemas.microsoft.com/office/drawing/2014/main" id="{1E682879-16BB-4C4A-8D8C-795B27EF999F}"/>
              </a:ext>
            </a:extLst>
          </p:cNvPr>
          <p:cNvSpPr txBox="1"/>
          <p:nvPr/>
        </p:nvSpPr>
        <p:spPr>
          <a:xfrm>
            <a:off x="206828" y="5877398"/>
            <a:ext cx="2938250" cy="411451"/>
          </a:xfrm>
          <a:prstGeom prst="rect">
            <a:avLst/>
          </a:prstGeom>
        </p:spPr>
        <p:txBody>
          <a:bodyPr vert="horz" wrap="square" lIns="0" tIns="12692" rIns="0" bIns="0" rtlCol="0">
            <a:spAutoFit/>
          </a:bodyPr>
          <a:lstStyle/>
          <a:p>
            <a:pPr marL="12692" algn="ctr">
              <a:lnSpc>
                <a:spcPts val="3348"/>
              </a:lnSpc>
            </a:pPr>
            <a:r>
              <a:rPr lang="ru-RU" sz="2000" spc="-10" dirty="0">
                <a:solidFill>
                  <a:srgbClr val="000000"/>
                </a:solidFill>
                <a:cs typeface="Calibri"/>
              </a:rPr>
              <a:t>ППП для детей</a:t>
            </a:r>
            <a:endParaRPr sz="2000" dirty="0">
              <a:solidFill>
                <a:srgbClr val="000000"/>
              </a:solidFill>
              <a:latin typeface="Calibri"/>
              <a:cs typeface="Calibri"/>
            </a:endParaRPr>
          </a:p>
        </p:txBody>
      </p:sp>
      <p:pic>
        <p:nvPicPr>
          <p:cNvPr id="13" name="Picture 12">
            <a:extLst>
              <a:ext uri="{FF2B5EF4-FFF2-40B4-BE49-F238E27FC236}">
                <a16:creationId xmlns:a16="http://schemas.microsoft.com/office/drawing/2014/main" id="{B492A69B-3453-40C0-96F6-E387011BBE80}"/>
              </a:ext>
            </a:extLst>
          </p:cNvPr>
          <p:cNvPicPr>
            <a:picLocks noChangeAspect="1"/>
          </p:cNvPicPr>
          <p:nvPr/>
        </p:nvPicPr>
        <p:blipFill>
          <a:blip r:embed="rId7"/>
          <a:stretch>
            <a:fillRect/>
          </a:stretch>
        </p:blipFill>
        <p:spPr>
          <a:xfrm>
            <a:off x="8048437" y="3681119"/>
            <a:ext cx="2043205" cy="2337150"/>
          </a:xfrm>
          <a:prstGeom prst="rect">
            <a:avLst/>
          </a:prstGeom>
        </p:spPr>
      </p:pic>
      <p:sp>
        <p:nvSpPr>
          <p:cNvPr id="14" name="object 20">
            <a:extLst>
              <a:ext uri="{FF2B5EF4-FFF2-40B4-BE49-F238E27FC236}">
                <a16:creationId xmlns:a16="http://schemas.microsoft.com/office/drawing/2014/main" id="{46C3C131-9F30-452D-A9DC-8AB15C7BA686}"/>
              </a:ext>
            </a:extLst>
          </p:cNvPr>
          <p:cNvSpPr txBox="1"/>
          <p:nvPr/>
        </p:nvSpPr>
        <p:spPr>
          <a:xfrm>
            <a:off x="8026059" y="5482922"/>
            <a:ext cx="2938250" cy="821114"/>
          </a:xfrm>
          <a:prstGeom prst="rect">
            <a:avLst/>
          </a:prstGeom>
        </p:spPr>
        <p:txBody>
          <a:bodyPr vert="horz" wrap="square" lIns="0" tIns="12692" rIns="0" bIns="0" rtlCol="0">
            <a:spAutoFit/>
          </a:bodyPr>
          <a:lstStyle/>
          <a:p>
            <a:pPr marL="12692" algn="r">
              <a:lnSpc>
                <a:spcPts val="3348"/>
              </a:lnSpc>
            </a:pPr>
            <a:r>
              <a:rPr lang="ru-RU" sz="2000" spc="-10" dirty="0">
                <a:solidFill>
                  <a:srgbClr val="000000"/>
                </a:solidFill>
                <a:cs typeface="Calibri"/>
              </a:rPr>
              <a:t>Сомнения </a:t>
            </a:r>
          </a:p>
          <a:p>
            <a:pPr marL="12692" algn="r">
              <a:lnSpc>
                <a:spcPts val="3348"/>
              </a:lnSpc>
            </a:pPr>
            <a:r>
              <a:rPr lang="ru-RU" sz="2000" spc="-10" dirty="0">
                <a:solidFill>
                  <a:srgbClr val="000000"/>
                </a:solidFill>
                <a:cs typeface="Calibri"/>
              </a:rPr>
              <a:t>в отношении вакцинации</a:t>
            </a:r>
            <a:endParaRPr sz="2000" dirty="0">
              <a:solidFill>
                <a:srgbClr val="000000"/>
              </a:solidFill>
              <a:latin typeface="Calibri"/>
              <a:cs typeface="Calibri"/>
            </a:endParaRPr>
          </a:p>
        </p:txBody>
      </p:sp>
    </p:spTree>
    <p:extLst>
      <p:ext uri="{BB962C8B-B14F-4D97-AF65-F5344CB8AC3E}">
        <p14:creationId xmlns:p14="http://schemas.microsoft.com/office/powerpoint/2010/main" val="256810079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object 13"/>
          <p:cNvSpPr txBox="1"/>
          <p:nvPr/>
        </p:nvSpPr>
        <p:spPr>
          <a:xfrm>
            <a:off x="6142965" y="1608535"/>
            <a:ext cx="5147884" cy="3649717"/>
          </a:xfrm>
          <a:prstGeom prst="rect">
            <a:avLst/>
          </a:prstGeom>
        </p:spPr>
        <p:txBody>
          <a:bodyPr vert="horz" wrap="square" lIns="0" tIns="53340" rIns="0" bIns="0" rtlCol="0" anchor="t">
            <a:spAutoFit/>
          </a:bodyPr>
          <a:lstStyle/>
          <a:p>
            <a:pPr marL="12700" lvl="0" defTabSz="914400">
              <a:spcBef>
                <a:spcPts val="100"/>
              </a:spcBef>
              <a:defRPr/>
            </a:pPr>
            <a:r>
              <a:rPr lang="ru-RU" sz="4000" kern="0" spc="-20" dirty="0">
                <a:solidFill>
                  <a:srgbClr val="0000FF"/>
                </a:solidFill>
                <a:cs typeface="Calibri"/>
              </a:rPr>
              <a:t>Работа в группах. </a:t>
            </a:r>
          </a:p>
          <a:p>
            <a:pPr marL="12700" lvl="0" defTabSz="914400">
              <a:spcBef>
                <a:spcPts val="100"/>
              </a:spcBef>
              <a:defRPr/>
            </a:pPr>
            <a:endParaRPr lang="ru-RU" sz="3200" kern="0" spc="-20" dirty="0">
              <a:solidFill>
                <a:srgbClr val="0000FF"/>
              </a:solidFill>
              <a:cs typeface="Calibri"/>
            </a:endParaRPr>
          </a:p>
          <a:p>
            <a:pPr marL="12700" lvl="0" defTabSz="914400">
              <a:spcBef>
                <a:spcPts val="100"/>
              </a:spcBef>
              <a:defRPr/>
            </a:pPr>
            <a:r>
              <a:rPr lang="ru-RU" sz="4000" kern="0" spc="-20" dirty="0">
                <a:solidFill>
                  <a:srgbClr val="0000FF"/>
                </a:solidFill>
                <a:cs typeface="Calibri"/>
              </a:rPr>
              <a:t>Обсудите и запишите, что вам нужно сделать при подготовке к оказанию ППП</a:t>
            </a:r>
            <a:r>
              <a:rPr lang="en-US" sz="4000" kern="0" spc="-20" dirty="0">
                <a:solidFill>
                  <a:srgbClr val="0000FF"/>
                </a:solidFill>
                <a:cs typeface="Calibri"/>
              </a:rPr>
              <a:t>?</a:t>
            </a:r>
          </a:p>
        </p:txBody>
      </p:sp>
      <p:sp>
        <p:nvSpPr>
          <p:cNvPr id="15" name="object 15"/>
          <p:cNvSpPr txBox="1"/>
          <p:nvPr/>
        </p:nvSpPr>
        <p:spPr>
          <a:xfrm>
            <a:off x="11346885" y="5613027"/>
            <a:ext cx="118745" cy="788670"/>
          </a:xfrm>
          <a:prstGeom prst="rect">
            <a:avLst/>
          </a:prstGeom>
        </p:spPr>
        <p:txBody>
          <a:bodyPr vert="vert" wrap="square" lIns="0" tIns="8890" rIns="0" bIns="0" rtlCol="0">
            <a:spAutoFit/>
          </a:bodyPr>
          <a:lstStyle/>
          <a:p>
            <a:pPr marL="12700">
              <a:lnSpc>
                <a:spcPct val="100000"/>
              </a:lnSpc>
              <a:spcBef>
                <a:spcPts val="70"/>
              </a:spcBef>
            </a:pPr>
            <a:r>
              <a:rPr sz="600" spc="15">
                <a:solidFill>
                  <a:srgbClr val="FFFFFF"/>
                </a:solidFill>
                <a:latin typeface="Calibri"/>
                <a:cs typeface="Calibri"/>
              </a:rPr>
              <a:t>CARL WHETHAM </a:t>
            </a:r>
            <a:r>
              <a:rPr sz="600">
                <a:solidFill>
                  <a:srgbClr val="FFFFFF"/>
                </a:solidFill>
                <a:latin typeface="Calibri"/>
                <a:cs typeface="Calibri"/>
              </a:rPr>
              <a:t>/</a:t>
            </a:r>
            <a:r>
              <a:rPr sz="600" spc="-45">
                <a:solidFill>
                  <a:srgbClr val="FFFFFF"/>
                </a:solidFill>
                <a:latin typeface="Calibri"/>
                <a:cs typeface="Calibri"/>
              </a:rPr>
              <a:t> </a:t>
            </a:r>
            <a:r>
              <a:rPr sz="600" spc="10">
                <a:solidFill>
                  <a:srgbClr val="FFFFFF"/>
                </a:solidFill>
                <a:latin typeface="Calibri"/>
                <a:cs typeface="Calibri"/>
              </a:rPr>
              <a:t>IFRC</a:t>
            </a:r>
            <a:endParaRPr sz="600">
              <a:latin typeface="Calibri"/>
              <a:cs typeface="Calibri"/>
            </a:endParaRPr>
          </a:p>
        </p:txBody>
      </p:sp>
      <p:pic>
        <p:nvPicPr>
          <p:cNvPr id="4" name="Picture 3" descr="A picture containing text, linedrawing&#10;&#10;Description automatically generated">
            <a:extLst>
              <a:ext uri="{FF2B5EF4-FFF2-40B4-BE49-F238E27FC236}">
                <a16:creationId xmlns:a16="http://schemas.microsoft.com/office/drawing/2014/main" id="{1055FD33-9D16-40C0-8793-4BF89EE9496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6456" y="1361502"/>
            <a:ext cx="5525047" cy="4143785"/>
          </a:xfrm>
          <a:prstGeom prst="rect">
            <a:avLst/>
          </a:prstGeom>
        </p:spPr>
      </p:pic>
      <p:sp>
        <p:nvSpPr>
          <p:cNvPr id="8" name="object 12">
            <a:extLst>
              <a:ext uri="{FF2B5EF4-FFF2-40B4-BE49-F238E27FC236}">
                <a16:creationId xmlns:a16="http://schemas.microsoft.com/office/drawing/2014/main" id="{62466395-1BDC-499E-A38E-0227D90ABD63}"/>
              </a:ext>
            </a:extLst>
          </p:cNvPr>
          <p:cNvSpPr txBox="1">
            <a:spLocks/>
          </p:cNvSpPr>
          <p:nvPr/>
        </p:nvSpPr>
        <p:spPr>
          <a:xfrm>
            <a:off x="2595724" y="351540"/>
            <a:ext cx="7848600" cy="659155"/>
          </a:xfrm>
          <a:prstGeom prst="rect">
            <a:avLst/>
          </a:prstGeom>
        </p:spPr>
        <p:txBody>
          <a:bodyPr vert="horz" wrap="square" lIns="0" tIns="12700" rIns="0" bIns="0" rtlCol="0">
            <a:spAutoFit/>
          </a:bodyPr>
          <a:lstStyle>
            <a:lvl1pPr>
              <a:defRPr sz="4200" b="0" i="0">
                <a:solidFill>
                  <a:srgbClr val="231F20"/>
                </a:solidFill>
                <a:latin typeface="Calibri"/>
                <a:ea typeface="+mj-ea"/>
                <a:cs typeface="Calibri"/>
              </a:defRPr>
            </a:lvl1pPr>
          </a:lstStyle>
          <a:p>
            <a:pPr marL="12700" defTabSz="914400">
              <a:spcBef>
                <a:spcPts val="100"/>
              </a:spcBef>
            </a:pPr>
            <a:r>
              <a:rPr lang="ru-RU" kern="0" dirty="0"/>
              <a:t>Готовимся помогать</a:t>
            </a:r>
            <a:endParaRPr lang="ru-RU" kern="0" spc="-5" dirty="0"/>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object 15"/>
          <p:cNvSpPr txBox="1"/>
          <p:nvPr/>
        </p:nvSpPr>
        <p:spPr>
          <a:xfrm>
            <a:off x="11400155" y="5635568"/>
            <a:ext cx="118745" cy="788670"/>
          </a:xfrm>
          <a:prstGeom prst="rect">
            <a:avLst/>
          </a:prstGeom>
        </p:spPr>
        <p:txBody>
          <a:bodyPr vert="vert" wrap="square" lIns="0" tIns="8890" rIns="0" bIns="0" rtlCol="0">
            <a:spAutoFit/>
          </a:bodyPr>
          <a:lstStyle/>
          <a:p>
            <a:pPr marL="12700">
              <a:lnSpc>
                <a:spcPct val="100000"/>
              </a:lnSpc>
              <a:spcBef>
                <a:spcPts val="70"/>
              </a:spcBef>
            </a:pPr>
            <a:r>
              <a:rPr sz="600" spc="15">
                <a:solidFill>
                  <a:srgbClr val="FFFFFF"/>
                </a:solidFill>
                <a:latin typeface="Calibri"/>
                <a:cs typeface="Calibri"/>
              </a:rPr>
              <a:t>CARL WHETHAM </a:t>
            </a:r>
            <a:r>
              <a:rPr sz="600">
                <a:solidFill>
                  <a:srgbClr val="FFFFFF"/>
                </a:solidFill>
                <a:latin typeface="Calibri"/>
                <a:cs typeface="Calibri"/>
              </a:rPr>
              <a:t>/</a:t>
            </a:r>
            <a:r>
              <a:rPr sz="600" spc="-45">
                <a:solidFill>
                  <a:srgbClr val="FFFFFF"/>
                </a:solidFill>
                <a:latin typeface="Calibri"/>
                <a:cs typeface="Calibri"/>
              </a:rPr>
              <a:t> </a:t>
            </a:r>
            <a:r>
              <a:rPr sz="600" spc="10">
                <a:solidFill>
                  <a:srgbClr val="FFFFFF"/>
                </a:solidFill>
                <a:latin typeface="Calibri"/>
                <a:cs typeface="Calibri"/>
              </a:rPr>
              <a:t>IFRC</a:t>
            </a:r>
            <a:endParaRPr sz="600">
              <a:latin typeface="Calibri"/>
              <a:cs typeface="Calibri"/>
            </a:endParaRPr>
          </a:p>
        </p:txBody>
      </p:sp>
      <p:pic>
        <p:nvPicPr>
          <p:cNvPr id="17" name="Picture 16" descr="Pernille 10.jpeg">
            <a:extLst>
              <a:ext uri="{FF2B5EF4-FFF2-40B4-BE49-F238E27FC236}">
                <a16:creationId xmlns:a16="http://schemas.microsoft.com/office/drawing/2014/main" id="{621BD186-E6F9-D14D-9A2C-6159D8C898C0}"/>
              </a:ext>
            </a:extLst>
          </p:cNvPr>
          <p:cNvPicPr>
            <a:picLocks noChangeAspect="1"/>
          </p:cNvPicPr>
          <p:nvPr/>
        </p:nvPicPr>
        <p:blipFill>
          <a:blip r:embed="rId3"/>
          <a:stretch>
            <a:fillRect/>
          </a:stretch>
        </p:blipFill>
        <p:spPr>
          <a:xfrm>
            <a:off x="9813290" y="3803479"/>
            <a:ext cx="1262068" cy="2202929"/>
          </a:xfrm>
          <a:prstGeom prst="rect">
            <a:avLst/>
          </a:prstGeom>
        </p:spPr>
      </p:pic>
      <p:pic>
        <p:nvPicPr>
          <p:cNvPr id="18" name="Picture 17" descr="online learning copy.jpg"/>
          <p:cNvPicPr>
            <a:picLocks noChangeAspect="1"/>
          </p:cNvPicPr>
          <p:nvPr/>
        </p:nvPicPr>
        <p:blipFill>
          <a:blip r:embed="rId4"/>
          <a:stretch>
            <a:fillRect/>
          </a:stretch>
        </p:blipFill>
        <p:spPr>
          <a:xfrm>
            <a:off x="9308162" y="284049"/>
            <a:ext cx="1937688" cy="3083991"/>
          </a:xfrm>
          <a:prstGeom prst="rect">
            <a:avLst/>
          </a:prstGeom>
        </p:spPr>
      </p:pic>
      <p:sp>
        <p:nvSpPr>
          <p:cNvPr id="16" name="Rectangle 15"/>
          <p:cNvSpPr/>
          <p:nvPr/>
        </p:nvSpPr>
        <p:spPr>
          <a:xfrm>
            <a:off x="0" y="1228415"/>
            <a:ext cx="9540240" cy="5150128"/>
          </a:xfrm>
          <a:prstGeom prst="rect">
            <a:avLst/>
          </a:prstGeom>
        </p:spPr>
        <p:txBody>
          <a:bodyPr wrap="square">
            <a:spAutoFit/>
          </a:bodyPr>
          <a:lstStyle/>
          <a:p>
            <a:pPr marL="757555" lvl="1" indent="-287655">
              <a:spcBef>
                <a:spcPts val="420"/>
              </a:spcBef>
              <a:buChar char="•"/>
              <a:tabLst>
                <a:tab pos="300355" algn="l"/>
                <a:tab pos="300990" algn="l"/>
              </a:tabLst>
            </a:pPr>
            <a:r>
              <a:rPr lang="ru-RU" sz="2400" dirty="0">
                <a:solidFill>
                  <a:srgbClr val="231F20"/>
                </a:solidFill>
                <a:cs typeface="Calibri"/>
              </a:rPr>
              <a:t>Безопасность – выберите способ взаимодействия, безопасный для вас и человека, попавшего в беду.</a:t>
            </a:r>
          </a:p>
          <a:p>
            <a:pPr marL="757555" lvl="1" indent="-287655">
              <a:spcBef>
                <a:spcPts val="420"/>
              </a:spcBef>
              <a:buChar char="•"/>
              <a:tabLst>
                <a:tab pos="300355" algn="l"/>
                <a:tab pos="300990" algn="l"/>
              </a:tabLst>
            </a:pPr>
            <a:r>
              <a:rPr lang="ru-RU" sz="2400" dirty="0">
                <a:solidFill>
                  <a:srgbClr val="231F20"/>
                </a:solidFill>
                <a:cs typeface="Calibri"/>
              </a:rPr>
              <a:t>Если вы планируете помогать удаленно, убедитесь, что у вас есть эфирное время, интернет и вы можете обеспечить конфиденциальность. </a:t>
            </a:r>
          </a:p>
          <a:p>
            <a:pPr marL="757555" lvl="1" indent="-287655">
              <a:spcBef>
                <a:spcPts val="420"/>
              </a:spcBef>
              <a:buChar char="•"/>
              <a:tabLst>
                <a:tab pos="300355" algn="l"/>
                <a:tab pos="300990" algn="l"/>
              </a:tabLst>
            </a:pPr>
            <a:r>
              <a:rPr lang="ru-RU" sz="2400" dirty="0">
                <a:solidFill>
                  <a:srgbClr val="231F20"/>
                </a:solidFill>
                <a:cs typeface="Calibri"/>
              </a:rPr>
              <a:t>Изучите местную систему связи и контактов, держите ее под рукой, чтобы поделиться при необходимости.</a:t>
            </a:r>
          </a:p>
          <a:p>
            <a:pPr marL="757555" lvl="1" indent="-287655">
              <a:spcBef>
                <a:spcPts val="420"/>
              </a:spcBef>
              <a:buChar char="•"/>
              <a:tabLst>
                <a:tab pos="300355" algn="l"/>
                <a:tab pos="300990" algn="l"/>
              </a:tabLst>
            </a:pPr>
            <a:r>
              <a:rPr lang="ru-RU" sz="2400" dirty="0">
                <a:solidFill>
                  <a:srgbClr val="231F20"/>
                </a:solidFill>
                <a:cs typeface="Calibri"/>
              </a:rPr>
              <a:t>Помните о группах с особыми потребностями (например, дети, пожилые люди, люди с хроническими заболеваниями и т. п.).</a:t>
            </a:r>
          </a:p>
          <a:p>
            <a:pPr marL="757555" lvl="1" indent="-287655">
              <a:spcBef>
                <a:spcPts val="420"/>
              </a:spcBef>
              <a:buChar char="•"/>
              <a:tabLst>
                <a:tab pos="300355" algn="l"/>
                <a:tab pos="300990" algn="l"/>
              </a:tabLst>
            </a:pPr>
            <a:r>
              <a:rPr lang="ru-RU" sz="2400" dirty="0">
                <a:solidFill>
                  <a:srgbClr val="231F20"/>
                </a:solidFill>
                <a:cs typeface="Calibri"/>
              </a:rPr>
              <a:t>Имейте материалы и будьте готовы дать совет  по психологической грамотности (например, о здоровых стратегиях выживания, лучшем сне и т. п.)</a:t>
            </a:r>
          </a:p>
          <a:p>
            <a:pPr marL="757555" lvl="1" indent="-287655">
              <a:spcBef>
                <a:spcPts val="420"/>
              </a:spcBef>
              <a:buChar char="•"/>
              <a:tabLst>
                <a:tab pos="300355" algn="l"/>
                <a:tab pos="300990" algn="l"/>
              </a:tabLst>
            </a:pPr>
            <a:endParaRPr lang="en-GB" sz="2400" dirty="0">
              <a:solidFill>
                <a:srgbClr val="231F20"/>
              </a:solidFill>
              <a:cs typeface="Calibri"/>
            </a:endParaRPr>
          </a:p>
        </p:txBody>
      </p:sp>
      <p:sp>
        <p:nvSpPr>
          <p:cNvPr id="9" name="object 12">
            <a:extLst>
              <a:ext uri="{FF2B5EF4-FFF2-40B4-BE49-F238E27FC236}">
                <a16:creationId xmlns:a16="http://schemas.microsoft.com/office/drawing/2014/main" id="{78C7FB4A-C9E7-483F-9867-A1A823FC822D}"/>
              </a:ext>
            </a:extLst>
          </p:cNvPr>
          <p:cNvSpPr txBox="1">
            <a:spLocks/>
          </p:cNvSpPr>
          <p:nvPr/>
        </p:nvSpPr>
        <p:spPr>
          <a:xfrm>
            <a:off x="2595724" y="351540"/>
            <a:ext cx="7848600" cy="659155"/>
          </a:xfrm>
          <a:prstGeom prst="rect">
            <a:avLst/>
          </a:prstGeom>
        </p:spPr>
        <p:txBody>
          <a:bodyPr vert="horz" wrap="square" lIns="0" tIns="12700" rIns="0" bIns="0" rtlCol="0">
            <a:spAutoFit/>
          </a:bodyPr>
          <a:lstStyle>
            <a:lvl1pPr>
              <a:defRPr sz="4200" b="0" i="0">
                <a:solidFill>
                  <a:srgbClr val="231F20"/>
                </a:solidFill>
                <a:latin typeface="Calibri"/>
                <a:ea typeface="+mj-ea"/>
                <a:cs typeface="Calibri"/>
              </a:defRPr>
            </a:lvl1pPr>
          </a:lstStyle>
          <a:p>
            <a:pPr marL="12700" defTabSz="914400">
              <a:spcBef>
                <a:spcPts val="100"/>
              </a:spcBef>
            </a:pPr>
            <a:r>
              <a:rPr lang="ru-RU" kern="0" dirty="0"/>
              <a:t>Готовимся помогать</a:t>
            </a:r>
            <a:endParaRPr lang="ru-RU" kern="0" spc="-5" dirty="0"/>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ext, book, linedrawing&#10;&#10;Description automatically generated">
            <a:extLst>
              <a:ext uri="{FF2B5EF4-FFF2-40B4-BE49-F238E27FC236}">
                <a16:creationId xmlns:a16="http://schemas.microsoft.com/office/drawing/2014/main" id="{B14E9112-AD06-4048-AA3F-D904996F3EF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68321" y="573944"/>
            <a:ext cx="5598550" cy="5335461"/>
          </a:xfrm>
          <a:prstGeom prst="rect">
            <a:avLst/>
          </a:prstGeom>
        </p:spPr>
      </p:pic>
      <p:sp>
        <p:nvSpPr>
          <p:cNvPr id="15" name="object 15"/>
          <p:cNvSpPr txBox="1"/>
          <p:nvPr/>
        </p:nvSpPr>
        <p:spPr>
          <a:xfrm>
            <a:off x="11369804" y="5611575"/>
            <a:ext cx="92333" cy="788187"/>
          </a:xfrm>
          <a:prstGeom prst="rect">
            <a:avLst/>
          </a:prstGeom>
        </p:spPr>
        <p:txBody>
          <a:bodyPr vert="vert" wrap="square" lIns="0" tIns="8885" rIns="0" bIns="0" rtlCol="0">
            <a:spAutoFit/>
          </a:bodyPr>
          <a:lstStyle/>
          <a:p>
            <a:pPr marL="12692">
              <a:spcBef>
                <a:spcPts val="70"/>
              </a:spcBef>
            </a:pPr>
            <a:r>
              <a:rPr sz="600" spc="15">
                <a:solidFill>
                  <a:srgbClr val="FFFFFF"/>
                </a:solidFill>
                <a:latin typeface="Calibri"/>
                <a:cs typeface="Calibri"/>
              </a:rPr>
              <a:t>CARL WHETHAM </a:t>
            </a:r>
            <a:r>
              <a:rPr sz="600">
                <a:solidFill>
                  <a:srgbClr val="FFFFFF"/>
                </a:solidFill>
                <a:latin typeface="Calibri"/>
                <a:cs typeface="Calibri"/>
              </a:rPr>
              <a:t>/</a:t>
            </a:r>
            <a:r>
              <a:rPr sz="600" spc="-45">
                <a:solidFill>
                  <a:srgbClr val="FFFFFF"/>
                </a:solidFill>
                <a:latin typeface="Calibri"/>
                <a:cs typeface="Calibri"/>
              </a:rPr>
              <a:t> </a:t>
            </a:r>
            <a:r>
              <a:rPr sz="600" spc="10">
                <a:solidFill>
                  <a:srgbClr val="FFFFFF"/>
                </a:solidFill>
                <a:latin typeface="Calibri"/>
                <a:cs typeface="Calibri"/>
              </a:rPr>
              <a:t>IFRC</a:t>
            </a:r>
            <a:endParaRPr sz="600">
              <a:latin typeface="Calibri"/>
              <a:cs typeface="Calibri"/>
            </a:endParaRPr>
          </a:p>
        </p:txBody>
      </p:sp>
      <p:sp>
        <p:nvSpPr>
          <p:cNvPr id="16" name="object 12"/>
          <p:cNvSpPr txBox="1">
            <a:spLocks/>
          </p:cNvSpPr>
          <p:nvPr/>
        </p:nvSpPr>
        <p:spPr>
          <a:xfrm>
            <a:off x="473056" y="1336045"/>
            <a:ext cx="9671476" cy="658827"/>
          </a:xfrm>
          <a:prstGeom prst="rect">
            <a:avLst/>
          </a:prstGeom>
        </p:spPr>
        <p:txBody>
          <a:bodyPr vert="horz" wrap="square" lIns="0" tIns="12692" rIns="0" bIns="0" rtlCol="0">
            <a:spAutoFit/>
          </a:bodyPr>
          <a:lstStyle/>
          <a:p>
            <a:pPr marL="12692" defTabSz="913860">
              <a:spcBef>
                <a:spcPts val="100"/>
              </a:spcBef>
              <a:defRPr/>
            </a:pPr>
            <a:r>
              <a:rPr lang="ru-RU" sz="4198" kern="0" dirty="0">
                <a:solidFill>
                  <a:srgbClr val="FF0000"/>
                </a:solidFill>
                <a:latin typeface="Calibri"/>
                <a:ea typeface="+mj-ea"/>
                <a:cs typeface="Calibri"/>
              </a:rPr>
              <a:t>ППП и самопомощь</a:t>
            </a:r>
            <a:endParaRPr lang="en-US" sz="4198" kern="0" spc="-5" dirty="0">
              <a:solidFill>
                <a:srgbClr val="FF0000"/>
              </a:solidFill>
              <a:latin typeface="Calibri"/>
              <a:ea typeface="+mj-ea"/>
              <a:cs typeface="Calibri"/>
            </a:endParaRPr>
          </a:p>
        </p:txBody>
      </p:sp>
      <p:sp>
        <p:nvSpPr>
          <p:cNvPr id="7" name="Rectangle 6"/>
          <p:cNvSpPr/>
          <p:nvPr/>
        </p:nvSpPr>
        <p:spPr>
          <a:xfrm>
            <a:off x="473056" y="2506644"/>
            <a:ext cx="5711502" cy="3040256"/>
          </a:xfrm>
          <a:prstGeom prst="rect">
            <a:avLst/>
          </a:prstGeom>
        </p:spPr>
        <p:txBody>
          <a:bodyPr wrap="square">
            <a:spAutoFit/>
          </a:bodyPr>
          <a:lstStyle/>
          <a:p>
            <a:pPr indent="6346" defTabSz="913860">
              <a:spcBef>
                <a:spcPts val="100"/>
              </a:spcBef>
              <a:defRPr/>
            </a:pPr>
            <a:r>
              <a:rPr lang="ru-RU" sz="3798" kern="0" spc="-20" dirty="0">
                <a:solidFill>
                  <a:srgbClr val="0000FF"/>
                </a:solidFill>
                <a:cs typeface="Calibri"/>
              </a:rPr>
              <a:t>Как вы будете использовать принципы </a:t>
            </a:r>
          </a:p>
          <a:p>
            <a:pPr indent="6346" defTabSz="913860">
              <a:spcBef>
                <a:spcPts val="100"/>
              </a:spcBef>
              <a:defRPr/>
            </a:pPr>
            <a:r>
              <a:rPr lang="ru-RU" sz="3798" kern="0" spc="-20" dirty="0">
                <a:solidFill>
                  <a:srgbClr val="0000FF"/>
                </a:solidFill>
                <a:cs typeface="Calibri"/>
              </a:rPr>
              <a:t>СМОТРИ, СЛУШАЙ, СВЯЗЫВАЙ </a:t>
            </a:r>
          </a:p>
          <a:p>
            <a:pPr indent="6346" defTabSz="913860">
              <a:spcBef>
                <a:spcPts val="100"/>
              </a:spcBef>
              <a:defRPr/>
            </a:pPr>
            <a:r>
              <a:rPr lang="ru-RU" sz="3798" kern="0" spc="-20" dirty="0">
                <a:solidFill>
                  <a:srgbClr val="0000FF"/>
                </a:solidFill>
                <a:cs typeface="Calibri"/>
              </a:rPr>
              <a:t>по отношению к себе</a:t>
            </a:r>
            <a:r>
              <a:rPr lang="en-US" sz="3798" kern="0" spc="-20" dirty="0">
                <a:solidFill>
                  <a:srgbClr val="0000FF"/>
                </a:solidFill>
                <a:cs typeface="Calibri"/>
              </a:rPr>
              <a:t>?</a:t>
            </a:r>
          </a:p>
        </p:txBody>
      </p:sp>
      <p:sp>
        <p:nvSpPr>
          <p:cNvPr id="13" name="object 7"/>
          <p:cNvSpPr/>
          <p:nvPr/>
        </p:nvSpPr>
        <p:spPr>
          <a:xfrm>
            <a:off x="3361345" y="554789"/>
            <a:ext cx="37442" cy="635"/>
          </a:xfrm>
          <a:custGeom>
            <a:avLst/>
            <a:gdLst/>
            <a:ahLst/>
            <a:cxnLst/>
            <a:rect l="l" t="t" r="r" b="b"/>
            <a:pathLst>
              <a:path w="37464" h="634">
                <a:moveTo>
                  <a:pt x="36893" y="17"/>
                </a:moveTo>
                <a:lnTo>
                  <a:pt x="2" y="17"/>
                </a:lnTo>
                <a:lnTo>
                  <a:pt x="36893" y="0"/>
                </a:lnTo>
                <a:close/>
              </a:path>
            </a:pathLst>
          </a:custGeom>
          <a:solidFill>
            <a:srgbClr val="ED1C24"/>
          </a:solidFill>
        </p:spPr>
        <p:txBody>
          <a:bodyPr wrap="square" lIns="0" tIns="0" rIns="0" bIns="0" rtlCol="0"/>
          <a:lstStyle/>
          <a:p>
            <a:endParaRPr sz="1799"/>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10;&#10;Description automatically generated with medium confidence">
            <a:extLst>
              <a:ext uri="{FF2B5EF4-FFF2-40B4-BE49-F238E27FC236}">
                <a16:creationId xmlns:a16="http://schemas.microsoft.com/office/drawing/2014/main" id="{40F887EA-AEC1-4994-94B2-D744F82EBBF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71266" y="1009668"/>
            <a:ext cx="4175619" cy="4997694"/>
          </a:xfrm>
          <a:prstGeom prst="rect">
            <a:avLst/>
          </a:prstGeom>
        </p:spPr>
      </p:pic>
      <p:sp>
        <p:nvSpPr>
          <p:cNvPr id="15" name="object 15"/>
          <p:cNvSpPr txBox="1"/>
          <p:nvPr/>
        </p:nvSpPr>
        <p:spPr>
          <a:xfrm>
            <a:off x="11346885" y="5613027"/>
            <a:ext cx="118745" cy="788670"/>
          </a:xfrm>
          <a:prstGeom prst="rect">
            <a:avLst/>
          </a:prstGeom>
        </p:spPr>
        <p:txBody>
          <a:bodyPr vert="vert" wrap="square" lIns="0" tIns="8890" rIns="0" bIns="0" rtlCol="0">
            <a:spAutoFit/>
          </a:bodyPr>
          <a:lstStyle/>
          <a:p>
            <a:pPr marL="12700">
              <a:lnSpc>
                <a:spcPct val="100000"/>
              </a:lnSpc>
              <a:spcBef>
                <a:spcPts val="70"/>
              </a:spcBef>
            </a:pPr>
            <a:r>
              <a:rPr sz="600" spc="15">
                <a:solidFill>
                  <a:srgbClr val="FFFFFF"/>
                </a:solidFill>
                <a:latin typeface="Calibri"/>
                <a:cs typeface="Calibri"/>
              </a:rPr>
              <a:t>CARL WHETHAM </a:t>
            </a:r>
            <a:r>
              <a:rPr sz="600">
                <a:solidFill>
                  <a:srgbClr val="FFFFFF"/>
                </a:solidFill>
                <a:latin typeface="Calibri"/>
                <a:cs typeface="Calibri"/>
              </a:rPr>
              <a:t>/</a:t>
            </a:r>
            <a:r>
              <a:rPr sz="600" spc="-45">
                <a:solidFill>
                  <a:srgbClr val="FFFFFF"/>
                </a:solidFill>
                <a:latin typeface="Calibri"/>
                <a:cs typeface="Calibri"/>
              </a:rPr>
              <a:t> </a:t>
            </a:r>
            <a:r>
              <a:rPr sz="600" spc="10">
                <a:solidFill>
                  <a:srgbClr val="FFFFFF"/>
                </a:solidFill>
                <a:latin typeface="Calibri"/>
                <a:cs typeface="Calibri"/>
              </a:rPr>
              <a:t>IFRC</a:t>
            </a:r>
            <a:endParaRPr sz="600">
              <a:latin typeface="Calibri"/>
              <a:cs typeface="Calibri"/>
            </a:endParaRPr>
          </a:p>
        </p:txBody>
      </p:sp>
      <p:sp>
        <p:nvSpPr>
          <p:cNvPr id="16" name="object 12"/>
          <p:cNvSpPr txBox="1">
            <a:spLocks/>
          </p:cNvSpPr>
          <p:nvPr/>
        </p:nvSpPr>
        <p:spPr>
          <a:xfrm>
            <a:off x="2132330" y="400061"/>
            <a:ext cx="5960110" cy="659155"/>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lang="ru-RU" sz="4200" b="0" i="0" u="none" strike="noStrike" kern="0" cap="none" spc="0" normalizeH="0" baseline="0" noProof="0" dirty="0">
                <a:ln>
                  <a:noFill/>
                </a:ln>
                <a:solidFill>
                  <a:srgbClr val="000000"/>
                </a:solidFill>
                <a:effectLst/>
                <a:uLnTx/>
                <a:uFillTx/>
                <a:latin typeface="Calibri"/>
                <a:ea typeface="+mj-ea"/>
                <a:cs typeface="Calibri"/>
              </a:rPr>
              <a:t>Примеры самопомощи</a:t>
            </a:r>
            <a:endParaRPr kumimoji="0" lang="en-US" sz="4200" b="0" i="0" u="none" strike="noStrike" kern="0" cap="none" spc="-5" normalizeH="0" baseline="0" noProof="0" dirty="0">
              <a:ln>
                <a:noFill/>
              </a:ln>
              <a:solidFill>
                <a:srgbClr val="000000"/>
              </a:solidFill>
              <a:effectLst/>
              <a:uLnTx/>
              <a:uFillTx/>
              <a:latin typeface="Calibri"/>
              <a:ea typeface="+mj-ea"/>
              <a:cs typeface="Calibri"/>
            </a:endParaRPr>
          </a:p>
        </p:txBody>
      </p:sp>
      <p:sp>
        <p:nvSpPr>
          <p:cNvPr id="17" name="object 13"/>
          <p:cNvSpPr txBox="1"/>
          <p:nvPr/>
        </p:nvSpPr>
        <p:spPr>
          <a:xfrm>
            <a:off x="471170" y="1257022"/>
            <a:ext cx="8672830" cy="5316840"/>
          </a:xfrm>
          <a:prstGeom prst="rect">
            <a:avLst/>
          </a:prstGeom>
        </p:spPr>
        <p:txBody>
          <a:bodyPr vert="horz" wrap="square" lIns="0" tIns="53340" rIns="0" bIns="0" rtlCol="0">
            <a:spAutoFit/>
          </a:bodyPr>
          <a:lstStyle/>
          <a:p>
            <a:pPr marL="300355" indent="-287655">
              <a:lnSpc>
                <a:spcPct val="100000"/>
              </a:lnSpc>
              <a:spcBef>
                <a:spcPts val="420"/>
              </a:spcBef>
              <a:buChar char="•"/>
              <a:tabLst>
                <a:tab pos="300355" algn="l"/>
                <a:tab pos="300990" algn="l"/>
              </a:tabLst>
            </a:pPr>
            <a:r>
              <a:rPr lang="ru-RU" sz="2400" spc="-15" dirty="0">
                <a:solidFill>
                  <a:srgbClr val="000000"/>
                </a:solidFill>
                <a:cs typeface="Calibri"/>
              </a:rPr>
              <a:t>Сосредоточьтесь на простых и рутинных задачах.</a:t>
            </a:r>
          </a:p>
          <a:p>
            <a:pPr marL="300355" indent="-287655">
              <a:lnSpc>
                <a:spcPct val="100000"/>
              </a:lnSpc>
              <a:spcBef>
                <a:spcPts val="420"/>
              </a:spcBef>
              <a:buChar char="•"/>
              <a:tabLst>
                <a:tab pos="300355" algn="l"/>
                <a:tab pos="300990" algn="l"/>
              </a:tabLst>
            </a:pPr>
            <a:r>
              <a:rPr lang="ru-RU" sz="2400" spc="-15" dirty="0">
                <a:solidFill>
                  <a:srgbClr val="000000"/>
                </a:solidFill>
                <a:cs typeface="Calibri"/>
              </a:rPr>
              <a:t>Обратитесь за поддержкой — поговорите </a:t>
            </a:r>
            <a:br>
              <a:rPr lang="ru-RU" sz="2400" spc="-15" dirty="0">
                <a:solidFill>
                  <a:srgbClr val="000000"/>
                </a:solidFill>
                <a:cs typeface="Calibri"/>
              </a:rPr>
            </a:br>
            <a:r>
              <a:rPr lang="ru-RU" sz="2400" spc="-15" dirty="0">
                <a:solidFill>
                  <a:srgbClr val="000000"/>
                </a:solidFill>
                <a:cs typeface="Calibri"/>
              </a:rPr>
              <a:t>с друзьями или коллегами о том, </a:t>
            </a:r>
            <a:br>
              <a:rPr lang="ru-RU" sz="2400" spc="-15" dirty="0">
                <a:solidFill>
                  <a:srgbClr val="000000"/>
                </a:solidFill>
                <a:cs typeface="Calibri"/>
              </a:rPr>
            </a:br>
            <a:r>
              <a:rPr lang="ru-RU" sz="2400" spc="-15" dirty="0">
                <a:solidFill>
                  <a:srgbClr val="000000"/>
                </a:solidFill>
                <a:cs typeface="Calibri"/>
              </a:rPr>
              <a:t>как вы себя чувствуете.</a:t>
            </a:r>
          </a:p>
          <a:p>
            <a:pPr marL="300355" indent="-287655">
              <a:lnSpc>
                <a:spcPct val="100000"/>
              </a:lnSpc>
              <a:spcBef>
                <a:spcPts val="420"/>
              </a:spcBef>
              <a:buChar char="•"/>
              <a:tabLst>
                <a:tab pos="300355" algn="l"/>
                <a:tab pos="300990" algn="l"/>
              </a:tabLst>
            </a:pPr>
            <a:r>
              <a:rPr lang="ru-RU" sz="2400" spc="-15" dirty="0">
                <a:solidFill>
                  <a:srgbClr val="000000"/>
                </a:solidFill>
                <a:cs typeface="Calibri"/>
              </a:rPr>
              <a:t>Попробуйте найти новые способы общения.</a:t>
            </a:r>
          </a:p>
          <a:p>
            <a:pPr marL="300355" indent="-287655">
              <a:lnSpc>
                <a:spcPct val="100000"/>
              </a:lnSpc>
              <a:spcBef>
                <a:spcPts val="420"/>
              </a:spcBef>
              <a:buChar char="•"/>
              <a:tabLst>
                <a:tab pos="300355" algn="l"/>
                <a:tab pos="300990" algn="l"/>
              </a:tabLst>
            </a:pPr>
            <a:r>
              <a:rPr lang="ru-RU" sz="2400" spc="-15" dirty="0">
                <a:solidFill>
                  <a:srgbClr val="000000"/>
                </a:solidFill>
                <a:cs typeface="Calibri"/>
              </a:rPr>
              <a:t>Выполняйте упражнения. </a:t>
            </a:r>
          </a:p>
          <a:p>
            <a:pPr marL="300355" indent="-287655">
              <a:lnSpc>
                <a:spcPct val="100000"/>
              </a:lnSpc>
              <a:spcBef>
                <a:spcPts val="420"/>
              </a:spcBef>
              <a:buChar char="•"/>
              <a:tabLst>
                <a:tab pos="300355" algn="l"/>
                <a:tab pos="300990" algn="l"/>
              </a:tabLst>
            </a:pPr>
            <a:r>
              <a:rPr lang="ru-RU" sz="2400" spc="-15" dirty="0">
                <a:solidFill>
                  <a:srgbClr val="000000"/>
                </a:solidFill>
                <a:cs typeface="Calibri"/>
              </a:rPr>
              <a:t>Отдыхайте и хорошо спите.</a:t>
            </a:r>
          </a:p>
          <a:p>
            <a:pPr marL="300355" indent="-287655">
              <a:lnSpc>
                <a:spcPct val="100000"/>
              </a:lnSpc>
              <a:spcBef>
                <a:spcPts val="420"/>
              </a:spcBef>
              <a:buChar char="•"/>
              <a:tabLst>
                <a:tab pos="300355" algn="l"/>
                <a:tab pos="300990" algn="l"/>
              </a:tabLst>
            </a:pPr>
            <a:r>
              <a:rPr lang="ru-RU" sz="2400" spc="-15" dirty="0">
                <a:solidFill>
                  <a:srgbClr val="000000"/>
                </a:solidFill>
                <a:cs typeface="Calibri"/>
              </a:rPr>
              <a:t>Ешьте и пейте здоровые продукты и напитки. </a:t>
            </a:r>
          </a:p>
          <a:p>
            <a:pPr marL="300355" indent="-287655">
              <a:lnSpc>
                <a:spcPct val="100000"/>
              </a:lnSpc>
              <a:spcBef>
                <a:spcPts val="420"/>
              </a:spcBef>
              <a:buChar char="•"/>
              <a:tabLst>
                <a:tab pos="300355" algn="l"/>
                <a:tab pos="300990" algn="l"/>
              </a:tabLst>
            </a:pPr>
            <a:r>
              <a:rPr lang="ru-RU" sz="2400" spc="-15" dirty="0">
                <a:solidFill>
                  <a:srgbClr val="000000"/>
                </a:solidFill>
                <a:cs typeface="Calibri"/>
              </a:rPr>
              <a:t>Избегайте алкоголя и употребления </a:t>
            </a:r>
            <a:br>
              <a:rPr lang="ru-RU" sz="2400" spc="-15" dirty="0">
                <a:solidFill>
                  <a:srgbClr val="000000"/>
                </a:solidFill>
                <a:cs typeface="Calibri"/>
              </a:rPr>
            </a:br>
            <a:r>
              <a:rPr lang="ru-RU" sz="2400" spc="-15" dirty="0">
                <a:solidFill>
                  <a:srgbClr val="000000"/>
                </a:solidFill>
                <a:cs typeface="Calibri"/>
              </a:rPr>
              <a:t>психоактивных веществ.</a:t>
            </a:r>
          </a:p>
          <a:p>
            <a:pPr marL="300355" indent="-287655">
              <a:lnSpc>
                <a:spcPct val="100000"/>
              </a:lnSpc>
              <a:spcBef>
                <a:spcPts val="420"/>
              </a:spcBef>
              <a:buChar char="•"/>
              <a:tabLst>
                <a:tab pos="300355" algn="l"/>
                <a:tab pos="300990" algn="l"/>
              </a:tabLst>
            </a:pPr>
            <a:r>
              <a:rPr lang="ru-RU" sz="2400" spc="-15" dirty="0">
                <a:solidFill>
                  <a:srgbClr val="000000"/>
                </a:solidFill>
                <a:cs typeface="Calibri"/>
              </a:rPr>
              <a:t>Делайте то, что вам нравится.</a:t>
            </a:r>
          </a:p>
          <a:p>
            <a:pPr marL="300355" indent="-287655">
              <a:lnSpc>
                <a:spcPct val="100000"/>
              </a:lnSpc>
              <a:spcBef>
                <a:spcPts val="420"/>
              </a:spcBef>
              <a:buChar char="•"/>
              <a:tabLst>
                <a:tab pos="300355" algn="l"/>
                <a:tab pos="300990" algn="l"/>
              </a:tabLst>
            </a:pPr>
            <a:r>
              <a:rPr lang="ru-RU" sz="2400" spc="-15" dirty="0">
                <a:solidFill>
                  <a:srgbClr val="000000"/>
                </a:solidFill>
                <a:cs typeface="Calibri"/>
              </a:rPr>
              <a:t>Просите о помощи, когда вам это нужно.</a:t>
            </a:r>
          </a:p>
          <a:p>
            <a:pPr marL="300355" indent="-287655">
              <a:lnSpc>
                <a:spcPct val="100000"/>
              </a:lnSpc>
              <a:spcBef>
                <a:spcPts val="420"/>
              </a:spcBef>
              <a:buChar char="•"/>
              <a:tabLst>
                <a:tab pos="300355" algn="l"/>
                <a:tab pos="300990" algn="l"/>
              </a:tabLst>
            </a:pPr>
            <a:endParaRPr lang="en-US" sz="2400" dirty="0">
              <a:solidFill>
                <a:srgbClr val="000000"/>
              </a:solidFill>
              <a:cs typeface="Calibri"/>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Diagram&#10;&#10;Description automatically generated">
            <a:extLst>
              <a:ext uri="{FF2B5EF4-FFF2-40B4-BE49-F238E27FC236}">
                <a16:creationId xmlns:a16="http://schemas.microsoft.com/office/drawing/2014/main" id="{E771C134-C835-469E-BBF3-363ABA598FC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62446" y="2047205"/>
            <a:ext cx="6078634" cy="4355272"/>
          </a:xfrm>
          <a:prstGeom prst="rect">
            <a:avLst/>
          </a:prstGeom>
        </p:spPr>
      </p:pic>
      <p:sp>
        <p:nvSpPr>
          <p:cNvPr id="15" name="object 15"/>
          <p:cNvSpPr txBox="1"/>
          <p:nvPr/>
        </p:nvSpPr>
        <p:spPr>
          <a:xfrm>
            <a:off x="11369804" y="5423907"/>
            <a:ext cx="92333" cy="978570"/>
          </a:xfrm>
          <a:prstGeom prst="rect">
            <a:avLst/>
          </a:prstGeom>
        </p:spPr>
        <p:txBody>
          <a:bodyPr vert="vert" wrap="square" lIns="0" tIns="8885" rIns="0" bIns="0" rtlCol="0">
            <a:spAutoFit/>
          </a:bodyPr>
          <a:lstStyle/>
          <a:p>
            <a:pPr marL="12692">
              <a:spcBef>
                <a:spcPts val="70"/>
              </a:spcBef>
            </a:pPr>
            <a:r>
              <a:rPr sz="600" spc="15">
                <a:solidFill>
                  <a:srgbClr val="FFFFFF"/>
                </a:solidFill>
                <a:latin typeface="Calibri"/>
                <a:cs typeface="Calibri"/>
              </a:rPr>
              <a:t>SYRIAN ARAB </a:t>
            </a:r>
            <a:r>
              <a:rPr sz="600" spc="10">
                <a:solidFill>
                  <a:srgbClr val="FFFFFF"/>
                </a:solidFill>
                <a:latin typeface="Calibri"/>
                <a:cs typeface="Calibri"/>
              </a:rPr>
              <a:t>RED</a:t>
            </a:r>
            <a:r>
              <a:rPr sz="600" spc="-10">
                <a:solidFill>
                  <a:srgbClr val="FFFFFF"/>
                </a:solidFill>
                <a:latin typeface="Calibri"/>
                <a:cs typeface="Calibri"/>
              </a:rPr>
              <a:t> </a:t>
            </a:r>
            <a:r>
              <a:rPr sz="600" spc="15">
                <a:solidFill>
                  <a:srgbClr val="FFFFFF"/>
                </a:solidFill>
                <a:latin typeface="Calibri"/>
                <a:cs typeface="Calibri"/>
              </a:rPr>
              <a:t>CRESCENT</a:t>
            </a:r>
            <a:endParaRPr sz="600">
              <a:latin typeface="Calibri"/>
              <a:cs typeface="Calibri"/>
            </a:endParaRPr>
          </a:p>
        </p:txBody>
      </p:sp>
      <p:sp>
        <p:nvSpPr>
          <p:cNvPr id="17" name="object 12"/>
          <p:cNvSpPr txBox="1">
            <a:spLocks/>
          </p:cNvSpPr>
          <p:nvPr/>
        </p:nvSpPr>
        <p:spPr>
          <a:xfrm>
            <a:off x="805935" y="526708"/>
            <a:ext cx="9907029" cy="1317660"/>
          </a:xfrm>
          <a:prstGeom prst="rect">
            <a:avLst/>
          </a:prstGeom>
        </p:spPr>
        <p:txBody>
          <a:bodyPr vert="horz" wrap="square" lIns="0" tIns="12692" rIns="0" bIns="0" rtlCol="0">
            <a:spAutoFit/>
          </a:bodyPr>
          <a:lstStyle/>
          <a:p>
            <a:pPr marL="12692" algn="ctr" defTabSz="913860">
              <a:spcBef>
                <a:spcPts val="100"/>
              </a:spcBef>
              <a:defRPr/>
            </a:pPr>
            <a:r>
              <a:rPr lang="ru-RU" sz="4198" kern="0" spc="-20" dirty="0">
                <a:solidFill>
                  <a:srgbClr val="231F20"/>
                </a:solidFill>
                <a:latin typeface="Calibri"/>
                <a:ea typeface="+mj-ea"/>
                <a:cs typeface="Calibri"/>
              </a:rPr>
              <a:t>Поддержка сверстников, коллег  и </a:t>
            </a:r>
          </a:p>
          <a:p>
            <a:pPr marL="12692" algn="ctr" defTabSz="913860">
              <a:spcBef>
                <a:spcPts val="100"/>
              </a:spcBef>
              <a:defRPr/>
            </a:pPr>
            <a:r>
              <a:rPr lang="ru-RU" sz="4198" kern="0" spc="-20" dirty="0">
                <a:solidFill>
                  <a:srgbClr val="231F20"/>
                </a:solidFill>
                <a:latin typeface="Calibri"/>
                <a:ea typeface="+mj-ea"/>
                <a:cs typeface="Calibri"/>
              </a:rPr>
              <a:t>круг друзей (система напарников) </a:t>
            </a:r>
            <a:endParaRPr lang="en-US" sz="4198" kern="0" spc="-5" dirty="0">
              <a:solidFill>
                <a:srgbClr val="231F20"/>
              </a:solidFill>
              <a:latin typeface="Calibri"/>
              <a:ea typeface="+mj-ea"/>
              <a:cs typeface="Calibri"/>
            </a:endParaRPr>
          </a:p>
        </p:txBody>
      </p:sp>
      <p:sp>
        <p:nvSpPr>
          <p:cNvPr id="11" name="object 7"/>
          <p:cNvSpPr/>
          <p:nvPr/>
        </p:nvSpPr>
        <p:spPr>
          <a:xfrm>
            <a:off x="3361345" y="554789"/>
            <a:ext cx="37442" cy="635"/>
          </a:xfrm>
          <a:custGeom>
            <a:avLst/>
            <a:gdLst/>
            <a:ahLst/>
            <a:cxnLst/>
            <a:rect l="l" t="t" r="r" b="b"/>
            <a:pathLst>
              <a:path w="37464" h="634">
                <a:moveTo>
                  <a:pt x="36893" y="17"/>
                </a:moveTo>
                <a:lnTo>
                  <a:pt x="2" y="17"/>
                </a:lnTo>
                <a:lnTo>
                  <a:pt x="36893" y="0"/>
                </a:lnTo>
                <a:close/>
              </a:path>
            </a:pathLst>
          </a:custGeom>
          <a:solidFill>
            <a:srgbClr val="ED1C24"/>
          </a:solidFill>
        </p:spPr>
        <p:txBody>
          <a:bodyPr wrap="square" lIns="0" tIns="0" rIns="0" bIns="0" rtlCol="0"/>
          <a:lstStyle/>
          <a:p>
            <a:endParaRPr sz="1799"/>
          </a:p>
        </p:txBody>
      </p:sp>
      <p:sp>
        <p:nvSpPr>
          <p:cNvPr id="12" name="object 8"/>
          <p:cNvSpPr/>
          <p:nvPr/>
        </p:nvSpPr>
        <p:spPr>
          <a:xfrm>
            <a:off x="3398216" y="554789"/>
            <a:ext cx="43153" cy="635"/>
          </a:xfrm>
          <a:custGeom>
            <a:avLst/>
            <a:gdLst/>
            <a:ahLst/>
            <a:cxnLst/>
            <a:rect l="l" t="t" r="r" b="b"/>
            <a:pathLst>
              <a:path w="43179" h="634">
                <a:moveTo>
                  <a:pt x="43043" y="8"/>
                </a:moveTo>
                <a:lnTo>
                  <a:pt x="0" y="8"/>
                </a:lnTo>
                <a:lnTo>
                  <a:pt x="43043" y="0"/>
                </a:lnTo>
                <a:close/>
              </a:path>
            </a:pathLst>
          </a:custGeom>
          <a:solidFill>
            <a:srgbClr val="ED1C24"/>
          </a:solidFill>
        </p:spPr>
        <p:txBody>
          <a:bodyPr wrap="square" lIns="0" tIns="0" rIns="0" bIns="0" rtlCol="0"/>
          <a:lstStyle/>
          <a:p>
            <a:endParaRPr sz="1799"/>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Group 27"/>
          <p:cNvGrpSpPr/>
          <p:nvPr/>
        </p:nvGrpSpPr>
        <p:grpSpPr>
          <a:xfrm>
            <a:off x="4244386" y="1203071"/>
            <a:ext cx="3253694" cy="4522222"/>
            <a:chOff x="4311650" y="1031875"/>
            <a:chExt cx="2971800" cy="4308474"/>
          </a:xfrm>
        </p:grpSpPr>
        <p:pic>
          <p:nvPicPr>
            <p:cNvPr id="16" name="Picture 15"/>
            <p:cNvPicPr/>
            <p:nvPr/>
          </p:nvPicPr>
          <p:blipFill>
            <a:blip r:embed="rId3"/>
            <a:srcRect/>
            <a:stretch>
              <a:fillRect/>
            </a:stretch>
          </p:blipFill>
          <p:spPr bwMode="auto">
            <a:xfrm>
              <a:off x="4387850" y="1031875"/>
              <a:ext cx="2895600" cy="4308474"/>
            </a:xfrm>
            <a:prstGeom prst="rect">
              <a:avLst/>
            </a:prstGeom>
            <a:noFill/>
            <a:ln w="9525">
              <a:noFill/>
              <a:miter lim="800000"/>
              <a:headEnd/>
              <a:tailEnd/>
            </a:ln>
          </p:spPr>
        </p:pic>
        <p:sp>
          <p:nvSpPr>
            <p:cNvPr id="17" name="object 15"/>
            <p:cNvSpPr/>
            <p:nvPr/>
          </p:nvSpPr>
          <p:spPr>
            <a:xfrm>
              <a:off x="4311650" y="1031875"/>
              <a:ext cx="2743200" cy="4191000"/>
            </a:xfrm>
            <a:custGeom>
              <a:avLst/>
              <a:gdLst/>
              <a:ahLst/>
              <a:cxnLst/>
              <a:rect l="l" t="t" r="r" b="b"/>
              <a:pathLst>
                <a:path w="4020820" h="5856605">
                  <a:moveTo>
                    <a:pt x="0" y="5856312"/>
                  </a:moveTo>
                  <a:lnTo>
                    <a:pt x="4020540" y="5856312"/>
                  </a:lnTo>
                  <a:lnTo>
                    <a:pt x="4020540" y="0"/>
                  </a:lnTo>
                  <a:lnTo>
                    <a:pt x="0" y="0"/>
                  </a:lnTo>
                  <a:lnTo>
                    <a:pt x="0" y="5856312"/>
                  </a:lnTo>
                  <a:close/>
                </a:path>
              </a:pathLst>
            </a:custGeom>
            <a:ln w="9525">
              <a:solidFill>
                <a:srgbClr val="231F20"/>
              </a:solidFill>
            </a:ln>
          </p:spPr>
          <p:txBody>
            <a:bodyPr wrap="square" lIns="0" tIns="0" rIns="0" bIns="0" rtlCol="0"/>
            <a:lstStyle/>
            <a:p>
              <a:endParaRPr/>
            </a:p>
          </p:txBody>
        </p:sp>
      </p:grpSp>
      <p:grpSp>
        <p:nvGrpSpPr>
          <p:cNvPr id="3" name="Group 2">
            <a:extLst>
              <a:ext uri="{FF2B5EF4-FFF2-40B4-BE49-F238E27FC236}">
                <a16:creationId xmlns:a16="http://schemas.microsoft.com/office/drawing/2014/main" id="{3DC4CF23-1F94-48CB-8196-43C5FC053C14}"/>
              </a:ext>
            </a:extLst>
          </p:cNvPr>
          <p:cNvGrpSpPr>
            <a:grpSpLocks noChangeAspect="1"/>
          </p:cNvGrpSpPr>
          <p:nvPr/>
        </p:nvGrpSpPr>
        <p:grpSpPr>
          <a:xfrm>
            <a:off x="7697609" y="1081068"/>
            <a:ext cx="3476647" cy="5063979"/>
            <a:chOff x="7205636" y="311835"/>
            <a:chExt cx="4020820" cy="5856605"/>
          </a:xfrm>
        </p:grpSpPr>
        <p:sp>
          <p:nvSpPr>
            <p:cNvPr id="14" name="object 14"/>
            <p:cNvSpPr/>
            <p:nvPr/>
          </p:nvSpPr>
          <p:spPr>
            <a:xfrm>
              <a:off x="7235653" y="366299"/>
              <a:ext cx="3962400" cy="5747676"/>
            </a:xfrm>
            <a:prstGeom prst="rect">
              <a:avLst/>
            </a:prstGeom>
            <a:blipFill>
              <a:blip r:embed="rId4" cstate="print"/>
              <a:stretch>
                <a:fillRect/>
              </a:stretch>
            </a:blipFill>
          </p:spPr>
          <p:txBody>
            <a:bodyPr wrap="square" lIns="0" tIns="0" rIns="0" bIns="0" rtlCol="0"/>
            <a:lstStyle/>
            <a:p>
              <a:endParaRPr/>
            </a:p>
          </p:txBody>
        </p:sp>
        <p:sp>
          <p:nvSpPr>
            <p:cNvPr id="15" name="object 15"/>
            <p:cNvSpPr/>
            <p:nvPr/>
          </p:nvSpPr>
          <p:spPr>
            <a:xfrm>
              <a:off x="7205636" y="311835"/>
              <a:ext cx="4020820" cy="5856605"/>
            </a:xfrm>
            <a:custGeom>
              <a:avLst/>
              <a:gdLst/>
              <a:ahLst/>
              <a:cxnLst/>
              <a:rect l="l" t="t" r="r" b="b"/>
              <a:pathLst>
                <a:path w="4020820" h="5856605">
                  <a:moveTo>
                    <a:pt x="0" y="5856312"/>
                  </a:moveTo>
                  <a:lnTo>
                    <a:pt x="4020540" y="5856312"/>
                  </a:lnTo>
                  <a:lnTo>
                    <a:pt x="4020540" y="0"/>
                  </a:lnTo>
                  <a:lnTo>
                    <a:pt x="0" y="0"/>
                  </a:lnTo>
                  <a:lnTo>
                    <a:pt x="0" y="5856312"/>
                  </a:lnTo>
                  <a:close/>
                </a:path>
              </a:pathLst>
            </a:custGeom>
            <a:ln w="9525">
              <a:solidFill>
                <a:srgbClr val="231F20"/>
              </a:solidFill>
            </a:ln>
          </p:spPr>
          <p:txBody>
            <a:bodyPr wrap="square" lIns="0" tIns="0" rIns="0" bIns="0" rtlCol="0"/>
            <a:lstStyle/>
            <a:p>
              <a:endParaRPr/>
            </a:p>
          </p:txBody>
        </p:sp>
      </p:grpSp>
      <p:sp>
        <p:nvSpPr>
          <p:cNvPr id="20" name="object 13"/>
          <p:cNvSpPr/>
          <p:nvPr/>
        </p:nvSpPr>
        <p:spPr>
          <a:xfrm>
            <a:off x="2487316" y="1170871"/>
            <a:ext cx="1375945" cy="1992528"/>
          </a:xfrm>
          <a:prstGeom prst="rect">
            <a:avLst/>
          </a:prstGeom>
          <a:blipFill>
            <a:blip r:embed="rId5" cstate="print"/>
            <a:stretch>
              <a:fillRect/>
            </a:stretch>
          </a:blipFill>
        </p:spPr>
        <p:txBody>
          <a:bodyPr wrap="square" lIns="0" tIns="0" rIns="0" bIns="0" rtlCol="0"/>
          <a:lstStyle/>
          <a:p>
            <a:endParaRPr/>
          </a:p>
        </p:txBody>
      </p:sp>
      <p:sp>
        <p:nvSpPr>
          <p:cNvPr id="21" name="object 14"/>
          <p:cNvSpPr/>
          <p:nvPr/>
        </p:nvSpPr>
        <p:spPr>
          <a:xfrm>
            <a:off x="2406654" y="1165544"/>
            <a:ext cx="1521368" cy="2090227"/>
          </a:xfrm>
          <a:custGeom>
            <a:avLst/>
            <a:gdLst/>
            <a:ahLst/>
            <a:cxnLst/>
            <a:rect l="l" t="t" r="r" b="b"/>
            <a:pathLst>
              <a:path w="2194560" h="3319779">
                <a:moveTo>
                  <a:pt x="0" y="3319754"/>
                </a:moveTo>
                <a:lnTo>
                  <a:pt x="2194407" y="3319754"/>
                </a:lnTo>
                <a:lnTo>
                  <a:pt x="2194407" y="0"/>
                </a:lnTo>
                <a:lnTo>
                  <a:pt x="0" y="0"/>
                </a:lnTo>
                <a:lnTo>
                  <a:pt x="0" y="3319754"/>
                </a:lnTo>
                <a:close/>
              </a:path>
            </a:pathLst>
          </a:custGeom>
          <a:ln w="9525">
            <a:solidFill>
              <a:srgbClr val="231F20"/>
            </a:solidFill>
          </a:ln>
        </p:spPr>
        <p:txBody>
          <a:bodyPr wrap="square" lIns="0" tIns="0" rIns="0" bIns="0" rtlCol="0"/>
          <a:lstStyle/>
          <a:p>
            <a:endParaRPr/>
          </a:p>
        </p:txBody>
      </p:sp>
      <p:sp>
        <p:nvSpPr>
          <p:cNvPr id="22" name="object 15"/>
          <p:cNvSpPr/>
          <p:nvPr/>
        </p:nvSpPr>
        <p:spPr>
          <a:xfrm>
            <a:off x="504771" y="1182627"/>
            <a:ext cx="1375312" cy="1990817"/>
          </a:xfrm>
          <a:prstGeom prst="rect">
            <a:avLst/>
          </a:prstGeom>
          <a:blipFill>
            <a:blip r:embed="rId6" cstate="print"/>
            <a:stretch>
              <a:fillRect/>
            </a:stretch>
          </a:blipFill>
        </p:spPr>
        <p:txBody>
          <a:bodyPr wrap="square" lIns="0" tIns="0" rIns="0" bIns="0" rtlCol="0"/>
          <a:lstStyle/>
          <a:p>
            <a:endParaRPr/>
          </a:p>
        </p:txBody>
      </p:sp>
      <p:sp>
        <p:nvSpPr>
          <p:cNvPr id="23" name="object 16"/>
          <p:cNvSpPr/>
          <p:nvPr/>
        </p:nvSpPr>
        <p:spPr>
          <a:xfrm>
            <a:off x="425441" y="1166550"/>
            <a:ext cx="1521368" cy="2090227"/>
          </a:xfrm>
          <a:custGeom>
            <a:avLst/>
            <a:gdLst/>
            <a:ahLst/>
            <a:cxnLst/>
            <a:rect l="l" t="t" r="r" b="b"/>
            <a:pathLst>
              <a:path w="2194560" h="3319779">
                <a:moveTo>
                  <a:pt x="0" y="3319754"/>
                </a:moveTo>
                <a:lnTo>
                  <a:pt x="2194407" y="3319754"/>
                </a:lnTo>
                <a:lnTo>
                  <a:pt x="2194407" y="0"/>
                </a:lnTo>
                <a:lnTo>
                  <a:pt x="0" y="0"/>
                </a:lnTo>
                <a:lnTo>
                  <a:pt x="0" y="3319754"/>
                </a:lnTo>
                <a:close/>
              </a:path>
            </a:pathLst>
          </a:custGeom>
          <a:ln w="9525">
            <a:solidFill>
              <a:srgbClr val="231F20"/>
            </a:solidFill>
          </a:ln>
        </p:spPr>
        <p:txBody>
          <a:bodyPr wrap="square" lIns="0" tIns="0" rIns="0" bIns="0" rtlCol="0"/>
          <a:lstStyle/>
          <a:p>
            <a:endParaRPr/>
          </a:p>
        </p:txBody>
      </p:sp>
      <p:sp>
        <p:nvSpPr>
          <p:cNvPr id="24" name="object 17"/>
          <p:cNvSpPr/>
          <p:nvPr/>
        </p:nvSpPr>
        <p:spPr>
          <a:xfrm>
            <a:off x="488202" y="3613058"/>
            <a:ext cx="1373106" cy="1990817"/>
          </a:xfrm>
          <a:prstGeom prst="rect">
            <a:avLst/>
          </a:prstGeom>
          <a:blipFill>
            <a:blip r:embed="rId7" cstate="print"/>
            <a:stretch>
              <a:fillRect/>
            </a:stretch>
          </a:blipFill>
        </p:spPr>
        <p:txBody>
          <a:bodyPr wrap="square" lIns="0" tIns="0" rIns="0" bIns="0" rtlCol="0"/>
          <a:lstStyle/>
          <a:p>
            <a:endParaRPr/>
          </a:p>
        </p:txBody>
      </p:sp>
      <p:sp>
        <p:nvSpPr>
          <p:cNvPr id="25" name="object 18"/>
          <p:cNvSpPr/>
          <p:nvPr/>
        </p:nvSpPr>
        <p:spPr>
          <a:xfrm>
            <a:off x="425441" y="3635066"/>
            <a:ext cx="1521368" cy="2090227"/>
          </a:xfrm>
          <a:custGeom>
            <a:avLst/>
            <a:gdLst/>
            <a:ahLst/>
            <a:cxnLst/>
            <a:rect l="l" t="t" r="r" b="b"/>
            <a:pathLst>
              <a:path w="2194559" h="3319779">
                <a:moveTo>
                  <a:pt x="0" y="3319754"/>
                </a:moveTo>
                <a:lnTo>
                  <a:pt x="2194407" y="3319754"/>
                </a:lnTo>
                <a:lnTo>
                  <a:pt x="2194407" y="0"/>
                </a:lnTo>
                <a:lnTo>
                  <a:pt x="0" y="0"/>
                </a:lnTo>
                <a:lnTo>
                  <a:pt x="0" y="3319754"/>
                </a:lnTo>
                <a:close/>
              </a:path>
            </a:pathLst>
          </a:custGeom>
          <a:ln w="9525">
            <a:solidFill>
              <a:srgbClr val="231F20"/>
            </a:solidFill>
          </a:ln>
        </p:spPr>
        <p:txBody>
          <a:bodyPr wrap="square" lIns="0" tIns="0" rIns="0" bIns="0" rtlCol="0"/>
          <a:lstStyle/>
          <a:p>
            <a:endParaRPr/>
          </a:p>
        </p:txBody>
      </p:sp>
      <p:sp>
        <p:nvSpPr>
          <p:cNvPr id="26" name="object 19"/>
          <p:cNvSpPr/>
          <p:nvPr/>
        </p:nvSpPr>
        <p:spPr>
          <a:xfrm>
            <a:off x="2586768" y="3632669"/>
            <a:ext cx="1374760" cy="1990817"/>
          </a:xfrm>
          <a:prstGeom prst="rect">
            <a:avLst/>
          </a:prstGeom>
          <a:blipFill>
            <a:blip r:embed="rId8" cstate="print"/>
            <a:stretch>
              <a:fillRect/>
            </a:stretch>
          </a:blipFill>
        </p:spPr>
        <p:txBody>
          <a:bodyPr wrap="square" lIns="0" tIns="0" rIns="0" bIns="0" rtlCol="0"/>
          <a:lstStyle/>
          <a:p>
            <a:endParaRPr/>
          </a:p>
        </p:txBody>
      </p:sp>
      <p:sp>
        <p:nvSpPr>
          <p:cNvPr id="27" name="object 20"/>
          <p:cNvSpPr/>
          <p:nvPr/>
        </p:nvSpPr>
        <p:spPr>
          <a:xfrm>
            <a:off x="2482840" y="3635066"/>
            <a:ext cx="1521368" cy="2090227"/>
          </a:xfrm>
          <a:custGeom>
            <a:avLst/>
            <a:gdLst/>
            <a:ahLst/>
            <a:cxnLst/>
            <a:rect l="l" t="t" r="r" b="b"/>
            <a:pathLst>
              <a:path w="2194559" h="3319779">
                <a:moveTo>
                  <a:pt x="0" y="3319754"/>
                </a:moveTo>
                <a:lnTo>
                  <a:pt x="2194407" y="3319754"/>
                </a:lnTo>
                <a:lnTo>
                  <a:pt x="2194407" y="0"/>
                </a:lnTo>
                <a:lnTo>
                  <a:pt x="0" y="0"/>
                </a:lnTo>
                <a:lnTo>
                  <a:pt x="0" y="3319754"/>
                </a:lnTo>
                <a:close/>
              </a:path>
            </a:pathLst>
          </a:custGeom>
          <a:ln w="9525">
            <a:solidFill>
              <a:srgbClr val="231F20"/>
            </a:solidFill>
          </a:ln>
        </p:spPr>
        <p:txBody>
          <a:bodyPr wrap="square" lIns="0" tIns="0" rIns="0" bIns="0" rtlCol="0"/>
          <a:lstStyle/>
          <a:p>
            <a:endParaRPr/>
          </a:p>
        </p:txBody>
      </p:sp>
    </p:spTree>
    <p:extLst>
      <p:ext uri="{BB962C8B-B14F-4D97-AF65-F5344CB8AC3E}">
        <p14:creationId xmlns:p14="http://schemas.microsoft.com/office/powerpoint/2010/main" val="402094723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object 15"/>
          <p:cNvSpPr txBox="1"/>
          <p:nvPr/>
        </p:nvSpPr>
        <p:spPr>
          <a:xfrm>
            <a:off x="11346885" y="5613027"/>
            <a:ext cx="118745" cy="788670"/>
          </a:xfrm>
          <a:prstGeom prst="rect">
            <a:avLst/>
          </a:prstGeom>
        </p:spPr>
        <p:txBody>
          <a:bodyPr vert="vert" wrap="square" lIns="0" tIns="8890" rIns="0" bIns="0" rtlCol="0">
            <a:spAutoFit/>
          </a:bodyPr>
          <a:lstStyle/>
          <a:p>
            <a:pPr marL="12700">
              <a:lnSpc>
                <a:spcPct val="100000"/>
              </a:lnSpc>
              <a:spcBef>
                <a:spcPts val="70"/>
              </a:spcBef>
            </a:pPr>
            <a:r>
              <a:rPr sz="600" spc="15">
                <a:solidFill>
                  <a:srgbClr val="FFFFFF"/>
                </a:solidFill>
                <a:latin typeface="Calibri"/>
                <a:cs typeface="Calibri"/>
              </a:rPr>
              <a:t>CARL WHETHAM </a:t>
            </a:r>
            <a:r>
              <a:rPr sz="600">
                <a:solidFill>
                  <a:srgbClr val="FFFFFF"/>
                </a:solidFill>
                <a:latin typeface="Calibri"/>
                <a:cs typeface="Calibri"/>
              </a:rPr>
              <a:t>/</a:t>
            </a:r>
            <a:r>
              <a:rPr sz="600" spc="-45">
                <a:solidFill>
                  <a:srgbClr val="FFFFFF"/>
                </a:solidFill>
                <a:latin typeface="Calibri"/>
                <a:cs typeface="Calibri"/>
              </a:rPr>
              <a:t> </a:t>
            </a:r>
            <a:r>
              <a:rPr sz="600" spc="10">
                <a:solidFill>
                  <a:srgbClr val="FFFFFF"/>
                </a:solidFill>
                <a:latin typeface="Calibri"/>
                <a:cs typeface="Calibri"/>
              </a:rPr>
              <a:t>IFRC</a:t>
            </a:r>
            <a:endParaRPr sz="600">
              <a:latin typeface="Calibri"/>
              <a:cs typeface="Calibri"/>
            </a:endParaRPr>
          </a:p>
        </p:txBody>
      </p:sp>
      <p:sp>
        <p:nvSpPr>
          <p:cNvPr id="16" name="object 12"/>
          <p:cNvSpPr txBox="1">
            <a:spLocks/>
          </p:cNvSpPr>
          <p:nvPr/>
        </p:nvSpPr>
        <p:spPr>
          <a:xfrm>
            <a:off x="349249" y="1031875"/>
            <a:ext cx="10997635" cy="1305486"/>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lang="ru-RU" sz="4200" b="0" i="0" u="none" strike="noStrike" kern="0" cap="none" spc="0" normalizeH="0" baseline="0" noProof="0" dirty="0">
                <a:ln>
                  <a:noFill/>
                </a:ln>
                <a:solidFill>
                  <a:srgbClr val="000000"/>
                </a:solidFill>
                <a:effectLst/>
                <a:uLnTx/>
                <a:uFillTx/>
                <a:latin typeface="Calibri"/>
                <a:ea typeface="+mj-ea"/>
                <a:cs typeface="Calibri"/>
              </a:rPr>
              <a:t>Больше информации можно получить по ссылкам:</a:t>
            </a:r>
            <a:endParaRPr kumimoji="0" lang="en-US" sz="4200" b="0" i="0" u="none" strike="noStrike" kern="0" cap="none" spc="-5" normalizeH="0" baseline="0" noProof="0" dirty="0">
              <a:ln>
                <a:noFill/>
              </a:ln>
              <a:solidFill>
                <a:srgbClr val="000000"/>
              </a:solidFill>
              <a:effectLst/>
              <a:uLnTx/>
              <a:uFillTx/>
              <a:latin typeface="Calibri"/>
              <a:ea typeface="+mj-ea"/>
              <a:cs typeface="Calibri"/>
            </a:endParaRPr>
          </a:p>
        </p:txBody>
      </p:sp>
      <p:sp>
        <p:nvSpPr>
          <p:cNvPr id="17" name="Rectangle 16"/>
          <p:cNvSpPr/>
          <p:nvPr/>
        </p:nvSpPr>
        <p:spPr>
          <a:xfrm>
            <a:off x="2452371" y="2449195"/>
            <a:ext cx="5749926" cy="2923877"/>
          </a:xfrm>
          <a:prstGeom prst="rect">
            <a:avLst/>
          </a:prstGeom>
        </p:spPr>
        <p:txBody>
          <a:bodyPr wrap="square">
            <a:spAutoFit/>
          </a:bodyPr>
          <a:lstStyle/>
          <a:p>
            <a:pPr>
              <a:spcAft>
                <a:spcPts val="2400"/>
              </a:spcAft>
            </a:pPr>
            <a:r>
              <a:rPr lang="en-US" sz="4800" dirty="0">
                <a:hlinkClick r:id="rId3"/>
              </a:rPr>
              <a:t>https://pscentre.org</a:t>
            </a:r>
            <a:endParaRPr lang="en-US" sz="4800" dirty="0"/>
          </a:p>
          <a:p>
            <a:pPr>
              <a:spcAft>
                <a:spcPts val="2400"/>
              </a:spcAft>
            </a:pPr>
            <a:r>
              <a:rPr lang="en-US" sz="4800" dirty="0">
                <a:hlinkClick r:id="rId4"/>
              </a:rPr>
              <a:t>https://www.who.int</a:t>
            </a:r>
            <a:endParaRPr lang="en-US" sz="4800" dirty="0"/>
          </a:p>
          <a:p>
            <a:pPr>
              <a:spcAft>
                <a:spcPts val="2400"/>
              </a:spcAft>
            </a:pPr>
            <a:r>
              <a:rPr lang="en-US" sz="4800" dirty="0">
                <a:hlinkClick r:id="rId5"/>
              </a:rPr>
              <a:t>https://mhpss.net</a:t>
            </a:r>
            <a:endParaRPr lang="en-US" dirty="0"/>
          </a:p>
        </p:txBody>
      </p:sp>
    </p:spTree>
    <p:extLst>
      <p:ext uri="{BB962C8B-B14F-4D97-AF65-F5344CB8AC3E}">
        <p14:creationId xmlns:p14="http://schemas.microsoft.com/office/powerpoint/2010/main" val="307233852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Diagram&#10;&#10;Description automatically generated with medium confidence">
            <a:extLst>
              <a:ext uri="{FF2B5EF4-FFF2-40B4-BE49-F238E27FC236}">
                <a16:creationId xmlns:a16="http://schemas.microsoft.com/office/drawing/2014/main" id="{19847B54-EB9D-4CF2-9AEF-DAF7530601D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86892" y="500913"/>
            <a:ext cx="4210962" cy="5039995"/>
          </a:xfrm>
          <a:prstGeom prst="rect">
            <a:avLst/>
          </a:prstGeom>
        </p:spPr>
      </p:pic>
      <p:sp>
        <p:nvSpPr>
          <p:cNvPr id="15" name="object 15"/>
          <p:cNvSpPr txBox="1"/>
          <p:nvPr/>
        </p:nvSpPr>
        <p:spPr>
          <a:xfrm>
            <a:off x="11346885" y="5613027"/>
            <a:ext cx="118745" cy="788670"/>
          </a:xfrm>
          <a:prstGeom prst="rect">
            <a:avLst/>
          </a:prstGeom>
        </p:spPr>
        <p:txBody>
          <a:bodyPr vert="vert" wrap="square" lIns="0" tIns="8890" rIns="0" bIns="0" rtlCol="0">
            <a:spAutoFit/>
          </a:bodyPr>
          <a:lstStyle/>
          <a:p>
            <a:pPr marL="12700">
              <a:lnSpc>
                <a:spcPct val="100000"/>
              </a:lnSpc>
              <a:spcBef>
                <a:spcPts val="70"/>
              </a:spcBef>
            </a:pPr>
            <a:r>
              <a:rPr sz="600" spc="15">
                <a:solidFill>
                  <a:srgbClr val="FFFFFF"/>
                </a:solidFill>
                <a:latin typeface="Calibri"/>
                <a:cs typeface="Calibri"/>
              </a:rPr>
              <a:t>CARL WHETHAM </a:t>
            </a:r>
            <a:r>
              <a:rPr sz="600">
                <a:solidFill>
                  <a:srgbClr val="FFFFFF"/>
                </a:solidFill>
                <a:latin typeface="Calibri"/>
                <a:cs typeface="Calibri"/>
              </a:rPr>
              <a:t>/</a:t>
            </a:r>
            <a:r>
              <a:rPr sz="600" spc="-45">
                <a:solidFill>
                  <a:srgbClr val="FFFFFF"/>
                </a:solidFill>
                <a:latin typeface="Calibri"/>
                <a:cs typeface="Calibri"/>
              </a:rPr>
              <a:t> </a:t>
            </a:r>
            <a:r>
              <a:rPr sz="600" spc="10">
                <a:solidFill>
                  <a:srgbClr val="FFFFFF"/>
                </a:solidFill>
                <a:latin typeface="Calibri"/>
                <a:cs typeface="Calibri"/>
              </a:rPr>
              <a:t>IFRC</a:t>
            </a:r>
            <a:endParaRPr sz="600">
              <a:latin typeface="Calibri"/>
              <a:cs typeface="Calibri"/>
            </a:endParaRPr>
          </a:p>
        </p:txBody>
      </p:sp>
      <p:sp>
        <p:nvSpPr>
          <p:cNvPr id="16" name="object 12"/>
          <p:cNvSpPr txBox="1">
            <a:spLocks/>
          </p:cNvSpPr>
          <p:nvPr/>
        </p:nvSpPr>
        <p:spPr>
          <a:xfrm>
            <a:off x="450284" y="1396107"/>
            <a:ext cx="7322115" cy="3249608"/>
          </a:xfrm>
          <a:prstGeom prst="rect">
            <a:avLst/>
          </a:prstGeom>
        </p:spPr>
        <p:txBody>
          <a:bodyPr vert="horz" wrap="square" lIns="0" tIns="12700" rIns="0" bIns="0" rtlCol="0">
            <a:spAutoFit/>
          </a:bodyPr>
          <a:lstStyle/>
          <a:p>
            <a:pPr marL="541338" indent="-457200" defTabSz="914400">
              <a:spcBef>
                <a:spcPts val="100"/>
              </a:spcBef>
              <a:defRPr/>
            </a:pPr>
            <a:r>
              <a:rPr lang="ru-RU" sz="4200" b="1" kern="0" spc="-5" dirty="0">
                <a:solidFill>
                  <a:srgbClr val="FF0000"/>
                </a:solidFill>
                <a:cs typeface="Calibri"/>
              </a:rPr>
              <a:t>Благодарим за внимание </a:t>
            </a:r>
            <a:r>
              <a:rPr lang="en-US" sz="4200" b="1" kern="0" spc="-5" dirty="0">
                <a:solidFill>
                  <a:srgbClr val="FF0000"/>
                </a:solidFill>
                <a:cs typeface="Calibri"/>
              </a:rPr>
              <a:t>!!</a:t>
            </a:r>
            <a:endParaRPr lang="en-US" sz="3600" b="1" kern="0" spc="-5" dirty="0">
              <a:solidFill>
                <a:srgbClr val="FF0000"/>
              </a:solidFill>
              <a:cs typeface="Calibri"/>
            </a:endParaRPr>
          </a:p>
          <a:p>
            <a:pPr marL="541338" indent="-457200" defTabSz="914400">
              <a:spcBef>
                <a:spcPts val="100"/>
              </a:spcBef>
              <a:spcAft>
                <a:spcPts val="600"/>
              </a:spcAft>
              <a:buFont typeface="Arial"/>
              <a:buChar char="•"/>
              <a:defRPr/>
            </a:pPr>
            <a:endParaRPr lang="ru-RU" sz="3600" kern="0" spc="-5" dirty="0">
              <a:solidFill>
                <a:srgbClr val="000000"/>
              </a:solidFill>
              <a:ea typeface="+mj-ea"/>
              <a:cs typeface="Calibri"/>
            </a:endParaRPr>
          </a:p>
          <a:p>
            <a:pPr marL="541338" indent="-457200" defTabSz="914400">
              <a:spcBef>
                <a:spcPts val="100"/>
              </a:spcBef>
              <a:spcAft>
                <a:spcPts val="600"/>
              </a:spcAft>
              <a:buFont typeface="Arial"/>
              <a:buChar char="•"/>
              <a:defRPr/>
            </a:pPr>
            <a:r>
              <a:rPr lang="ru-RU" sz="3600" kern="0" spc="-5" dirty="0">
                <a:solidFill>
                  <a:srgbClr val="000000"/>
                </a:solidFill>
                <a:ea typeface="+mj-ea"/>
                <a:cs typeface="Calibri"/>
              </a:rPr>
              <a:t>Берегите себя</a:t>
            </a:r>
            <a:r>
              <a:rPr lang="en-US" sz="3600" kern="0" spc="-5" dirty="0">
                <a:solidFill>
                  <a:srgbClr val="000000"/>
                </a:solidFill>
                <a:ea typeface="+mj-ea"/>
                <a:cs typeface="Calibri"/>
              </a:rPr>
              <a:t>!</a:t>
            </a:r>
          </a:p>
          <a:p>
            <a:pPr marL="541338" marR="0" lvl="0" indent="-457200" defTabSz="914400" eaLnBrk="1" fontAlgn="auto" latinLnBrk="0" hangingPunct="1">
              <a:lnSpc>
                <a:spcPct val="100000"/>
              </a:lnSpc>
              <a:spcBef>
                <a:spcPts val="100"/>
              </a:spcBef>
              <a:spcAft>
                <a:spcPts val="600"/>
              </a:spcAft>
              <a:buClrTx/>
              <a:buSzTx/>
              <a:buFont typeface="Arial"/>
              <a:buChar char="•"/>
              <a:tabLst/>
              <a:defRPr/>
            </a:pPr>
            <a:r>
              <a:rPr lang="ru-RU" sz="3600" kern="0" spc="-5" noProof="0" dirty="0">
                <a:solidFill>
                  <a:srgbClr val="000000"/>
                </a:solidFill>
                <a:latin typeface="Calibri"/>
                <a:ea typeface="+mj-ea"/>
                <a:cs typeface="Calibri"/>
              </a:rPr>
              <a:t>Помогайте другим. </a:t>
            </a:r>
            <a:endParaRPr lang="en-US" sz="3600" kern="0" spc="-5" noProof="0" dirty="0">
              <a:solidFill>
                <a:srgbClr val="000000"/>
              </a:solidFill>
              <a:latin typeface="Calibri"/>
              <a:ea typeface="+mj-ea"/>
              <a:cs typeface="Calibri"/>
            </a:endParaRPr>
          </a:p>
          <a:p>
            <a:pPr marL="12700" marR="0" lvl="0" indent="0" defTabSz="914400" eaLnBrk="1" fontAlgn="auto" latinLnBrk="0" hangingPunct="1">
              <a:lnSpc>
                <a:spcPct val="100000"/>
              </a:lnSpc>
              <a:spcBef>
                <a:spcPts val="100"/>
              </a:spcBef>
              <a:spcAft>
                <a:spcPts val="0"/>
              </a:spcAft>
              <a:buClrTx/>
              <a:buSzTx/>
              <a:buFontTx/>
              <a:buNone/>
              <a:tabLst/>
              <a:defRPr/>
            </a:pPr>
            <a:endParaRPr lang="en-US" sz="4200" kern="0" spc="-5" baseline="0" noProof="0" dirty="0">
              <a:solidFill>
                <a:srgbClr val="000000"/>
              </a:solidFill>
              <a:latin typeface="Calibri"/>
              <a:ea typeface="+mj-ea"/>
              <a:cs typeface="Calibri"/>
            </a:endParaRPr>
          </a:p>
        </p:txBody>
      </p:sp>
      <p:sp>
        <p:nvSpPr>
          <p:cNvPr id="17" name="object 12"/>
          <p:cNvSpPr txBox="1">
            <a:spLocks/>
          </p:cNvSpPr>
          <p:nvPr/>
        </p:nvSpPr>
        <p:spPr>
          <a:xfrm>
            <a:off x="5611454" y="5847061"/>
            <a:ext cx="5486400" cy="320601"/>
          </a:xfrm>
          <a:prstGeom prst="rect">
            <a:avLst/>
          </a:prstGeom>
        </p:spPr>
        <p:txBody>
          <a:bodyPr vert="horz" wrap="square" lIns="0" tIns="12700" rIns="0" bIns="0" rtlCol="0">
            <a:spAutoFit/>
          </a:bodyPr>
          <a:lstStyle/>
          <a:p>
            <a:pPr marL="12700" marR="0" lvl="0" indent="0" algn="r" defTabSz="914400" eaLnBrk="1" fontAlgn="auto" latinLnBrk="0" hangingPunct="1">
              <a:lnSpc>
                <a:spcPct val="100000"/>
              </a:lnSpc>
              <a:spcBef>
                <a:spcPts val="100"/>
              </a:spcBef>
              <a:spcAft>
                <a:spcPts val="0"/>
              </a:spcAft>
              <a:buClrTx/>
              <a:buSzTx/>
              <a:buFontTx/>
              <a:buNone/>
              <a:tabLst/>
              <a:defRPr/>
            </a:pPr>
            <a:r>
              <a:rPr lang="ru-RU" sz="2000" i="1" kern="0" spc="-5" dirty="0">
                <a:solidFill>
                  <a:srgbClr val="000000"/>
                </a:solidFill>
                <a:latin typeface="Calibri"/>
                <a:ea typeface="+mj-ea"/>
                <a:cs typeface="Calibri"/>
              </a:rPr>
              <a:t> И</a:t>
            </a:r>
            <a:r>
              <a:rPr lang="ru-RU" sz="2000" i="1" kern="0" spc="-5" baseline="0" noProof="0" dirty="0">
                <a:solidFill>
                  <a:srgbClr val="000000"/>
                </a:solidFill>
                <a:latin typeface="Calibri"/>
                <a:ea typeface="+mj-ea"/>
                <a:cs typeface="Calibri"/>
              </a:rPr>
              <a:t>люстрации Алеты Армстронг </a:t>
            </a:r>
            <a:endParaRPr lang="en-US" sz="2000" i="1" kern="0" spc="-5" baseline="0" noProof="0" dirty="0">
              <a:solidFill>
                <a:srgbClr val="000000"/>
              </a:solidFill>
              <a:latin typeface="Calibri"/>
              <a:ea typeface="+mj-ea"/>
              <a:cs typeface="Calibri"/>
            </a:endParaRPr>
          </a:p>
        </p:txBody>
      </p:sp>
    </p:spTree>
    <p:extLst>
      <p:ext uri="{BB962C8B-B14F-4D97-AF65-F5344CB8AC3E}">
        <p14:creationId xmlns:p14="http://schemas.microsoft.com/office/powerpoint/2010/main" val="15328271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linedrawing&#10;&#10;Description automatically generated">
            <a:extLst>
              <a:ext uri="{FF2B5EF4-FFF2-40B4-BE49-F238E27FC236}">
                <a16:creationId xmlns:a16="http://schemas.microsoft.com/office/drawing/2014/main" id="{1199FD47-D889-4833-8EAA-5EAAF570CB4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36229" y="1480962"/>
            <a:ext cx="4353470" cy="3521426"/>
          </a:xfrm>
          <a:prstGeom prst="rect">
            <a:avLst/>
          </a:prstGeom>
        </p:spPr>
      </p:pic>
      <p:sp>
        <p:nvSpPr>
          <p:cNvPr id="14" name="object 14"/>
          <p:cNvSpPr/>
          <p:nvPr/>
        </p:nvSpPr>
        <p:spPr>
          <a:xfrm>
            <a:off x="1203086" y="3215274"/>
            <a:ext cx="1355090" cy="1308100"/>
          </a:xfrm>
          <a:custGeom>
            <a:avLst/>
            <a:gdLst/>
            <a:ahLst/>
            <a:cxnLst/>
            <a:rect l="l" t="t" r="r" b="b"/>
            <a:pathLst>
              <a:path w="1355089" h="1308100">
                <a:moveTo>
                  <a:pt x="1354480" y="0"/>
                </a:moveTo>
                <a:lnTo>
                  <a:pt x="0" y="0"/>
                </a:lnTo>
                <a:lnTo>
                  <a:pt x="0" y="1307846"/>
                </a:lnTo>
                <a:lnTo>
                  <a:pt x="1354480" y="1307846"/>
                </a:lnTo>
                <a:lnTo>
                  <a:pt x="1354480" y="0"/>
                </a:lnTo>
                <a:close/>
              </a:path>
            </a:pathLst>
          </a:custGeom>
          <a:solidFill>
            <a:srgbClr val="FFFFFF"/>
          </a:solidFill>
        </p:spPr>
        <p:txBody>
          <a:bodyPr wrap="square" lIns="0" tIns="0" rIns="0" bIns="0" rtlCol="0"/>
          <a:lstStyle/>
          <a:p>
            <a:endParaRPr/>
          </a:p>
        </p:txBody>
      </p:sp>
      <p:sp>
        <p:nvSpPr>
          <p:cNvPr id="22" name="object 12"/>
          <p:cNvSpPr txBox="1">
            <a:spLocks/>
          </p:cNvSpPr>
          <p:nvPr/>
        </p:nvSpPr>
        <p:spPr>
          <a:xfrm>
            <a:off x="654050" y="1260475"/>
            <a:ext cx="9067800" cy="659155"/>
          </a:xfrm>
          <a:prstGeom prst="rect">
            <a:avLst/>
          </a:prstGeom>
        </p:spPr>
        <p:txBody>
          <a:bodyPr vert="horz" wrap="square" lIns="0" tIns="12700" rIns="0" bIns="0" rtlCol="0" anchor="t">
            <a:spAutoFit/>
          </a:bodyPr>
          <a:lstStyle/>
          <a:p>
            <a:pPr marL="12700" defTabSz="914400">
              <a:spcBef>
                <a:spcPts val="100"/>
              </a:spcBef>
              <a:defRPr/>
            </a:pPr>
            <a:r>
              <a:rPr lang="ru-RU" sz="4200" kern="0" spc="-20" dirty="0">
                <a:solidFill>
                  <a:srgbClr val="231F20"/>
                </a:solidFill>
                <a:latin typeface="Calibri"/>
                <a:ea typeface="+mj-ea"/>
                <a:cs typeface="Calibri"/>
              </a:rPr>
              <a:t>Введение. Методы обучения</a:t>
            </a:r>
            <a:endParaRPr kumimoji="0" lang="en-US" sz="4200" b="0" i="0" u="none" strike="noStrike" kern="0" cap="none" spc="-5" normalizeH="0" baseline="0" noProof="0" dirty="0">
              <a:ln>
                <a:noFill/>
              </a:ln>
              <a:solidFill>
                <a:srgbClr val="231F20"/>
              </a:solidFill>
              <a:effectLst/>
              <a:uLnTx/>
              <a:uFillTx/>
              <a:latin typeface="Calibri"/>
              <a:ea typeface="+mj-ea"/>
              <a:cs typeface="Calibri"/>
            </a:endParaRPr>
          </a:p>
        </p:txBody>
      </p:sp>
      <p:sp>
        <p:nvSpPr>
          <p:cNvPr id="23" name="object 13"/>
          <p:cNvSpPr txBox="1"/>
          <p:nvPr/>
        </p:nvSpPr>
        <p:spPr>
          <a:xfrm>
            <a:off x="916265" y="2313858"/>
            <a:ext cx="6409822" cy="2209516"/>
          </a:xfrm>
          <a:prstGeom prst="rect">
            <a:avLst/>
          </a:prstGeom>
        </p:spPr>
        <p:txBody>
          <a:bodyPr vert="horz" wrap="square" lIns="0" tIns="12700" rIns="0" bIns="0" rtlCol="0" anchor="t">
            <a:spAutoFit/>
          </a:bodyPr>
          <a:lstStyle/>
          <a:p>
            <a:pPr marL="12700" marR="127000">
              <a:lnSpc>
                <a:spcPct val="111100"/>
              </a:lnSpc>
              <a:spcBef>
                <a:spcPts val="100"/>
              </a:spcBef>
              <a:tabLst>
                <a:tab pos="300355" algn="l"/>
                <a:tab pos="300990" algn="l"/>
              </a:tabLst>
            </a:pPr>
            <a:r>
              <a:rPr lang="ru-RU" sz="3200" dirty="0">
                <a:cs typeface="Calibri"/>
              </a:rPr>
              <a:t>•	Базовые правила. </a:t>
            </a:r>
          </a:p>
          <a:p>
            <a:pPr marL="12700" marR="127000">
              <a:lnSpc>
                <a:spcPct val="111100"/>
              </a:lnSpc>
              <a:spcBef>
                <a:spcPts val="100"/>
              </a:spcBef>
              <a:tabLst>
                <a:tab pos="300355" algn="l"/>
                <a:tab pos="300990" algn="l"/>
              </a:tabLst>
            </a:pPr>
            <a:r>
              <a:rPr lang="ru-RU" sz="3200" dirty="0">
                <a:cs typeface="Calibri"/>
              </a:rPr>
              <a:t>•	Как пользоваться чатом. </a:t>
            </a:r>
          </a:p>
          <a:p>
            <a:pPr marL="12700" marR="127000">
              <a:lnSpc>
                <a:spcPct val="111100"/>
              </a:lnSpc>
              <a:spcBef>
                <a:spcPts val="100"/>
              </a:spcBef>
              <a:tabLst>
                <a:tab pos="300355" algn="l"/>
                <a:tab pos="300990" algn="l"/>
              </a:tabLst>
            </a:pPr>
            <a:r>
              <a:rPr lang="ru-RU" sz="3200" dirty="0">
                <a:cs typeface="Calibri"/>
              </a:rPr>
              <a:t>•	Комнаты для работы в группах. </a:t>
            </a:r>
          </a:p>
          <a:p>
            <a:pPr marL="12700" marR="127000">
              <a:lnSpc>
                <a:spcPct val="111100"/>
              </a:lnSpc>
              <a:spcBef>
                <a:spcPts val="100"/>
              </a:spcBef>
              <a:tabLst>
                <a:tab pos="300355" algn="l"/>
                <a:tab pos="300990" algn="l"/>
              </a:tabLst>
            </a:pPr>
            <a:r>
              <a:rPr lang="ru-RU" sz="3200" dirty="0">
                <a:cs typeface="Calibri"/>
              </a:rPr>
              <a:t>•	Ролевые игры. </a:t>
            </a:r>
          </a:p>
        </p:txBody>
      </p:sp>
    </p:spTree>
    <p:extLst>
      <p:ext uri="{BB962C8B-B14F-4D97-AF65-F5344CB8AC3E}">
        <p14:creationId xmlns:p14="http://schemas.microsoft.com/office/powerpoint/2010/main" val="41579350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object 14"/>
          <p:cNvSpPr/>
          <p:nvPr/>
        </p:nvSpPr>
        <p:spPr>
          <a:xfrm>
            <a:off x="1203086" y="3215274"/>
            <a:ext cx="1355090" cy="1308100"/>
          </a:xfrm>
          <a:custGeom>
            <a:avLst/>
            <a:gdLst/>
            <a:ahLst/>
            <a:cxnLst/>
            <a:rect l="l" t="t" r="r" b="b"/>
            <a:pathLst>
              <a:path w="1355089" h="1308100">
                <a:moveTo>
                  <a:pt x="1354480" y="0"/>
                </a:moveTo>
                <a:lnTo>
                  <a:pt x="0" y="0"/>
                </a:lnTo>
                <a:lnTo>
                  <a:pt x="0" y="1307846"/>
                </a:lnTo>
                <a:lnTo>
                  <a:pt x="1354480" y="1307846"/>
                </a:lnTo>
                <a:lnTo>
                  <a:pt x="1354480" y="0"/>
                </a:lnTo>
                <a:close/>
              </a:path>
            </a:pathLst>
          </a:custGeom>
          <a:solidFill>
            <a:srgbClr val="FFFFFF"/>
          </a:solidFill>
        </p:spPr>
        <p:txBody>
          <a:bodyPr wrap="square" lIns="0" tIns="0" rIns="0" bIns="0" rtlCol="0"/>
          <a:lstStyle/>
          <a:p>
            <a:endParaRPr/>
          </a:p>
        </p:txBody>
      </p:sp>
      <p:sp>
        <p:nvSpPr>
          <p:cNvPr id="15" name="object 15"/>
          <p:cNvSpPr/>
          <p:nvPr/>
        </p:nvSpPr>
        <p:spPr>
          <a:xfrm>
            <a:off x="2557566" y="3215274"/>
            <a:ext cx="4790440" cy="1308100"/>
          </a:xfrm>
          <a:custGeom>
            <a:avLst/>
            <a:gdLst/>
            <a:ahLst/>
            <a:cxnLst/>
            <a:rect l="l" t="t" r="r" b="b"/>
            <a:pathLst>
              <a:path w="4790440" h="1308100">
                <a:moveTo>
                  <a:pt x="4790338" y="0"/>
                </a:moveTo>
                <a:lnTo>
                  <a:pt x="0" y="0"/>
                </a:lnTo>
                <a:lnTo>
                  <a:pt x="0" y="1307846"/>
                </a:lnTo>
                <a:lnTo>
                  <a:pt x="4790338" y="1307846"/>
                </a:lnTo>
                <a:lnTo>
                  <a:pt x="4790338" y="0"/>
                </a:lnTo>
                <a:close/>
              </a:path>
            </a:pathLst>
          </a:custGeom>
          <a:solidFill>
            <a:srgbClr val="FFFFFF"/>
          </a:solidFill>
        </p:spPr>
        <p:txBody>
          <a:bodyPr wrap="square" lIns="0" tIns="0" rIns="0" bIns="0" rtlCol="0"/>
          <a:lstStyle/>
          <a:p>
            <a:endParaRPr/>
          </a:p>
        </p:txBody>
      </p:sp>
      <p:sp>
        <p:nvSpPr>
          <p:cNvPr id="22" name="object 12"/>
          <p:cNvSpPr txBox="1">
            <a:spLocks/>
          </p:cNvSpPr>
          <p:nvPr/>
        </p:nvSpPr>
        <p:spPr>
          <a:xfrm>
            <a:off x="654050" y="1260475"/>
            <a:ext cx="5221605" cy="665480"/>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lang="ru-RU" sz="4200" kern="0" spc="-20" dirty="0">
                <a:solidFill>
                  <a:srgbClr val="231F20"/>
                </a:solidFill>
                <a:latin typeface="Calibri"/>
                <a:ea typeface="+mj-ea"/>
                <a:cs typeface="Calibri"/>
              </a:rPr>
              <a:t>Цели обучения:</a:t>
            </a:r>
            <a:endParaRPr kumimoji="0" lang="en-US" sz="4200" b="0" i="0" u="none" strike="noStrike" kern="0" cap="none" spc="-5" normalizeH="0" baseline="0" noProof="0" dirty="0">
              <a:ln>
                <a:noFill/>
              </a:ln>
              <a:solidFill>
                <a:srgbClr val="231F20"/>
              </a:solidFill>
              <a:effectLst/>
              <a:uLnTx/>
              <a:uFillTx/>
              <a:latin typeface="Calibri"/>
              <a:ea typeface="+mj-ea"/>
              <a:cs typeface="Calibri"/>
            </a:endParaRPr>
          </a:p>
        </p:txBody>
      </p:sp>
      <p:sp>
        <p:nvSpPr>
          <p:cNvPr id="23" name="object 13"/>
          <p:cNvSpPr txBox="1"/>
          <p:nvPr/>
        </p:nvSpPr>
        <p:spPr>
          <a:xfrm>
            <a:off x="1546679" y="2276324"/>
            <a:ext cx="9045121" cy="3667799"/>
          </a:xfrm>
          <a:prstGeom prst="rect">
            <a:avLst/>
          </a:prstGeom>
        </p:spPr>
        <p:txBody>
          <a:bodyPr vert="horz" wrap="square" lIns="0" tIns="12700" rIns="0" bIns="0" rtlCol="0">
            <a:spAutoFit/>
          </a:bodyPr>
          <a:lstStyle/>
          <a:p>
            <a:pPr marL="12700" marR="127000">
              <a:lnSpc>
                <a:spcPct val="111100"/>
              </a:lnSpc>
              <a:spcBef>
                <a:spcPts val="100"/>
              </a:spcBef>
              <a:tabLst>
                <a:tab pos="300355" algn="l"/>
                <a:tab pos="300990" algn="l"/>
              </a:tabLst>
            </a:pPr>
            <a:r>
              <a:rPr lang="ru-RU" sz="3200" dirty="0">
                <a:cs typeface="Calibri"/>
              </a:rPr>
              <a:t>•	Знакомство с основами первой психологической    </a:t>
            </a:r>
            <a:br>
              <a:rPr lang="ru-RU" sz="3200" dirty="0">
                <a:cs typeface="Calibri"/>
              </a:rPr>
            </a:br>
            <a:r>
              <a:rPr lang="ru-RU" sz="3200" dirty="0">
                <a:cs typeface="Calibri"/>
              </a:rPr>
              <a:t>   помощи  (ППП);</a:t>
            </a:r>
          </a:p>
          <a:p>
            <a:pPr marL="300355" marR="127000" indent="-287655">
              <a:lnSpc>
                <a:spcPct val="111100"/>
              </a:lnSpc>
              <a:spcBef>
                <a:spcPts val="100"/>
              </a:spcBef>
              <a:buChar char="•"/>
              <a:tabLst>
                <a:tab pos="300355" algn="l"/>
                <a:tab pos="300990" algn="l"/>
              </a:tabLst>
            </a:pPr>
            <a:r>
              <a:rPr lang="ru-RU" sz="3200" dirty="0">
                <a:cs typeface="Calibri"/>
              </a:rPr>
              <a:t> Практика приемов ППП в ролевых играх по группам; </a:t>
            </a:r>
          </a:p>
          <a:p>
            <a:pPr marL="300355" marR="127000" indent="-287655">
              <a:lnSpc>
                <a:spcPct val="111100"/>
              </a:lnSpc>
              <a:spcBef>
                <a:spcPts val="100"/>
              </a:spcBef>
              <a:buChar char="•"/>
              <a:tabLst>
                <a:tab pos="300355" algn="l"/>
                <a:tab pos="300990" algn="l"/>
              </a:tabLst>
            </a:pPr>
            <a:r>
              <a:rPr lang="ru-RU" sz="3200" dirty="0">
                <a:cs typeface="Calibri"/>
              </a:rPr>
              <a:t> Обсуждение стратегии самопомощи. </a:t>
            </a:r>
          </a:p>
          <a:p>
            <a:pPr marL="300355" marR="127000" indent="-287655">
              <a:lnSpc>
                <a:spcPct val="111100"/>
              </a:lnSpc>
              <a:spcBef>
                <a:spcPts val="100"/>
              </a:spcBef>
              <a:buChar char="•"/>
              <a:tabLst>
                <a:tab pos="300355" algn="l"/>
                <a:tab pos="300990" algn="l"/>
              </a:tabLst>
            </a:pPr>
            <a:endParaRPr lang="en-US" sz="3200" dirty="0">
              <a:cs typeface="Calibri"/>
            </a:endParaRPr>
          </a:p>
          <a:p>
            <a:pPr marL="300355" marR="127000" indent="-287655">
              <a:lnSpc>
                <a:spcPct val="111100"/>
              </a:lnSpc>
              <a:spcBef>
                <a:spcPts val="100"/>
              </a:spcBef>
              <a:buChar char="•"/>
              <a:tabLst>
                <a:tab pos="300355" algn="l"/>
                <a:tab pos="300990" algn="l"/>
              </a:tabLst>
            </a:pPr>
            <a:endParaRPr lang="en-US" sz="2000" dirty="0">
              <a:cs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object 14"/>
          <p:cNvSpPr/>
          <p:nvPr/>
        </p:nvSpPr>
        <p:spPr>
          <a:xfrm>
            <a:off x="1203086" y="3215274"/>
            <a:ext cx="1355090" cy="1308100"/>
          </a:xfrm>
          <a:custGeom>
            <a:avLst/>
            <a:gdLst/>
            <a:ahLst/>
            <a:cxnLst/>
            <a:rect l="l" t="t" r="r" b="b"/>
            <a:pathLst>
              <a:path w="1355089" h="1308100">
                <a:moveTo>
                  <a:pt x="1354480" y="0"/>
                </a:moveTo>
                <a:lnTo>
                  <a:pt x="0" y="0"/>
                </a:lnTo>
                <a:lnTo>
                  <a:pt x="0" y="1307846"/>
                </a:lnTo>
                <a:lnTo>
                  <a:pt x="1354480" y="1307846"/>
                </a:lnTo>
                <a:lnTo>
                  <a:pt x="1354480" y="0"/>
                </a:lnTo>
                <a:close/>
              </a:path>
            </a:pathLst>
          </a:custGeom>
          <a:solidFill>
            <a:srgbClr val="FFFFFF"/>
          </a:solidFill>
        </p:spPr>
        <p:txBody>
          <a:bodyPr wrap="square" lIns="0" tIns="0" rIns="0" bIns="0" rtlCol="0"/>
          <a:lstStyle/>
          <a:p>
            <a:endParaRPr/>
          </a:p>
        </p:txBody>
      </p:sp>
      <p:sp>
        <p:nvSpPr>
          <p:cNvPr id="15" name="object 15"/>
          <p:cNvSpPr/>
          <p:nvPr/>
        </p:nvSpPr>
        <p:spPr>
          <a:xfrm>
            <a:off x="2557566" y="3215274"/>
            <a:ext cx="4790440" cy="1308100"/>
          </a:xfrm>
          <a:custGeom>
            <a:avLst/>
            <a:gdLst/>
            <a:ahLst/>
            <a:cxnLst/>
            <a:rect l="l" t="t" r="r" b="b"/>
            <a:pathLst>
              <a:path w="4790440" h="1308100">
                <a:moveTo>
                  <a:pt x="4790338" y="0"/>
                </a:moveTo>
                <a:lnTo>
                  <a:pt x="0" y="0"/>
                </a:lnTo>
                <a:lnTo>
                  <a:pt x="0" y="1307846"/>
                </a:lnTo>
                <a:lnTo>
                  <a:pt x="4790338" y="1307846"/>
                </a:lnTo>
                <a:lnTo>
                  <a:pt x="4790338" y="0"/>
                </a:lnTo>
                <a:close/>
              </a:path>
            </a:pathLst>
          </a:custGeom>
          <a:solidFill>
            <a:srgbClr val="FFFFFF"/>
          </a:solidFill>
        </p:spPr>
        <p:txBody>
          <a:bodyPr wrap="square" lIns="0" tIns="0" rIns="0" bIns="0" rtlCol="0"/>
          <a:lstStyle/>
          <a:p>
            <a:endParaRPr/>
          </a:p>
        </p:txBody>
      </p:sp>
      <p:graphicFrame>
        <p:nvGraphicFramePr>
          <p:cNvPr id="17" name="object 17"/>
          <p:cNvGraphicFramePr>
            <a:graphicFrameLocks noGrp="1"/>
          </p:cNvGraphicFramePr>
          <p:nvPr>
            <p:extLst>
              <p:ext uri="{D42A27DB-BD31-4B8C-83A1-F6EECF244321}">
                <p14:modId xmlns:p14="http://schemas.microsoft.com/office/powerpoint/2010/main" val="2481976426"/>
              </p:ext>
            </p:extLst>
          </p:nvPr>
        </p:nvGraphicFramePr>
        <p:xfrm>
          <a:off x="958848" y="2174875"/>
          <a:ext cx="7772401" cy="2966555"/>
        </p:xfrm>
        <a:graphic>
          <a:graphicData uri="http://schemas.openxmlformats.org/drawingml/2006/table">
            <a:tbl>
              <a:tblPr firstRow="1" bandRow="1">
                <a:tableStyleId>{2D5ABB26-0587-4C30-8999-92F81FD0307C}</a:tableStyleId>
              </a:tblPr>
              <a:tblGrid>
                <a:gridCol w="7772401">
                  <a:extLst>
                    <a:ext uri="{9D8B030D-6E8A-4147-A177-3AD203B41FA5}">
                      <a16:colId xmlns:a16="http://schemas.microsoft.com/office/drawing/2014/main" val="20000"/>
                    </a:ext>
                  </a:extLst>
                </a:gridCol>
              </a:tblGrid>
              <a:tr h="593311">
                <a:tc>
                  <a:txBody>
                    <a:bodyPr/>
                    <a:lstStyle/>
                    <a:p>
                      <a:pPr marL="538480" indent="-457200">
                        <a:lnSpc>
                          <a:spcPct val="100000"/>
                        </a:lnSpc>
                        <a:spcBef>
                          <a:spcPts val="315"/>
                        </a:spcBef>
                        <a:buFont typeface="Arial" panose="020B0604020202020204" pitchFamily="34" charset="0"/>
                        <a:buChar char="•"/>
                      </a:pPr>
                      <a:r>
                        <a:rPr lang="ru-RU" sz="3200" b="0" spc="15" dirty="0">
                          <a:solidFill>
                            <a:srgbClr val="231F20"/>
                          </a:solidFill>
                          <a:latin typeface="Calibri"/>
                          <a:cs typeface="Calibri"/>
                        </a:rPr>
                        <a:t>Что такое ППП</a:t>
                      </a:r>
                      <a:r>
                        <a:rPr lang="en-GB" sz="3200" b="0" spc="15" dirty="0">
                          <a:solidFill>
                            <a:srgbClr val="231F20"/>
                          </a:solidFill>
                          <a:latin typeface="Calibri"/>
                          <a:cs typeface="Calibri"/>
                        </a:rPr>
                        <a:t>? </a:t>
                      </a:r>
                    </a:p>
                  </a:txBody>
                  <a:tcPr marL="0" marR="0" marT="40005" marB="0">
                    <a:lnL w="12700">
                      <a:solidFill>
                        <a:srgbClr val="008EB2"/>
                      </a:solidFill>
                      <a:prstDash val="solid"/>
                    </a:lnL>
                    <a:lnR w="12700">
                      <a:solidFill>
                        <a:srgbClr val="008EB2"/>
                      </a:solidFill>
                      <a:prstDash val="solid"/>
                    </a:lnR>
                    <a:lnT w="12700" cap="flat" cmpd="sng" algn="ctr">
                      <a:solidFill>
                        <a:srgbClr val="008EB2"/>
                      </a:solidFill>
                      <a:prstDash val="solid"/>
                      <a:round/>
                      <a:headEnd type="none" w="med" len="med"/>
                      <a:tailEnd type="none" w="med" len="med"/>
                    </a:lnT>
                    <a:lnB w="12700" cap="flat" cmpd="sng" algn="ctr">
                      <a:solidFill>
                        <a:srgbClr val="008EB2"/>
                      </a:solidFill>
                      <a:prstDash val="solid"/>
                      <a:round/>
                      <a:headEnd type="none" w="med" len="med"/>
                      <a:tailEnd type="none" w="med" len="med"/>
                    </a:lnB>
                    <a:noFill/>
                  </a:tcPr>
                </a:tc>
                <a:extLst>
                  <a:ext uri="{0D108BD9-81ED-4DB2-BD59-A6C34878D82A}">
                    <a16:rowId xmlns:a16="http://schemas.microsoft.com/office/drawing/2014/main" val="10000"/>
                  </a:ext>
                </a:extLst>
              </a:tr>
              <a:tr h="593311">
                <a:tc>
                  <a:txBody>
                    <a:bodyPr/>
                    <a:lstStyle/>
                    <a:p>
                      <a:pPr marL="538480" marR="0" indent="-457200" defTabSz="914400" eaLnBrk="1" fontAlgn="auto" latinLnBrk="0" hangingPunct="1">
                        <a:lnSpc>
                          <a:spcPct val="100000"/>
                        </a:lnSpc>
                        <a:spcBef>
                          <a:spcPts val="315"/>
                        </a:spcBef>
                        <a:spcAft>
                          <a:spcPts val="0"/>
                        </a:spcAft>
                        <a:buClrTx/>
                        <a:buSzTx/>
                        <a:buFont typeface="Arial" panose="020B0604020202020204" pitchFamily="34" charset="0"/>
                        <a:buChar char="•"/>
                        <a:tabLst/>
                        <a:defRPr/>
                      </a:pPr>
                      <a:r>
                        <a:rPr lang="ru-RU" sz="3200" b="0" spc="5" dirty="0">
                          <a:solidFill>
                            <a:srgbClr val="231F20"/>
                          </a:solidFill>
                          <a:latin typeface="Calibri"/>
                          <a:cs typeface="Calibri"/>
                        </a:rPr>
                        <a:t>Кто нуждается в ППП</a:t>
                      </a:r>
                      <a:r>
                        <a:rPr lang="en-GB" sz="3200" b="0" spc="5" dirty="0">
                          <a:solidFill>
                            <a:srgbClr val="231F20"/>
                          </a:solidFill>
                          <a:latin typeface="Calibri"/>
                          <a:cs typeface="Calibri"/>
                        </a:rPr>
                        <a:t>?</a:t>
                      </a:r>
                    </a:p>
                  </a:txBody>
                  <a:tcPr marL="0" marR="0" marT="40005" marB="0">
                    <a:lnL w="12700">
                      <a:solidFill>
                        <a:srgbClr val="008EB2"/>
                      </a:solidFill>
                      <a:prstDash val="solid"/>
                    </a:lnL>
                    <a:lnR w="12700">
                      <a:solidFill>
                        <a:srgbClr val="008EB2"/>
                      </a:solidFill>
                      <a:prstDash val="solid"/>
                    </a:lnR>
                    <a:lnT w="12700" cap="flat" cmpd="sng" algn="ctr">
                      <a:solidFill>
                        <a:srgbClr val="008EB2"/>
                      </a:solidFill>
                      <a:prstDash val="solid"/>
                      <a:round/>
                      <a:headEnd type="none" w="med" len="med"/>
                      <a:tailEnd type="none" w="med" len="med"/>
                    </a:lnT>
                    <a:lnB w="12700" cap="flat" cmpd="sng" algn="ctr">
                      <a:solidFill>
                        <a:srgbClr val="008EB2"/>
                      </a:solidFill>
                      <a:prstDash val="solid"/>
                      <a:round/>
                      <a:headEnd type="none" w="med" len="med"/>
                      <a:tailEnd type="none" w="med" len="med"/>
                    </a:lnB>
                    <a:noFill/>
                  </a:tcPr>
                </a:tc>
                <a:extLst>
                  <a:ext uri="{0D108BD9-81ED-4DB2-BD59-A6C34878D82A}">
                    <a16:rowId xmlns:a16="http://schemas.microsoft.com/office/drawing/2014/main" val="10001"/>
                  </a:ext>
                </a:extLst>
              </a:tr>
              <a:tr h="593311">
                <a:tc>
                  <a:txBody>
                    <a:bodyPr/>
                    <a:lstStyle/>
                    <a:p>
                      <a:pPr marL="538480" marR="0" indent="-457200" defTabSz="914400" eaLnBrk="1" fontAlgn="auto" latinLnBrk="0" hangingPunct="1">
                        <a:lnSpc>
                          <a:spcPct val="100000"/>
                        </a:lnSpc>
                        <a:spcBef>
                          <a:spcPts val="315"/>
                        </a:spcBef>
                        <a:spcAft>
                          <a:spcPts val="0"/>
                        </a:spcAft>
                        <a:buClrTx/>
                        <a:buSzTx/>
                        <a:buFont typeface="Arial"/>
                        <a:buChar char="•"/>
                        <a:tabLst/>
                        <a:defRPr/>
                      </a:pPr>
                      <a:r>
                        <a:rPr lang="ru-RU" sz="3200" b="0" dirty="0">
                          <a:solidFill>
                            <a:schemeClr val="tx1"/>
                          </a:solidFill>
                          <a:latin typeface="+mn-lt"/>
                          <a:ea typeface="+mn-ea"/>
                          <a:cs typeface="Calibri"/>
                        </a:rPr>
                        <a:t>Когда оказывать ППП</a:t>
                      </a:r>
                      <a:r>
                        <a:rPr lang="en-GB" sz="3200" b="0" dirty="0">
                          <a:solidFill>
                            <a:schemeClr val="tx1"/>
                          </a:solidFill>
                          <a:latin typeface="+mn-lt"/>
                          <a:ea typeface="+mn-ea"/>
                          <a:cs typeface="Calibri"/>
                        </a:rPr>
                        <a:t>?</a:t>
                      </a:r>
                    </a:p>
                  </a:txBody>
                  <a:tcPr marL="0" marR="0" marT="40005" marB="0">
                    <a:lnL w="12700">
                      <a:solidFill>
                        <a:srgbClr val="008EB2"/>
                      </a:solidFill>
                      <a:prstDash val="solid"/>
                    </a:lnL>
                    <a:lnR w="12700">
                      <a:solidFill>
                        <a:srgbClr val="008EB2"/>
                      </a:solidFill>
                      <a:prstDash val="solid"/>
                    </a:lnR>
                    <a:lnT w="12700" cap="flat" cmpd="sng" algn="ctr">
                      <a:solidFill>
                        <a:srgbClr val="008EB2"/>
                      </a:solidFill>
                      <a:prstDash val="solid"/>
                      <a:round/>
                      <a:headEnd type="none" w="med" len="med"/>
                      <a:tailEnd type="none" w="med" len="med"/>
                    </a:lnT>
                    <a:lnB w="12700" cap="flat" cmpd="sng" algn="ctr">
                      <a:solidFill>
                        <a:srgbClr val="008EB2"/>
                      </a:solidFill>
                      <a:prstDash val="solid"/>
                      <a:round/>
                      <a:headEnd type="none" w="med" len="med"/>
                      <a:tailEnd type="none" w="med" len="med"/>
                    </a:lnB>
                    <a:noFill/>
                  </a:tcPr>
                </a:tc>
                <a:extLst>
                  <a:ext uri="{0D108BD9-81ED-4DB2-BD59-A6C34878D82A}">
                    <a16:rowId xmlns:a16="http://schemas.microsoft.com/office/drawing/2014/main" val="10002"/>
                  </a:ext>
                </a:extLst>
              </a:tr>
              <a:tr h="593311">
                <a:tc>
                  <a:txBody>
                    <a:bodyPr/>
                    <a:lstStyle/>
                    <a:p>
                      <a:pPr marL="538480" marR="0" indent="-457200" defTabSz="914400" eaLnBrk="1" fontAlgn="auto" latinLnBrk="0" hangingPunct="1">
                        <a:lnSpc>
                          <a:spcPct val="100000"/>
                        </a:lnSpc>
                        <a:spcBef>
                          <a:spcPts val="315"/>
                        </a:spcBef>
                        <a:spcAft>
                          <a:spcPts val="0"/>
                        </a:spcAft>
                        <a:buClrTx/>
                        <a:buSzTx/>
                        <a:buFont typeface="Arial"/>
                        <a:buChar char="•"/>
                        <a:tabLst/>
                        <a:defRPr/>
                      </a:pPr>
                      <a:r>
                        <a:rPr lang="ru-RU" sz="3200" b="0" dirty="0">
                          <a:solidFill>
                            <a:schemeClr val="tx1"/>
                          </a:solidFill>
                          <a:latin typeface="+mn-lt"/>
                          <a:ea typeface="+mn-ea"/>
                          <a:cs typeface="Calibri"/>
                        </a:rPr>
                        <a:t>Как оказывать ППП</a:t>
                      </a:r>
                      <a:r>
                        <a:rPr lang="en-GB" sz="3200" b="0" dirty="0">
                          <a:solidFill>
                            <a:schemeClr val="tx1"/>
                          </a:solidFill>
                          <a:latin typeface="+mn-lt"/>
                          <a:ea typeface="+mn-ea"/>
                          <a:cs typeface="Calibri"/>
                        </a:rPr>
                        <a:t>? </a:t>
                      </a:r>
                    </a:p>
                  </a:txBody>
                  <a:tcPr marL="0" marR="0" marT="40005" marB="0">
                    <a:lnL w="12700">
                      <a:solidFill>
                        <a:srgbClr val="008EB2"/>
                      </a:solidFill>
                      <a:prstDash val="solid"/>
                    </a:lnL>
                    <a:lnR w="12700">
                      <a:solidFill>
                        <a:srgbClr val="008EB2"/>
                      </a:solidFill>
                      <a:prstDash val="solid"/>
                    </a:lnR>
                    <a:lnT w="12700" cap="flat" cmpd="sng" algn="ctr">
                      <a:solidFill>
                        <a:srgbClr val="008EB2"/>
                      </a:solidFill>
                      <a:prstDash val="solid"/>
                      <a:round/>
                      <a:headEnd type="none" w="med" len="med"/>
                      <a:tailEnd type="none" w="med" len="med"/>
                    </a:lnT>
                    <a:lnB w="12700" cap="flat" cmpd="sng" algn="ctr">
                      <a:solidFill>
                        <a:srgbClr val="008EB2"/>
                      </a:solidFill>
                      <a:prstDash val="solid"/>
                      <a:round/>
                      <a:headEnd type="none" w="med" len="med"/>
                      <a:tailEnd type="none" w="med" len="med"/>
                    </a:lnB>
                    <a:noFill/>
                  </a:tcPr>
                </a:tc>
                <a:extLst>
                  <a:ext uri="{0D108BD9-81ED-4DB2-BD59-A6C34878D82A}">
                    <a16:rowId xmlns:a16="http://schemas.microsoft.com/office/drawing/2014/main" val="10003"/>
                  </a:ext>
                </a:extLst>
              </a:tr>
              <a:tr h="593311">
                <a:tc>
                  <a:txBody>
                    <a:bodyPr/>
                    <a:lstStyle/>
                    <a:p>
                      <a:pPr marL="538480" marR="0" indent="-457200" defTabSz="914400" eaLnBrk="1" fontAlgn="auto" latinLnBrk="0" hangingPunct="1">
                        <a:lnSpc>
                          <a:spcPct val="100000"/>
                        </a:lnSpc>
                        <a:spcBef>
                          <a:spcPts val="315"/>
                        </a:spcBef>
                        <a:spcAft>
                          <a:spcPts val="0"/>
                        </a:spcAft>
                        <a:buClrTx/>
                        <a:buSzTx/>
                        <a:buFont typeface="Arial"/>
                        <a:buChar char="•"/>
                        <a:tabLst/>
                        <a:defRPr/>
                      </a:pPr>
                      <a:r>
                        <a:rPr lang="ru-RU" sz="3200" b="0" dirty="0">
                          <a:solidFill>
                            <a:schemeClr val="tx1"/>
                          </a:solidFill>
                          <a:latin typeface="+mn-lt"/>
                          <a:ea typeface="+mn-ea"/>
                          <a:cs typeface="Calibri"/>
                        </a:rPr>
                        <a:t>Самопомощь</a:t>
                      </a:r>
                      <a:endParaRPr lang="en-GB" sz="3200" b="0" dirty="0">
                        <a:solidFill>
                          <a:schemeClr val="tx1"/>
                        </a:solidFill>
                        <a:latin typeface="+mn-lt"/>
                        <a:ea typeface="+mn-ea"/>
                        <a:cs typeface="Calibri"/>
                      </a:endParaRPr>
                    </a:p>
                  </a:txBody>
                  <a:tcPr marL="0" marR="0" marT="40005" marB="0">
                    <a:lnL w="12700">
                      <a:solidFill>
                        <a:srgbClr val="008EB2"/>
                      </a:solidFill>
                      <a:prstDash val="solid"/>
                    </a:lnL>
                    <a:lnR w="12700">
                      <a:solidFill>
                        <a:srgbClr val="008EB2"/>
                      </a:solidFill>
                      <a:prstDash val="solid"/>
                    </a:lnR>
                    <a:lnT w="12700" cap="flat" cmpd="sng" algn="ctr">
                      <a:solidFill>
                        <a:srgbClr val="008EB2"/>
                      </a:solidFill>
                      <a:prstDash val="solid"/>
                      <a:round/>
                      <a:headEnd type="none" w="med" len="med"/>
                      <a:tailEnd type="none" w="med" len="med"/>
                    </a:lnT>
                    <a:lnB w="12700" cap="flat" cmpd="sng" algn="ctr">
                      <a:solidFill>
                        <a:srgbClr val="008EB2"/>
                      </a:solidFill>
                      <a:prstDash val="solid"/>
                      <a:round/>
                      <a:headEnd type="none" w="med" len="med"/>
                      <a:tailEnd type="none" w="med" len="med"/>
                    </a:lnB>
                    <a:noFill/>
                  </a:tcPr>
                </a:tc>
                <a:extLst>
                  <a:ext uri="{0D108BD9-81ED-4DB2-BD59-A6C34878D82A}">
                    <a16:rowId xmlns:a16="http://schemas.microsoft.com/office/drawing/2014/main" val="10004"/>
                  </a:ext>
                </a:extLst>
              </a:tr>
            </a:tbl>
          </a:graphicData>
        </a:graphic>
      </p:graphicFrame>
      <p:sp>
        <p:nvSpPr>
          <p:cNvPr id="18" name="object 12"/>
          <p:cNvSpPr txBox="1">
            <a:spLocks/>
          </p:cNvSpPr>
          <p:nvPr/>
        </p:nvSpPr>
        <p:spPr>
          <a:xfrm>
            <a:off x="958849" y="1184275"/>
            <a:ext cx="10560051" cy="665480"/>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lang="ru-RU" sz="4200" kern="0" spc="-20" dirty="0">
                <a:solidFill>
                  <a:srgbClr val="231F20"/>
                </a:solidFill>
                <a:latin typeface="Calibri"/>
                <a:ea typeface="+mj-ea"/>
                <a:cs typeface="Calibri"/>
              </a:rPr>
              <a:t>План занятия</a:t>
            </a:r>
            <a:endParaRPr kumimoji="0" lang="en-US" sz="4200" b="0" i="0" u="none" strike="noStrike" kern="0" cap="none" spc="-5" normalizeH="0" baseline="0" noProof="0" dirty="0">
              <a:ln>
                <a:noFill/>
              </a:ln>
              <a:solidFill>
                <a:srgbClr val="231F20"/>
              </a:solidFill>
              <a:effectLst/>
              <a:uLnTx/>
              <a:uFillTx/>
              <a:latin typeface="Calibri"/>
              <a:ea typeface="+mj-ea"/>
              <a:cs typeface="Calibri"/>
            </a:endParaRPr>
          </a:p>
        </p:txBody>
      </p:sp>
    </p:spTree>
    <p:extLst>
      <p:ext uri="{BB962C8B-B14F-4D97-AF65-F5344CB8AC3E}">
        <p14:creationId xmlns:p14="http://schemas.microsoft.com/office/powerpoint/2010/main" val="571078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object 15"/>
          <p:cNvSpPr txBox="1"/>
          <p:nvPr/>
        </p:nvSpPr>
        <p:spPr>
          <a:xfrm>
            <a:off x="11346885" y="5425244"/>
            <a:ext cx="118745" cy="979169"/>
          </a:xfrm>
          <a:prstGeom prst="rect">
            <a:avLst/>
          </a:prstGeom>
        </p:spPr>
        <p:txBody>
          <a:bodyPr vert="vert" wrap="square" lIns="0" tIns="8890" rIns="0" bIns="0" rtlCol="0">
            <a:spAutoFit/>
          </a:bodyPr>
          <a:lstStyle/>
          <a:p>
            <a:pPr marL="12700">
              <a:lnSpc>
                <a:spcPct val="100000"/>
              </a:lnSpc>
              <a:spcBef>
                <a:spcPts val="70"/>
              </a:spcBef>
            </a:pPr>
            <a:r>
              <a:rPr sz="600" spc="15">
                <a:solidFill>
                  <a:srgbClr val="FFFFFF"/>
                </a:solidFill>
                <a:latin typeface="Calibri"/>
                <a:cs typeface="Calibri"/>
              </a:rPr>
              <a:t>SYRIAN ARAB </a:t>
            </a:r>
            <a:r>
              <a:rPr sz="600" spc="10">
                <a:solidFill>
                  <a:srgbClr val="FFFFFF"/>
                </a:solidFill>
                <a:latin typeface="Calibri"/>
                <a:cs typeface="Calibri"/>
              </a:rPr>
              <a:t>RED</a:t>
            </a:r>
            <a:r>
              <a:rPr sz="600" spc="-10">
                <a:solidFill>
                  <a:srgbClr val="FFFFFF"/>
                </a:solidFill>
                <a:latin typeface="Calibri"/>
                <a:cs typeface="Calibri"/>
              </a:rPr>
              <a:t> </a:t>
            </a:r>
            <a:r>
              <a:rPr sz="600" spc="15">
                <a:solidFill>
                  <a:srgbClr val="FFFFFF"/>
                </a:solidFill>
                <a:latin typeface="Calibri"/>
                <a:cs typeface="Calibri"/>
              </a:rPr>
              <a:t>CRESCENT</a:t>
            </a:r>
            <a:endParaRPr sz="600">
              <a:latin typeface="Calibri"/>
              <a:cs typeface="Calibri"/>
            </a:endParaRPr>
          </a:p>
        </p:txBody>
      </p:sp>
      <p:sp>
        <p:nvSpPr>
          <p:cNvPr id="17" name="object 12"/>
          <p:cNvSpPr txBox="1">
            <a:spLocks/>
          </p:cNvSpPr>
          <p:nvPr/>
        </p:nvSpPr>
        <p:spPr>
          <a:xfrm>
            <a:off x="671819" y="2506748"/>
            <a:ext cx="9913097" cy="1700466"/>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lang="ru-RU" sz="3200" b="0" i="0" u="none" strike="noStrike" kern="0" cap="none" spc="-20" normalizeH="0" baseline="0" noProof="0" dirty="0">
                <a:ln>
                  <a:noFill/>
                </a:ln>
                <a:solidFill>
                  <a:srgbClr val="0000FF"/>
                </a:solidFill>
                <a:effectLst/>
                <a:uLnTx/>
                <a:uFillTx/>
                <a:latin typeface="Calibri"/>
                <a:ea typeface="+mj-ea"/>
                <a:cs typeface="Calibri"/>
              </a:rPr>
              <a:t>На листке бумаги кратко закончите предложение</a:t>
            </a:r>
            <a:r>
              <a:rPr kumimoji="0" lang="en-US" sz="3200" b="0" i="0" u="none" strike="noStrike" kern="0" cap="none" spc="-20" normalizeH="0" baseline="0" noProof="0" dirty="0">
                <a:ln>
                  <a:noFill/>
                </a:ln>
                <a:solidFill>
                  <a:srgbClr val="0000FF"/>
                </a:solidFill>
                <a:effectLst/>
                <a:uLnTx/>
                <a:uFillTx/>
                <a:latin typeface="Calibri"/>
                <a:ea typeface="+mj-ea"/>
                <a:cs typeface="Calibri"/>
              </a:rPr>
              <a:t>:</a:t>
            </a:r>
            <a:endParaRPr kumimoji="0" lang="ru-RU" sz="3200" b="0" i="0" u="none" strike="noStrike" kern="0" cap="none" spc="-20" normalizeH="0" baseline="0" noProof="0" dirty="0">
              <a:ln>
                <a:noFill/>
              </a:ln>
              <a:solidFill>
                <a:srgbClr val="0000FF"/>
              </a:solidFill>
              <a:effectLst/>
              <a:uLnTx/>
              <a:uFillTx/>
              <a:latin typeface="Calibri"/>
              <a:ea typeface="+mj-ea"/>
              <a:cs typeface="Calibri"/>
            </a:endParaRPr>
          </a:p>
          <a:p>
            <a:pPr marL="12700" marR="0" lvl="0" indent="0" defTabSz="914400" eaLnBrk="1" fontAlgn="auto" latinLnBrk="0" hangingPunct="1">
              <a:lnSpc>
                <a:spcPct val="100000"/>
              </a:lnSpc>
              <a:spcBef>
                <a:spcPts val="100"/>
              </a:spcBef>
              <a:spcAft>
                <a:spcPts val="0"/>
              </a:spcAft>
              <a:buClrTx/>
              <a:buSzTx/>
              <a:buFontTx/>
              <a:buNone/>
              <a:tabLst/>
              <a:defRPr/>
            </a:pPr>
            <a:endParaRPr kumimoji="0" lang="en-US" sz="3200" b="0" i="0" u="none" strike="noStrike" kern="0" cap="none" spc="-20" normalizeH="0" baseline="0" noProof="0" dirty="0">
              <a:ln>
                <a:noFill/>
              </a:ln>
              <a:solidFill>
                <a:srgbClr val="0000FF"/>
              </a:solidFill>
              <a:effectLst/>
              <a:uLnTx/>
              <a:uFillTx/>
              <a:latin typeface="Calibri"/>
              <a:ea typeface="+mj-ea"/>
              <a:cs typeface="Calibri"/>
            </a:endParaRPr>
          </a:p>
          <a:p>
            <a:pPr marL="12700" marR="0" lvl="0" indent="0" defTabSz="914400" eaLnBrk="1" fontAlgn="auto" latinLnBrk="0" hangingPunct="1">
              <a:lnSpc>
                <a:spcPct val="100000"/>
              </a:lnSpc>
              <a:spcBef>
                <a:spcPts val="100"/>
              </a:spcBef>
              <a:spcAft>
                <a:spcPts val="0"/>
              </a:spcAft>
              <a:buClrTx/>
              <a:buSzTx/>
              <a:buFontTx/>
              <a:buNone/>
              <a:tabLst/>
              <a:defRPr/>
            </a:pPr>
            <a:r>
              <a:rPr kumimoji="0" lang="ru-RU" sz="4400" b="0" i="1" u="none" strike="noStrike" kern="0" cap="none" spc="-20" normalizeH="0" baseline="0" noProof="0" dirty="0">
                <a:ln>
                  <a:noFill/>
                </a:ln>
                <a:solidFill>
                  <a:srgbClr val="231F20"/>
                </a:solidFill>
                <a:effectLst/>
                <a:uLnTx/>
                <a:uFillTx/>
                <a:latin typeface="Calibri"/>
                <a:ea typeface="+mj-ea"/>
                <a:cs typeface="Calibri"/>
              </a:rPr>
              <a:t>Первая психологическая помощь – это </a:t>
            </a:r>
            <a:r>
              <a:rPr lang="ru-RU" sz="4400" i="1" kern="0" spc="-5" dirty="0">
                <a:solidFill>
                  <a:srgbClr val="231F20"/>
                </a:solidFill>
                <a:latin typeface="Calibri"/>
                <a:ea typeface="+mj-ea"/>
                <a:cs typeface="Calibri"/>
              </a:rPr>
              <a:t>…</a:t>
            </a:r>
            <a:endParaRPr kumimoji="0" lang="en-US" sz="4400" b="0" i="1" u="none" strike="noStrike" kern="0" cap="none" spc="-5" normalizeH="0" baseline="0" noProof="0" dirty="0">
              <a:ln>
                <a:noFill/>
              </a:ln>
              <a:solidFill>
                <a:srgbClr val="231F20"/>
              </a:solidFill>
              <a:effectLst/>
              <a:uLnTx/>
              <a:uFillTx/>
              <a:latin typeface="Calibri"/>
              <a:ea typeface="+mj-ea"/>
              <a:cs typeface="Calibri"/>
            </a:endParaRPr>
          </a:p>
        </p:txBody>
      </p:sp>
      <p:sp>
        <p:nvSpPr>
          <p:cNvPr id="18" name="object 12">
            <a:extLst>
              <a:ext uri="{FF2B5EF4-FFF2-40B4-BE49-F238E27FC236}">
                <a16:creationId xmlns:a16="http://schemas.microsoft.com/office/drawing/2014/main" id="{767C9269-805A-4888-B4DB-676CAFD3169D}"/>
              </a:ext>
            </a:extLst>
          </p:cNvPr>
          <p:cNvSpPr txBox="1">
            <a:spLocks/>
          </p:cNvSpPr>
          <p:nvPr/>
        </p:nvSpPr>
        <p:spPr>
          <a:xfrm>
            <a:off x="239485" y="1423761"/>
            <a:ext cx="10777764" cy="659155"/>
          </a:xfrm>
          <a:prstGeom prst="rect">
            <a:avLst/>
          </a:prstGeom>
        </p:spPr>
        <p:txBody>
          <a:bodyPr vert="horz" wrap="square" lIns="0" tIns="12700" rIns="0" bIns="0" rtlCol="0">
            <a:spAutoFit/>
          </a:bodyPr>
          <a:lstStyle>
            <a:lvl1pPr>
              <a:defRPr sz="4200" b="0" i="0">
                <a:solidFill>
                  <a:srgbClr val="231F20"/>
                </a:solidFill>
                <a:latin typeface="Calibri"/>
                <a:ea typeface="+mj-ea"/>
                <a:cs typeface="Calibri"/>
              </a:defRPr>
            </a:lvl1pPr>
          </a:lstStyle>
          <a:p>
            <a:pPr marL="12700" algn="ctr" defTabSz="914400">
              <a:spcBef>
                <a:spcPts val="100"/>
              </a:spcBef>
            </a:pPr>
            <a:r>
              <a:rPr lang="ru-RU" b="1" kern="0" spc="-20" dirty="0">
                <a:solidFill>
                  <a:srgbClr val="FF0000"/>
                </a:solidFill>
              </a:rPr>
              <a:t>Что такое первая психологическая помощь</a:t>
            </a:r>
            <a:r>
              <a:rPr lang="en-US" b="1" kern="0" spc="-20" dirty="0">
                <a:solidFill>
                  <a:srgbClr val="FF0000"/>
                </a:solidFill>
              </a:rPr>
              <a:t>? </a:t>
            </a:r>
            <a:endParaRPr lang="en-US" kern="0" spc="-5"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rkCaseID xmlns="d04ac8df-6fd2-482f-b819-b97b1136af7f">LK-2022-000403</rkCaseID>
    <wpDocumentId xmlns="abbeec68-b05e-4e2e-88e5-2ac3e13fe809">2022-46082</wpDocumentId>
    <wp_tag xmlns="abbeec68-b05e-4e2e-88e5-2ac3e13fe809">Open</wp_tag>
    <wpItemlocation xmlns="14bfd2bb-3d4a-4549-9197-f3410a8da64b">52f89f3b39354c7c9851847cb57fcabb;4a4729547dea44959d8bce78817e3c8e;8558;</wpItemlocation>
    <wpBusinessModule xmlns="d04ac8df-6fd2-482f-b819-b97b1136af7f">LK Sager</wpBusinessModule>
    <a30301ec14f1485491da311a88d487d0 xmlns="d04ac8df-6fd2-482f-b819-b97b1136af7f">
      <Terms xmlns="http://schemas.microsoft.com/office/infopath/2007/PartnerControls">
        <TermInfo xmlns="http://schemas.microsoft.com/office/infopath/2007/PartnerControls">
          <TermName xmlns="http://schemas.microsoft.com/office/infopath/2007/PartnerControls">Open</TermName>
          <TermId xmlns="http://schemas.microsoft.com/office/infopath/2007/PartnerControls">5b634c15-81a0-4474-a1b9-c7fcf95d35c4</TermId>
        </TermInfo>
      </Terms>
    </a30301ec14f1485491da311a88d487d0>
    <rkDeletionDate xmlns="d04ac8df-6fd2-482f-b819-b97b1136af7f">2030-02-26T00:00:00+00:00</rkDeletionDate>
    <rkArchivingPeriod xmlns="d04ac8df-6fd2-482f-b819-b97b1136af7f">2019-2024</rkArchivingPeriod>
    <p8b010f7df5842dca681a0912c2bcab2 xmlns="d04ac8df-6fd2-482f-b819-b97b1136af7f">
      <Terms xmlns="http://schemas.microsoft.com/office/infopath/2007/PartnerControls">
        <TermInfo xmlns="http://schemas.microsoft.com/office/infopath/2007/PartnerControls">
          <TermName xmlns="http://schemas.microsoft.com/office/infopath/2007/PartnerControls">Internal</TermName>
          <TermId xmlns="http://schemas.microsoft.com/office/infopath/2007/PartnerControls">bf6bc60c-60b7-4f48-b412-c18e1ee58d20</TermId>
        </TermInfo>
      </Terms>
    </p8b010f7df5842dca681a0912c2bcab2>
    <e5404abefda04403849637b8b186ca8b xmlns="d04ac8df-6fd2-482f-b819-b97b1136af7f">
      <Terms xmlns="http://schemas.microsoft.com/office/infopath/2007/PartnerControls">
        <TermInfo xmlns="http://schemas.microsoft.com/office/infopath/2007/PartnerControls">
          <TermName xmlns="http://schemas.microsoft.com/office/infopath/2007/PartnerControls">Final</TermName>
          <TermId xmlns="http://schemas.microsoft.com/office/infopath/2007/PartnerControls">9ae6fcd9-b451-46c0-9019-188a10b11456</TermId>
        </TermInfo>
      </Terms>
    </e5404abefda04403849637b8b186ca8b>
    <rkConfidential xmlns="d04ac8df-6fd2-482f-b819-b97b1136af7f">false</rkConfidential>
    <rkYellowNoteDoc xmlns="d04ac8df-6fd2-482f-b819-b97b1136af7f" xsi:nil="true"/>
    <rkDocumentAdvis xmlns="d04ac8df-6fd2-482f-b819-b97b1136af7f" xsi:nil="true"/>
    <rkActDate xmlns="d04ac8df-6fd2-482f-b819-b97b1136af7f" xsi:nil="true"/>
    <rkProjectNumber xmlns="d04ac8df-6fd2-482f-b819-b97b1136af7f" xsi:nil="true"/>
    <TaxCatchAll xmlns="9a29e298-6711-4c2e-b998-25b6d616e0da">
      <Value>14</Value>
      <Value>11</Value>
      <Value>10</Value>
      <Value>9</Value>
      <Value>58</Value>
      <Value>1</Value>
    </TaxCatchAll>
    <wp_entitynamefield xmlns="c88ac93e-c402-42ef-ac24-5483d127e6ae">PS Centre Webinars 2022</wp_entitynamefield>
    <rkRelatedDoc xmlns="b7371c5c-3b32-4513-bc11-f5fb9aa4778f" xsi:nil="true"/>
    <rkParentCase xmlns="c88ac93e-c402-42ef-ac24-5483d127e6ae" xsi:nil="true"/>
    <rkParentCase_x003a_Name xmlns="c88ac93e-c402-42ef-ac24-5483d127e6ae" xsi:nil="true"/>
    <dab35c21cf36473693bee9cc7aa7513b xmlns="c88ac93e-c402-42ef-ac24-5483d127e6ae">
      <Terms xmlns="http://schemas.microsoft.com/office/infopath/2007/PartnerControls">
        <TermInfo xmlns="http://schemas.microsoft.com/office/infopath/2007/PartnerControls">
          <TermName xmlns="http://schemas.microsoft.com/office/infopath/2007/PartnerControls">Psykosociale Referencecenter</TermName>
          <TermId xmlns="http://schemas.microsoft.com/office/infopath/2007/PartnerControls">19a43a16-be01-4053-b571-a618d9cd1bd9</TermId>
        </TermInfo>
      </Terms>
    </dab35c21cf36473693bee9cc7aa7513b>
    <iaec11fe0497404b8f82440df9c4a3d8 xmlns="c88ac93e-c402-42ef-ac24-5483d127e6ae">
      <Terms xmlns="http://schemas.microsoft.com/office/infopath/2007/PartnerControls"/>
    </iaec11fe0497404b8f82440df9c4a3d8>
    <ffadad1408e8481db4d0e1a868ba0b09 xmlns="c88ac93e-c402-42ef-ac24-5483d127e6ae">
      <Terms xmlns="http://schemas.microsoft.com/office/infopath/2007/PartnerControls">
        <TermInfo xmlns="http://schemas.microsoft.com/office/infopath/2007/PartnerControls">
          <TermName xmlns="http://schemas.microsoft.com/office/infopath/2007/PartnerControls">Mental Health and Psychosocial Support</TermName>
          <TermId xmlns="http://schemas.microsoft.com/office/infopath/2007/PartnerControls">c3d237ec-4728-4433-8c55-55bdd81b6d7c</TermId>
        </TermInfo>
        <TermInfo xmlns="http://schemas.microsoft.com/office/infopath/2007/PartnerControls">
          <TermName xmlns="http://schemas.microsoft.com/office/infopath/2007/PartnerControls">#Internal administration</TermName>
          <TermId xmlns="http://schemas.microsoft.com/office/infopath/2007/PartnerControls">612d00ef-247d-434e-82e1-015cd6d837a0</TermId>
        </TermInfo>
      </Terms>
    </ffadad1408e8481db4d0e1a868ba0b09>
    <lcf76f155ced4ddcb4097134ff3c332f xmlns="c88ac93e-c402-42ef-ac24-5483d127e6ae">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RK Document" ma:contentTypeID="0x010100BAF7254234723E48BEAA5279D19E83B800A8ECDCF20AEE2947BF8CE73D9B959926" ma:contentTypeVersion="24" ma:contentTypeDescription="Create a new document." ma:contentTypeScope="" ma:versionID="417d8bc2c4af656ee0684485611b81c2">
  <xsd:schema xmlns:xsd="http://www.w3.org/2001/XMLSchema" xmlns:xs="http://www.w3.org/2001/XMLSchema" xmlns:p="http://schemas.microsoft.com/office/2006/metadata/properties" xmlns:ns2="d04ac8df-6fd2-482f-b819-b97b1136af7f" xmlns:ns3="9a29e298-6711-4c2e-b998-25b6d616e0da" xmlns:ns4="abbeec68-b05e-4e2e-88e5-2ac3e13fe809" xmlns:ns5="c88ac93e-c402-42ef-ac24-5483d127e6ae" xmlns:ns6="14bfd2bb-3d4a-4549-9197-f3410a8da64b" xmlns:ns7="b7371c5c-3b32-4513-bc11-f5fb9aa4778f" targetNamespace="http://schemas.microsoft.com/office/2006/metadata/properties" ma:root="true" ma:fieldsID="e8c308a650b37d30b49064463338fd5b" ns2:_="" ns3:_="" ns4:_="" ns5:_="" ns6:_="" ns7:_="">
    <xsd:import namespace="d04ac8df-6fd2-482f-b819-b97b1136af7f"/>
    <xsd:import namespace="9a29e298-6711-4c2e-b998-25b6d616e0da"/>
    <xsd:import namespace="abbeec68-b05e-4e2e-88e5-2ac3e13fe809"/>
    <xsd:import namespace="c88ac93e-c402-42ef-ac24-5483d127e6ae"/>
    <xsd:import namespace="14bfd2bb-3d4a-4549-9197-f3410a8da64b"/>
    <xsd:import namespace="b7371c5c-3b32-4513-bc11-f5fb9aa4778f"/>
    <xsd:element name="properties">
      <xsd:complexType>
        <xsd:sequence>
          <xsd:element name="documentManagement">
            <xsd:complexType>
              <xsd:all>
                <xsd:element ref="ns2:rkActDate" minOccurs="0"/>
                <xsd:element ref="ns2:rkDeletionDate" minOccurs="0"/>
                <xsd:element ref="ns2:rkYellowNoteDoc" minOccurs="0"/>
                <xsd:element ref="ns2:rkDocumentAdvis" minOccurs="0"/>
                <xsd:element ref="ns2:rkArchivingPeriod" minOccurs="0"/>
                <xsd:element ref="ns4:wp_tag" minOccurs="0"/>
                <xsd:element ref="ns4:wpDocumentId" minOccurs="0"/>
                <xsd:element ref="ns5:wp_entitynamefield" minOccurs="0"/>
                <xsd:element ref="ns2:wpBusinessModule" minOccurs="0"/>
                <xsd:element ref="ns2:rkProjectNumber" minOccurs="0"/>
                <xsd:element ref="ns2:rkCaseID" minOccurs="0"/>
                <xsd:element ref="ns5:rkParentCase" minOccurs="0"/>
                <xsd:element ref="ns5:rkParentCase_x003a_Name" minOccurs="0"/>
                <xsd:element ref="ns6:wpItemlocation" minOccurs="0"/>
                <xsd:element ref="ns7:rkRelatedDoc" minOccurs="0"/>
                <xsd:element ref="ns2:rkConfidential" minOccurs="0"/>
                <xsd:element ref="ns5:iaec11fe0497404b8f82440df9c4a3d8" minOccurs="0"/>
                <xsd:element ref="ns2:e5404abefda04403849637b8b186ca8b" minOccurs="0"/>
                <xsd:element ref="ns5:dab35c21cf36473693bee9cc7aa7513b" minOccurs="0"/>
                <xsd:element ref="ns2:p8b010f7df5842dca681a0912c2bcab2" minOccurs="0"/>
                <xsd:element ref="ns3:TaxCatchAllLabel" minOccurs="0"/>
                <xsd:element ref="ns3:TaxCatchAll" minOccurs="0"/>
                <xsd:element ref="ns5:ffadad1408e8481db4d0e1a868ba0b09" minOccurs="0"/>
                <xsd:element ref="ns2:a30301ec14f1485491da311a88d487d0" minOccurs="0"/>
                <xsd:element ref="ns5:MediaServiceMetadata" minOccurs="0"/>
                <xsd:element ref="ns5:MediaServiceFastMetadata" minOccurs="0"/>
                <xsd:element ref="ns5:MediaServiceDateTaken" minOccurs="0"/>
                <xsd:element ref="ns5:MediaLengthInSeconds" minOccurs="0"/>
                <xsd:element ref="ns5:lcf76f155ced4ddcb4097134ff3c332f"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04ac8df-6fd2-482f-b819-b97b1136af7f" elementFormDefault="qualified">
    <xsd:import namespace="http://schemas.microsoft.com/office/2006/documentManagement/types"/>
    <xsd:import namespace="http://schemas.microsoft.com/office/infopath/2007/PartnerControls"/>
    <xsd:element name="rkActDate" ma:index="2" nillable="true" ma:displayName="Date of document creation" ma:description="If you upload an already existing document, you can use this field to note the original date of creating the document." ma:format="DateOnly" ma:internalName="rkActDate" ma:readOnly="false">
      <xsd:simpleType>
        <xsd:restriction base="dms:DateTime"/>
      </xsd:simpleType>
    </xsd:element>
    <xsd:element name="rkDeletionDate" ma:index="3" nillable="true" ma:displayName="Deletion Date" ma:description="" ma:format="DateOnly" ma:internalName="rkDeletionDate" ma:readOnly="false">
      <xsd:simpleType>
        <xsd:restriction base="dms:DateTime"/>
      </xsd:simpleType>
    </xsd:element>
    <xsd:element name="rkYellowNoteDoc" ma:index="4" nillable="true" ma:displayName="Yellow Note Doc" ma:internalName="rkYellowNoteDoc" ma:readOnly="false">
      <xsd:simpleType>
        <xsd:restriction base="dms:Note">
          <xsd:maxLength value="255"/>
        </xsd:restriction>
      </xsd:simpleType>
    </xsd:element>
    <xsd:element name="rkDocumentAdvis" ma:index="7" nillable="true" ma:displayName="Document Advis" ma:hidden="true" ma:internalName="rkDocumentAdvis" ma:readOnly="false">
      <xsd:simpleType>
        <xsd:restriction base="dms:Note"/>
      </xsd:simpleType>
    </xsd:element>
    <xsd:element name="rkArchivingPeriod" ma:index="8" nillable="true" ma:displayName="Archiving Period" ma:default="2019-2024" ma:hidden="true" ma:internalName="rkArchivingPeriod" ma:readOnly="false">
      <xsd:simpleType>
        <xsd:restriction base="dms:Text">
          <xsd:maxLength value="255"/>
        </xsd:restriction>
      </xsd:simpleType>
    </xsd:element>
    <xsd:element name="wpBusinessModule" ma:index="12" nillable="true" ma:displayName="Business Module" ma:default="LK Sager" ma:hidden="true" ma:internalName="wpBusinessModule" ma:readOnly="false">
      <xsd:simpleType>
        <xsd:restriction base="dms:Text"/>
      </xsd:simpleType>
    </xsd:element>
    <xsd:element name="rkProjectNumber" ma:index="13" nillable="true" ma:displayName="Project Number" ma:default="" ma:hidden="true" ma:internalName="rkProjectNumber" ma:readOnly="false">
      <xsd:simpleType>
        <xsd:restriction base="dms:Text">
          <xsd:maxLength value="255"/>
        </xsd:restriction>
      </xsd:simpleType>
    </xsd:element>
    <xsd:element name="rkCaseID" ma:index="16" nillable="true" ma:displayName="Case ID" ma:default="LK-2022-000403" ma:hidden="true" ma:internalName="rkCaseID" ma:readOnly="false">
      <xsd:simpleType>
        <xsd:restriction base="dms:Text">
          <xsd:maxLength value="255"/>
        </xsd:restriction>
      </xsd:simpleType>
    </xsd:element>
    <xsd:element name="rkConfidential" ma:index="26" nillable="true" ma:displayName="Confidential" ma:default="False" ma:description="" ma:internalName="rkConfidential" ma:readOnly="false">
      <xsd:simpleType>
        <xsd:restriction base="dms:Boolean"/>
      </xsd:simpleType>
    </xsd:element>
    <xsd:element name="e5404abefda04403849637b8b186ca8b" ma:index="28" nillable="true" ma:taxonomy="true" ma:internalName="e5404abefda04403849637b8b186ca8b" ma:taxonomyFieldName="rkDocumentStatus" ma:displayName="Document Status" ma:readOnly="false" ma:default="2;#Final|9ae6fcd9-b451-46c0-9019-188a10b11456" ma:fieldId="{e5404abe-fda0-4403-8496-37b8b186ca8b}" ma:sspId="a6bba7c3-5107-49f1-abb3-1b46ebc15f72" ma:termSetId="78361e7a-d923-40e8-a730-0048d23b6454" ma:anchorId="a29111a7-f711-4224-8350-0bd8393b3a0f" ma:open="false" ma:isKeyword="false">
      <xsd:complexType>
        <xsd:sequence>
          <xsd:element ref="pc:Terms" minOccurs="0" maxOccurs="1"/>
        </xsd:sequence>
      </xsd:complexType>
    </xsd:element>
    <xsd:element name="p8b010f7df5842dca681a0912c2bcab2" ma:index="31" nillable="true" ma:taxonomy="true" ma:internalName="p8b010f7df5842dca681a0912c2bcab2" ma:taxonomyFieldName="rkDocDirection" ma:displayName="Document Direction" ma:readOnly="false" ma:default="1;#Internal|bf6bc60c-60b7-4f48-b412-c18e1ee58d20" ma:fieldId="{98b010f7-df58-42dc-a681-a0912c2bcab2}" ma:sspId="a6bba7c3-5107-49f1-abb3-1b46ebc15f72" ma:termSetId="79fb452f-4e81-49d7-bc6b-6702f6ca3880" ma:anchorId="ff9dba2f-780a-414f-8471-20c97a51bfc6" ma:open="false" ma:isKeyword="false">
      <xsd:complexType>
        <xsd:sequence>
          <xsd:element ref="pc:Terms" minOccurs="0" maxOccurs="1"/>
        </xsd:sequence>
      </xsd:complexType>
    </xsd:element>
    <xsd:element name="a30301ec14f1485491da311a88d487d0" ma:index="37" nillable="true" ma:taxonomy="true" ma:internalName="a30301ec14f1485491da311a88d487d0" ma:taxonomyFieldName="rkOpenConfidential" ma:displayName="Open/Confidential" ma:readOnly="false" ma:default="" ma:fieldId="{a30301ec-14f1-4854-91da-311a88d487d0}" ma:sspId="a6bba7c3-5107-49f1-abb3-1b46ebc15f72" ma:termSetId="a89445e1-73f4-4940-9c6c-20c6e19149d6" ma:anchorId="38c548bf-e54a-488a-9205-2631695ae108" ma:open="fals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9a29e298-6711-4c2e-b998-25b6d616e0da" elementFormDefault="qualified">
    <xsd:import namespace="http://schemas.microsoft.com/office/2006/documentManagement/types"/>
    <xsd:import namespace="http://schemas.microsoft.com/office/infopath/2007/PartnerControls"/>
    <xsd:element name="TaxCatchAllLabel" ma:index="32" nillable="true" ma:displayName="Taxonomy Catch All Column1" ma:hidden="true" ma:list="{23018d78-2d73-4d4e-a452-5c0405b59f4b}" ma:internalName="TaxCatchAllLabel" ma:readOnly="true" ma:showField="CatchAllDataLabel" ma:web="9a29e298-6711-4c2e-b998-25b6d616e0da">
      <xsd:complexType>
        <xsd:complexContent>
          <xsd:extension base="dms:MultiChoiceLookup">
            <xsd:sequence>
              <xsd:element name="Value" type="dms:Lookup" maxOccurs="unbounded" minOccurs="0" nillable="true"/>
            </xsd:sequence>
          </xsd:extension>
        </xsd:complexContent>
      </xsd:complexType>
    </xsd:element>
    <xsd:element name="TaxCatchAll" ma:index="33" nillable="true" ma:displayName="Taxonomy Catch All Column" ma:hidden="true" ma:list="{23018d78-2d73-4d4e-a452-5c0405b59f4b}" ma:internalName="TaxCatchAll" ma:showField="CatchAllData" ma:web="9a29e298-6711-4c2e-b998-25b6d616e0da">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abbeec68-b05e-4e2e-88e5-2ac3e13fe809" elementFormDefault="qualified">
    <xsd:import namespace="http://schemas.microsoft.com/office/2006/documentManagement/types"/>
    <xsd:import namespace="http://schemas.microsoft.com/office/infopath/2007/PartnerControls"/>
    <xsd:element name="wp_tag" ma:index="9" nillable="true" ma:displayName="Stage tag" ma:default="Open" ma:internalName="wp_tag" ma:readOnly="false">
      <xsd:simpleType>
        <xsd:restriction base="dms:Text"/>
      </xsd:simpleType>
    </xsd:element>
    <xsd:element name="wpDocumentId" ma:index="10" nillable="true" ma:displayName="Document ID" ma:description="This field is can be used as a unique Document ID set by the WorkPoint Numerator Service" ma:hidden="true" ma:internalName="wpDocumentId"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88ac93e-c402-42ef-ac24-5483d127e6ae" elementFormDefault="qualified">
    <xsd:import namespace="http://schemas.microsoft.com/office/2006/documentManagement/types"/>
    <xsd:import namespace="http://schemas.microsoft.com/office/infopath/2007/PartnerControls"/>
    <xsd:element name="wp_entitynamefield" ma:index="11" nillable="true" ma:displayName="Case name" ma:default="PS Centre Webinars 2022" ma:hidden="true" ma:internalName="wp_entitynamefield" ma:readOnly="false">
      <xsd:simpleType>
        <xsd:restriction base="dms:Text"/>
      </xsd:simpleType>
    </xsd:element>
    <xsd:element name="rkParentCase" ma:index="18" nillable="true" ma:displayName="Parent Case ID" ma:default="" ma:hidden="true" ma:internalName="rkParentCase" ma:readOnly="false">
      <xsd:simpleType>
        <xsd:restriction base="dms:Text"/>
      </xsd:simpleType>
    </xsd:element>
    <xsd:element name="rkParentCase_x003a_Name" ma:index="19" nillable="true" ma:displayName="Parent Case" ma:default="" ma:hidden="true" ma:internalName="rkParentCase_x003a_Name" ma:readOnly="false">
      <xsd:simpleType>
        <xsd:restriction base="dms:Text"/>
      </xsd:simpleType>
    </xsd:element>
    <xsd:element name="iaec11fe0497404b8f82440df9c4a3d8" ma:index="27" nillable="true" ma:taxonomy="true" ma:internalName="iaec11fe0497404b8f82440df9c4a3d8" ma:taxonomyFieldName="rkProcess" ma:displayName="Process" ma:readOnly="false" ma:default="" ma:fieldId="{2aec11fe-0497-404b-8f82-440df9c4a3d8}" ma:sspId="a6bba7c3-5107-49f1-abb3-1b46ebc15f72" ma:termSetId="00571633-8780-43e7-b6b1-637829dbeb78" ma:anchorId="22bfe7ec-e31c-43a5-822a-3141cd045829" ma:open="false" ma:isKeyword="false">
      <xsd:complexType>
        <xsd:sequence>
          <xsd:element ref="pc:Terms" minOccurs="0" maxOccurs="1"/>
        </xsd:sequence>
      </xsd:complexType>
    </xsd:element>
    <xsd:element name="dab35c21cf36473693bee9cc7aa7513b" ma:index="30" nillable="true" ma:taxonomy="true" ma:internalName="dab35c21cf36473693bee9cc7aa7513b" ma:taxonomyFieldName="rkCaseRespUnit" ma:displayName="Case Responsible Unit" ma:readOnly="false" ma:default="14;#Psykosociale Referencecenter|19a43a16-be01-4053-b571-a618d9cd1bd9" ma:fieldId="{dab35c21-cf36-4736-93be-e9cc7aa7513b}" ma:sspId="a6bba7c3-5107-49f1-abb3-1b46ebc15f72" ma:termSetId="8e0c7b93-44db-40e5-8783-45b8f0433ae4" ma:anchorId="00000000-0000-0000-0000-000000000000" ma:open="false" ma:isKeyword="false">
      <xsd:complexType>
        <xsd:sequence>
          <xsd:element ref="pc:Terms" minOccurs="0" maxOccurs="1"/>
        </xsd:sequence>
      </xsd:complexType>
    </xsd:element>
    <xsd:element name="ffadad1408e8481db4d0e1a868ba0b09" ma:index="34" nillable="true" ma:taxonomy="true" ma:internalName="ffadad1408e8481db4d0e1a868ba0b09" ma:taxonomyFieldName="rkSubject" ma:displayName="Subject" ma:readOnly="false" ma:default="58;#Mental Health and Psychosocial Support|c3d237ec-4728-4433-8c55-55bdd81b6d7c;#1;##Internal administration|612d00ef-247d-434e-82e1-015cd6d837a0" ma:fieldId="{ffadad14-08e8-481d-b4d0-e1a868ba0b09}" ma:taxonomyMulti="true" ma:sspId="a6bba7c3-5107-49f1-abb3-1b46ebc15f72" ma:termSetId="c39bd6dd-8752-448c-817a-60b94217b09a" ma:anchorId="877d3b0b-78a5-436d-b780-b7d2507d4384" ma:open="false" ma:isKeyword="false">
      <xsd:complexType>
        <xsd:sequence>
          <xsd:element ref="pc:Terms" minOccurs="0" maxOccurs="1"/>
        </xsd:sequence>
      </xsd:complexType>
    </xsd:element>
    <xsd:element name="MediaServiceMetadata" ma:index="38" nillable="true" ma:displayName="MediaServiceMetadata" ma:hidden="true" ma:internalName="MediaServiceMetadata" ma:readOnly="true">
      <xsd:simpleType>
        <xsd:restriction base="dms:Note"/>
      </xsd:simpleType>
    </xsd:element>
    <xsd:element name="MediaServiceFastMetadata" ma:index="39" nillable="true" ma:displayName="MediaServiceFastMetadata" ma:hidden="true" ma:internalName="MediaServiceFastMetadata" ma:readOnly="true">
      <xsd:simpleType>
        <xsd:restriction base="dms:Note"/>
      </xsd:simpleType>
    </xsd:element>
    <xsd:element name="MediaServiceDateTaken" ma:index="40" nillable="true" ma:displayName="MediaServiceDateTaken" ma:hidden="true" ma:internalName="MediaServiceDateTaken" ma:readOnly="true">
      <xsd:simpleType>
        <xsd:restriction base="dms:Text"/>
      </xsd:simpleType>
    </xsd:element>
    <xsd:element name="MediaLengthInSeconds" ma:index="41" nillable="true" ma:displayName="MediaLengthInSeconds" ma:hidden="true" ma:internalName="MediaLengthInSeconds" ma:readOnly="true">
      <xsd:simpleType>
        <xsd:restriction base="dms:Unknown"/>
      </xsd:simpleType>
    </xsd:element>
    <xsd:element name="lcf76f155ced4ddcb4097134ff3c332f" ma:index="43" nillable="true" ma:taxonomy="true" ma:internalName="lcf76f155ced4ddcb4097134ff3c332f" ma:taxonomyFieldName="MediaServiceImageTags" ma:displayName="Image Tags" ma:readOnly="false" ma:fieldId="{5cf76f15-5ced-4ddc-b409-7134ff3c332f}" ma:taxonomyMulti="true" ma:sspId="a6bba7c3-5107-49f1-abb3-1b46ebc15f72"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14bfd2bb-3d4a-4549-9197-f3410a8da64b" elementFormDefault="qualified">
    <xsd:import namespace="http://schemas.microsoft.com/office/2006/documentManagement/types"/>
    <xsd:import namespace="http://schemas.microsoft.com/office/infopath/2007/PartnerControls"/>
    <xsd:element name="wpItemlocation" ma:index="22" nillable="true" ma:displayName="wpItemLocation" ma:default="52f89f3b39354c7c9851847cb57fcabb;4a4729547dea44959d8bce78817e3c8e;8558;" ma:internalName="wpItem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7371c5c-3b32-4513-bc11-f5fb9aa4778f" elementFormDefault="qualified">
    <xsd:import namespace="http://schemas.microsoft.com/office/2006/documentManagement/types"/>
    <xsd:import namespace="http://schemas.microsoft.com/office/infopath/2007/PartnerControls"/>
    <xsd:element name="rkRelatedDoc" ma:index="25" nillable="true" ma:displayName="Related document" ma:hidden="true" ma:list="{c88ac93e-c402-42ef-ac24-5483d127e6ae}" ma:internalName="rkRelatedDoc" ma:readOnly="false" ma:showField="Title">
      <xsd:simpleType>
        <xsd:restriction base="dms:Lookup"/>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21" ma:displayName="Content Type"/>
        <xsd:element ref="dc:title" minOccurs="0" maxOccurs="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3B91A24-2ED3-401B-9E32-7232B21804B7}">
  <ds:schemaRefs>
    <ds:schemaRef ds:uri="http://schemas.microsoft.com/sharepoint/v3/contenttype/forms"/>
  </ds:schemaRefs>
</ds:datastoreItem>
</file>

<file path=customXml/itemProps2.xml><?xml version="1.0" encoding="utf-8"?>
<ds:datastoreItem xmlns:ds="http://schemas.openxmlformats.org/officeDocument/2006/customXml" ds:itemID="{0884BC44-2895-4A86-A42E-27487DDF4108}">
  <ds:schemaRefs>
    <ds:schemaRef ds:uri="abbeec68-b05e-4e2e-88e5-2ac3e13fe809"/>
    <ds:schemaRef ds:uri="http://schemas.microsoft.com/office/2006/documentManagement/types"/>
    <ds:schemaRef ds:uri="http://purl.org/dc/terms/"/>
    <ds:schemaRef ds:uri="d04ac8df-6fd2-482f-b819-b97b1136af7f"/>
    <ds:schemaRef ds:uri="http://schemas.microsoft.com/office/infopath/2007/PartnerControls"/>
    <ds:schemaRef ds:uri="http://schemas.openxmlformats.org/package/2006/metadata/core-properties"/>
    <ds:schemaRef ds:uri="b7371c5c-3b32-4513-bc11-f5fb9aa4778f"/>
    <ds:schemaRef ds:uri="http://purl.org/dc/elements/1.1/"/>
    <ds:schemaRef ds:uri="http://www.w3.org/XML/1998/namespace"/>
    <ds:schemaRef ds:uri="http://schemas.microsoft.com/office/2006/metadata/properties"/>
    <ds:schemaRef ds:uri="14bfd2bb-3d4a-4549-9197-f3410a8da64b"/>
    <ds:schemaRef ds:uri="c88ac93e-c402-42ef-ac24-5483d127e6ae"/>
    <ds:schemaRef ds:uri="9a29e298-6711-4c2e-b998-25b6d616e0da"/>
    <ds:schemaRef ds:uri="http://purl.org/dc/dcmitype/"/>
  </ds:schemaRefs>
</ds:datastoreItem>
</file>

<file path=customXml/itemProps3.xml><?xml version="1.0" encoding="utf-8"?>
<ds:datastoreItem xmlns:ds="http://schemas.openxmlformats.org/officeDocument/2006/customXml" ds:itemID="{802F34E6-5DD4-4E66-B3FE-7F4FEF5B262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04ac8df-6fd2-482f-b819-b97b1136af7f"/>
    <ds:schemaRef ds:uri="9a29e298-6711-4c2e-b998-25b6d616e0da"/>
    <ds:schemaRef ds:uri="abbeec68-b05e-4e2e-88e5-2ac3e13fe809"/>
    <ds:schemaRef ds:uri="c88ac93e-c402-42ef-ac24-5483d127e6ae"/>
    <ds:schemaRef ds:uri="14bfd2bb-3d4a-4549-9197-f3410a8da64b"/>
    <ds:schemaRef ds:uri="b7371c5c-3b32-4513-bc11-f5fb9aa4778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2588</TotalTime>
  <Words>13650</Words>
  <Application>Microsoft Office PowerPoint</Application>
  <PresentationFormat>Произвольный</PresentationFormat>
  <Paragraphs>1444</Paragraphs>
  <Slides>57</Slides>
  <Notes>57</Notes>
  <HiddenSlides>0</HiddenSlides>
  <MMClips>0</MMClips>
  <ScaleCrop>false</ScaleCrop>
  <HeadingPairs>
    <vt:vector size="6" baseType="variant">
      <vt:variant>
        <vt:lpstr>Использованные шрифты</vt:lpstr>
      </vt:variant>
      <vt:variant>
        <vt:i4>5</vt:i4>
      </vt:variant>
      <vt:variant>
        <vt:lpstr>Тема</vt:lpstr>
      </vt:variant>
      <vt:variant>
        <vt:i4>1</vt:i4>
      </vt:variant>
      <vt:variant>
        <vt:lpstr>Заголовки слайдов</vt:lpstr>
      </vt:variant>
      <vt:variant>
        <vt:i4>57</vt:i4>
      </vt:variant>
    </vt:vector>
  </HeadingPairs>
  <TitlesOfParts>
    <vt:vector size="63" baseType="lpstr">
      <vt:lpstr>Arial</vt:lpstr>
      <vt:lpstr>Calibri</vt:lpstr>
      <vt:lpstr>Open Sans</vt:lpstr>
      <vt:lpstr>Symbol</vt:lpstr>
      <vt:lpstr>Times New Roman</vt:lpstr>
      <vt:lpstr>Office Theme</vt:lpstr>
      <vt:lpstr>Презентация PowerPoint</vt:lpstr>
      <vt:lpstr> Подготовка к оказанию  первой психологической помощи  во время конфликтов и неопределенности </vt:lpstr>
      <vt:lpstr>Презентация PowerPoint</vt:lpstr>
      <vt:lpstr>Первая психологическая помощь  Ответ на Ковид-19 </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Помогающее поведение </vt:lpstr>
      <vt:lpstr>Презентация PowerPoint</vt:lpstr>
      <vt:lpstr>Презентация PowerPoint</vt:lpstr>
      <vt:lpstr>Верно - неверно?  Первая психологическая помощь – это ...</vt:lpstr>
      <vt:lpstr>Первая психологическая помощь – это:</vt:lpstr>
      <vt:lpstr>Первая психологическая помощь  - это </vt:lpstr>
      <vt:lpstr>Кому нужна ППП?</vt:lpstr>
      <vt:lpstr>Когда нужно оказывать первую психологическую помощь?</vt:lpstr>
      <vt:lpstr>Когда мы оказываем ППП?</vt:lpstr>
      <vt:lpstr>Где можно оказывать ППП?</vt:lpstr>
      <vt:lpstr>Презентация PowerPoint</vt:lpstr>
      <vt:lpstr>Как оказывать ППП</vt:lpstr>
      <vt:lpstr>СМОТРИ</vt:lpstr>
      <vt:lpstr>Старайся увидеть</vt:lpstr>
      <vt:lpstr>Обычные реакции </vt:lpstr>
      <vt:lpstr>Симптомы и признаки дистресса</vt:lpstr>
      <vt:lpstr>Презентация PowerPoint</vt:lpstr>
      <vt:lpstr>Поведенческие </vt:lpstr>
      <vt:lpstr>Поведенческие </vt:lpstr>
      <vt:lpstr>Эмоциональные </vt:lpstr>
      <vt:lpstr>Эмоциональные </vt:lpstr>
      <vt:lpstr>Когнитивные </vt:lpstr>
      <vt:lpstr>Когнитивные </vt:lpstr>
      <vt:lpstr>Духовные</vt:lpstr>
      <vt:lpstr>Духовные</vt:lpstr>
      <vt:lpstr>Реакции обычные и тяжелые</vt:lpstr>
      <vt:lpstr>Примеры тяжелых реакций </vt:lpstr>
      <vt:lpstr>Презентация PowerPoint</vt:lpstr>
      <vt:lpstr>СЛУШАЙ – это о том, как помогающий: </vt:lpstr>
      <vt:lpstr>Поддерживающее общение и  активное слушание </vt:lpstr>
      <vt:lpstr>Как успокоить при стрессе</vt:lpstr>
      <vt:lpstr>Презентация PowerPoint</vt:lpstr>
      <vt:lpstr>Презентация PowerPoint</vt:lpstr>
      <vt:lpstr>Связь – это тоже о помощи человеку в беде</vt:lpstr>
      <vt:lpstr>Примеры тяжелых реакций </vt:lpstr>
      <vt:lpstr>СВЯЗЫВАЙ* – знать как и куда обращаться</vt:lpstr>
      <vt:lpstr>Презентация PowerPoint</vt:lpstr>
      <vt:lpstr>Презентация PowerPoint</vt:lpstr>
      <vt:lpstr>Ролевые игры</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Psychological  First Aid</dc:title>
  <dc:creator>Pernille Hansen</dc:creator>
  <cp:lastModifiedBy>Margarita Plotnikova</cp:lastModifiedBy>
  <cp:revision>30</cp:revision>
  <cp:lastPrinted>2020-04-23T10:48:05Z</cp:lastPrinted>
  <dcterms:created xsi:type="dcterms:W3CDTF">2020-06-09T13:18:26Z</dcterms:created>
  <dcterms:modified xsi:type="dcterms:W3CDTF">2022-03-12T20:40:09Z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2018-11-23T00:00:00Z</vt:filetime>
  </property>
  <property fmtid="{D5CDD505-2E9C-101B-9397-08002B2CF9AE}" pid="3" name="Creator">
    <vt:lpwstr>Adobe InDesign CC 13.0 (Macintosh)</vt:lpwstr>
  </property>
  <property fmtid="{D5CDD505-2E9C-101B-9397-08002B2CF9AE}" pid="4" name="LastSaved">
    <vt:filetime>2018-11-23T00:00:00Z</vt:filetime>
  </property>
  <property fmtid="{D5CDD505-2E9C-101B-9397-08002B2CF9AE}" pid="5" name="rkSubject">
    <vt:lpwstr>58;#Mental Health and Psychosocial Support|c3d237ec-4728-4433-8c55-55bdd81b6d7c;#1;##Internal administration|612d00ef-247d-434e-82e1-015cd6d837a0</vt:lpwstr>
  </property>
  <property fmtid="{D5CDD505-2E9C-101B-9397-08002B2CF9AE}" pid="6" name="ContentTypeId">
    <vt:lpwstr>0x010100BAF7254234723E48BEAA5279D19E83B800A8ECDCF20AEE2947BF8CE73D9B959926</vt:lpwstr>
  </property>
  <property fmtid="{D5CDD505-2E9C-101B-9397-08002B2CF9AE}" pid="7" name="rkCaseRespUnit">
    <vt:lpwstr>14;#Psykosociale Referencecenter|19a43a16-be01-4053-b571-a618d9cd1bd9</vt:lpwstr>
  </property>
  <property fmtid="{D5CDD505-2E9C-101B-9397-08002B2CF9AE}" pid="8" name="rkProcess">
    <vt:lpwstr/>
  </property>
  <property fmtid="{D5CDD505-2E9C-101B-9397-08002B2CF9AE}" pid="9" name="rkOpenConfidential">
    <vt:lpwstr>9;#Open|5b634c15-81a0-4474-a1b9-c7fcf95d35c4</vt:lpwstr>
  </property>
  <property fmtid="{D5CDD505-2E9C-101B-9397-08002B2CF9AE}" pid="10" name="rkDocDirection">
    <vt:lpwstr>10;#Internal|bf6bc60c-60b7-4f48-b412-c18e1ee58d20</vt:lpwstr>
  </property>
  <property fmtid="{D5CDD505-2E9C-101B-9397-08002B2CF9AE}" pid="11" name="rkDocumentStatus">
    <vt:lpwstr>11;#Final|9ae6fcd9-b451-46c0-9019-188a10b11456</vt:lpwstr>
  </property>
  <property fmtid="{D5CDD505-2E9C-101B-9397-08002B2CF9AE}" pid="12" name="MediaServiceImageTags">
    <vt:lpwstr/>
  </property>
</Properties>
</file>