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671" r:id="rId4"/>
  </p:sldMasterIdLst>
  <p:notesMasterIdLst>
    <p:notesMasterId r:id="rId32"/>
  </p:notesMasterIdLst>
  <p:handoutMasterIdLst>
    <p:handoutMasterId r:id="rId33"/>
  </p:handoutMasterIdLst>
  <p:sldIdLst>
    <p:sldId id="4010" r:id="rId5"/>
    <p:sldId id="4057" r:id="rId6"/>
    <p:sldId id="4021" r:id="rId7"/>
    <p:sldId id="4030" r:id="rId8"/>
    <p:sldId id="4022" r:id="rId9"/>
    <p:sldId id="4049" r:id="rId10"/>
    <p:sldId id="4023" r:id="rId11"/>
    <p:sldId id="4024" r:id="rId12"/>
    <p:sldId id="4043" r:id="rId13"/>
    <p:sldId id="4051" r:id="rId14"/>
    <p:sldId id="4053" r:id="rId15"/>
    <p:sldId id="4052" r:id="rId16"/>
    <p:sldId id="4050" r:id="rId17"/>
    <p:sldId id="4027" r:id="rId18"/>
    <p:sldId id="4026" r:id="rId19"/>
    <p:sldId id="4025" r:id="rId20"/>
    <p:sldId id="4038" r:id="rId21"/>
    <p:sldId id="4033" r:id="rId22"/>
    <p:sldId id="4032" r:id="rId23"/>
    <p:sldId id="4031" r:id="rId24"/>
    <p:sldId id="4054" r:id="rId25"/>
    <p:sldId id="4058" r:id="rId26"/>
    <p:sldId id="4029" r:id="rId27"/>
    <p:sldId id="4037" r:id="rId28"/>
    <p:sldId id="4028" r:id="rId29"/>
    <p:sldId id="4055" r:id="rId30"/>
    <p:sldId id="4056" r:id="rId31"/>
  </p:sldIdLst>
  <p:sldSz cx="18288000" cy="10288588"/>
  <p:notesSz cx="6797675" cy="9926638"/>
  <p:embeddedFontLst>
    <p:embeddedFont>
      <p:font typeface="Bebas" panose="020B0604020202020204" charset="0"/>
      <p:regular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Montserrat" panose="00000500000000000000" pitchFamily="2" charset="0"/>
      <p:regular r:id="rId41"/>
      <p:bold r:id="rId42"/>
      <p:italic r:id="rId43"/>
      <p:boldItalic r:id="rId44"/>
    </p:embeddedFont>
    <p:embeddedFont>
      <p:font typeface="Montserrat Bold" panose="00000800000000000000" pitchFamily="2" charset="0"/>
      <p:bold r:id="rId45"/>
    </p:embeddedFont>
    <p:embeddedFont>
      <p:font typeface="Montserrat Medium" panose="00000600000000000000" pitchFamily="2" charset="0"/>
      <p:regular r:id="rId46"/>
      <p:italic r:id="rId47"/>
    </p:embeddedFont>
    <p:embeddedFont>
      <p:font typeface="Open Sans" panose="020B0606030504020204" pitchFamily="34" charset="0"/>
      <p:regular r:id="rId48"/>
      <p:bold r:id="rId49"/>
      <p:italic r:id="rId50"/>
      <p:boldItalic r:id="rId51"/>
    </p:embeddedFont>
    <p:embeddedFont>
      <p:font typeface="Open Sans Light" panose="020B0306030504020204" pitchFamily="34" charset="0"/>
      <p:regular r:id="rId52"/>
      <p:italic r:id="rId53"/>
    </p:embeddedFont>
    <p:embeddedFont>
      <p:font typeface="Times" panose="02020603050405020304" pitchFamily="18" charset="0"/>
      <p:regular r:id="rId54"/>
      <p:bold r:id="rId55"/>
      <p:italic r:id="rId56"/>
      <p:boldItalic r:id="rId57"/>
    </p:embeddedFont>
    <p:embeddedFont>
      <p:font typeface="Verdana" panose="020B0604030504040204" pitchFamily="34" charset="0"/>
      <p:regular r:id="rId58"/>
      <p:bold r:id="rId59"/>
      <p:italic r:id="rId60"/>
      <p:boldItalic r:id="rId6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per Guhle" initials="JG" lastIdx="1" clrIdx="0">
    <p:extLst>
      <p:ext uri="{19B8F6BF-5375-455C-9EA6-DF929625EA0E}">
        <p15:presenceInfo xmlns:p15="http://schemas.microsoft.com/office/powerpoint/2012/main" userId="S::jeguh@rodekors.dk::c4eeef05-5b40-4cf2-929e-a5e0a64d3c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E41"/>
    <a:srgbClr val="90B8D6"/>
    <a:srgbClr val="EA944A"/>
    <a:srgbClr val="F5333F"/>
    <a:srgbClr val="FFFFCC"/>
    <a:srgbClr val="18355E"/>
    <a:srgbClr val="FFFF00"/>
    <a:srgbClr val="99CCFF"/>
    <a:srgbClr val="99FF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0658"/>
  </p:normalViewPr>
  <p:slideViewPr>
    <p:cSldViewPr snapToGrid="0">
      <p:cViewPr varScale="1">
        <p:scale>
          <a:sx n="53" d="100"/>
          <a:sy n="53" d="100"/>
        </p:scale>
        <p:origin x="978" y="96"/>
      </p:cViewPr>
      <p:guideLst>
        <p:guide orient="horz" pos="3240"/>
        <p:guide pos="576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28.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font" Target="fonts/font26.fntdata"/><Relationship Id="rId20" Type="http://schemas.openxmlformats.org/officeDocument/2006/relationships/slide" Target="slides/slide16.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font" Target="fonts/font27.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02B5CC4F-7E1D-4871-99C7-594D4454431B}" type="datetimeFigureOut">
              <a:rPr lang="ru-RU"/>
              <a:pPr>
                <a:defRPr/>
              </a:pPr>
              <a:t>31.05.2022</a:t>
            </a:fld>
            <a:endParaRPr lang="ru-RU"/>
          </a:p>
        </p:txBody>
      </p:sp>
      <p:sp>
        <p:nvSpPr>
          <p:cNvPr id="4" name="Нижний колонтитул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39A10D-FF89-4304-8834-E5758B5B28FC}" type="slidenum">
              <a:rPr lang="ru-RU" altLang="ru-RU"/>
              <a:pPr>
                <a:defRPr/>
              </a:pPr>
              <a:t>‹#›</a:t>
            </a:fld>
            <a:endParaRPr lang="ru-RU" altLang="ru-RU"/>
          </a:p>
        </p:txBody>
      </p:sp>
    </p:spTree>
    <p:extLst>
      <p:ext uri="{BB962C8B-B14F-4D97-AF65-F5344CB8AC3E}">
        <p14:creationId xmlns:p14="http://schemas.microsoft.com/office/powerpoint/2010/main" val="3802949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836DE1-6B7A-47AD-B7B7-17DCB15A01C6}" type="datetimeFigureOut">
              <a:rPr lang="en-US"/>
              <a:pPr>
                <a:defRPr/>
              </a:pPr>
              <a:t>5/31/2022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174689-BECC-4390-B3B9-306A17FD432A}" type="slidenum">
              <a:rPr lang="en-US" altLang="ru-RU"/>
              <a:pPr>
                <a:defRPr/>
              </a:pPr>
              <a:t>‹#›</a:t>
            </a:fld>
            <a:endParaRPr lang="en-US" altLang="ru-RU"/>
          </a:p>
        </p:txBody>
      </p:sp>
    </p:spTree>
    <p:extLst>
      <p:ext uri="{BB962C8B-B14F-4D97-AF65-F5344CB8AC3E}">
        <p14:creationId xmlns:p14="http://schemas.microsoft.com/office/powerpoint/2010/main" val="188698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5" kern="1200">
        <a:solidFill>
          <a:schemeClr val="tx1"/>
        </a:solidFill>
        <a:latin typeface="+mn-lt"/>
        <a:ea typeface="+mn-ea"/>
        <a:cs typeface="+mn-cs"/>
      </a:defRPr>
    </a:lvl1pPr>
    <a:lvl2pPr marL="687617" algn="l" rtl="0" eaLnBrk="0" fontAlgn="base" hangingPunct="0">
      <a:spcBef>
        <a:spcPct val="30000"/>
      </a:spcBef>
      <a:spcAft>
        <a:spcPct val="0"/>
      </a:spcAft>
      <a:defRPr sz="1805" kern="1200">
        <a:solidFill>
          <a:schemeClr val="tx1"/>
        </a:solidFill>
        <a:latin typeface="+mn-lt"/>
        <a:ea typeface="+mn-ea"/>
        <a:cs typeface="+mn-cs"/>
      </a:defRPr>
    </a:lvl2pPr>
    <a:lvl3pPr marL="1375235" algn="l" rtl="0" eaLnBrk="0" fontAlgn="base" hangingPunct="0">
      <a:spcBef>
        <a:spcPct val="30000"/>
      </a:spcBef>
      <a:spcAft>
        <a:spcPct val="0"/>
      </a:spcAft>
      <a:defRPr sz="1805" kern="1200">
        <a:solidFill>
          <a:schemeClr val="tx1"/>
        </a:solidFill>
        <a:latin typeface="+mn-lt"/>
        <a:ea typeface="+mn-ea"/>
        <a:cs typeface="+mn-cs"/>
      </a:defRPr>
    </a:lvl3pPr>
    <a:lvl4pPr marL="2062852" algn="l" rtl="0" eaLnBrk="0" fontAlgn="base" hangingPunct="0">
      <a:spcBef>
        <a:spcPct val="30000"/>
      </a:spcBef>
      <a:spcAft>
        <a:spcPct val="0"/>
      </a:spcAft>
      <a:defRPr sz="1805" kern="1200">
        <a:solidFill>
          <a:schemeClr val="tx1"/>
        </a:solidFill>
        <a:latin typeface="+mn-lt"/>
        <a:ea typeface="+mn-ea"/>
        <a:cs typeface="+mn-cs"/>
      </a:defRPr>
    </a:lvl4pPr>
    <a:lvl5pPr marL="2750470" algn="l" rtl="0" eaLnBrk="0" fontAlgn="base" hangingPunct="0">
      <a:spcBef>
        <a:spcPct val="30000"/>
      </a:spcBef>
      <a:spcAft>
        <a:spcPct val="0"/>
      </a:spcAft>
      <a:defRPr sz="1805" kern="1200">
        <a:solidFill>
          <a:schemeClr val="tx1"/>
        </a:solidFill>
        <a:latin typeface="+mn-lt"/>
        <a:ea typeface="+mn-ea"/>
        <a:cs typeface="+mn-cs"/>
      </a:defRPr>
    </a:lvl5pPr>
    <a:lvl6pPr marL="3438086" algn="l" defTabSz="1375235" rtl="0" eaLnBrk="1" latinLnBrk="0" hangingPunct="1">
      <a:defRPr sz="1805" kern="1200">
        <a:solidFill>
          <a:schemeClr val="tx1"/>
        </a:solidFill>
        <a:latin typeface="+mn-lt"/>
        <a:ea typeface="+mn-ea"/>
        <a:cs typeface="+mn-cs"/>
      </a:defRPr>
    </a:lvl6pPr>
    <a:lvl7pPr marL="4125703" algn="l" defTabSz="1375235" rtl="0" eaLnBrk="1" latinLnBrk="0" hangingPunct="1">
      <a:defRPr sz="1805" kern="1200">
        <a:solidFill>
          <a:schemeClr val="tx1"/>
        </a:solidFill>
        <a:latin typeface="+mn-lt"/>
        <a:ea typeface="+mn-ea"/>
        <a:cs typeface="+mn-cs"/>
      </a:defRPr>
    </a:lvl7pPr>
    <a:lvl8pPr marL="4813320" algn="l" defTabSz="1375235" rtl="0" eaLnBrk="1" latinLnBrk="0" hangingPunct="1">
      <a:defRPr sz="1805" kern="1200">
        <a:solidFill>
          <a:schemeClr val="tx1"/>
        </a:solidFill>
        <a:latin typeface="+mn-lt"/>
        <a:ea typeface="+mn-ea"/>
        <a:cs typeface="+mn-cs"/>
      </a:defRPr>
    </a:lvl8pPr>
    <a:lvl9pPr marL="5500937" algn="l" defTabSz="1375235" rtl="0" eaLnBrk="1" latinLnBrk="0" hangingPunct="1">
      <a:defRPr sz="18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Open Sans"/>
                <a:ea typeface="Open Sans"/>
                <a:cs typeface="Open Sans"/>
              </a:rPr>
              <a:t>[Present</a:t>
            </a:r>
            <a:r>
              <a:rPr lang="en-GB" sz="1000" b="1" kern="1200" baseline="0" dirty="0">
                <a:solidFill>
                  <a:schemeClr val="tx1"/>
                </a:solidFill>
                <a:latin typeface="Open Sans"/>
                <a:ea typeface="Open Sans"/>
                <a:cs typeface="Open Sans"/>
              </a:rPr>
              <a:t> yourself, your organization, and your role. See the example below. Adapt to details of the facilitator.]</a:t>
            </a:r>
          </a:p>
          <a:p>
            <a:endParaRPr lang="en-GB"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1000" i="0" kern="1200" dirty="0">
                <a:solidFill>
                  <a:schemeClr val="tx1"/>
                </a:solidFill>
                <a:latin typeface="Open Sans"/>
                <a:ea typeface="Open Sans"/>
                <a:cs typeface="Open Sans"/>
              </a:rPr>
              <a:t>Hi, my name is </a:t>
            </a:r>
            <a:r>
              <a:rPr lang="en-GB" sz="1000" i="1" kern="1200" dirty="0">
                <a:solidFill>
                  <a:schemeClr val="tx1"/>
                </a:solidFill>
                <a:latin typeface="Open Sans"/>
                <a:ea typeface="Open Sans"/>
                <a:cs typeface="Open Sans"/>
              </a:rPr>
              <a:t>XXXXXX. and</a:t>
            </a:r>
            <a:r>
              <a:rPr lang="en-GB" sz="1000" i="0" kern="1200" dirty="0">
                <a:solidFill>
                  <a:schemeClr val="tx1"/>
                </a:solidFill>
                <a:latin typeface="Open Sans"/>
                <a:ea typeface="Open Sans"/>
                <a:cs typeface="Open Sans"/>
              </a:rPr>
              <a:t> I will be your facilitator for the day.</a:t>
            </a:r>
          </a:p>
          <a:p>
            <a:endParaRPr lang="en-GB" sz="100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1000" i="0" kern="1200" dirty="0">
                <a:solidFill>
                  <a:schemeClr val="tx1"/>
                </a:solidFill>
                <a:latin typeface="Open Sans"/>
                <a:ea typeface="Open Sans"/>
                <a:cs typeface="Open Sans"/>
              </a:rPr>
              <a:t>Welcome to this short </a:t>
            </a:r>
            <a:r>
              <a:rPr lang="en-GB" sz="1000" i="0" kern="1200" baseline="0" dirty="0">
                <a:solidFill>
                  <a:schemeClr val="tx1"/>
                </a:solidFill>
                <a:latin typeface="Open Sans"/>
                <a:ea typeface="Open Sans"/>
                <a:cs typeface="Open Sans"/>
              </a:rPr>
              <a:t>training module on PFA for pandemic fatigue. This is an additional module to the basic training on psychological first aid in the COVID-19 outbreak response for staff and volunteers in Red Cross and Red Crescent National Societies. It is developed for people who have taken part in the basic training and have foundational knowledge of PFA and how it can be applied in the response to the COVID-19 crisis.</a:t>
            </a:r>
            <a:r>
              <a:rPr lang="en-GB" sz="1000" dirty="0">
                <a:latin typeface="Open Sans"/>
                <a:ea typeface="Open Sans"/>
                <a:cs typeface="Open Sans"/>
              </a:rPr>
              <a:t> </a:t>
            </a:r>
          </a:p>
          <a:p>
            <a:endParaRPr lang="en-GB" sz="1000" dirty="0">
              <a:latin typeface="Open Sans" panose="020B0606030504020204" pitchFamily="34" charset="0"/>
              <a:ea typeface="Open Sans" panose="020B0606030504020204" pitchFamily="34" charset="0"/>
              <a:cs typeface="Open Sans" panose="020B0606030504020204" pitchFamily="34" charset="0"/>
            </a:endParaRPr>
          </a:p>
          <a:p>
            <a:r>
              <a:rPr lang="en-GB" sz="1000" b="1" kern="1200" baseline="0" dirty="0">
                <a:solidFill>
                  <a:schemeClr val="tx1"/>
                </a:solidFill>
                <a:latin typeface="Open Sans"/>
                <a:ea typeface="Open Sans"/>
                <a:cs typeface="Open Sans"/>
              </a:rPr>
              <a:t>[Provide technical information about how the training will function. </a:t>
            </a:r>
            <a:r>
              <a:rPr lang="en-GB" sz="1000" b="1" i="0" kern="1200" baseline="0" dirty="0">
                <a:solidFill>
                  <a:schemeClr val="tx1"/>
                </a:solidFill>
                <a:latin typeface="Open Sans"/>
                <a:ea typeface="Open Sans"/>
                <a:cs typeface="Open Sans"/>
              </a:rPr>
              <a:t>See the </a:t>
            </a:r>
            <a:r>
              <a:rPr lang="en-US" sz="1000" b="1" i="0" dirty="0">
                <a:solidFill>
                  <a:srgbClr val="FFFFFF"/>
                </a:solidFill>
                <a:effectLst/>
                <a:latin typeface="Open Sans"/>
                <a:ea typeface="Open Sans"/>
                <a:cs typeface="Open Sans"/>
              </a:rPr>
              <a:t>On-line facilitation in Mental Health and Psychosocial Support for more on this: https://pscentre.org/on-line-facilitation-in-mental-health-and-psychosocial-support/</a:t>
            </a:r>
            <a:r>
              <a:rPr lang="en-US" sz="1000" b="1" dirty="0">
                <a:solidFill>
                  <a:srgbClr val="FFFFFF"/>
                </a:solidFill>
                <a:latin typeface="Open Sans"/>
                <a:ea typeface="Open Sans"/>
                <a:cs typeface="Open Sans"/>
              </a:rPr>
              <a:t> </a:t>
            </a:r>
            <a:endParaRPr lang="en-US" sz="1000" b="1" i="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p>
            <a:endParaRPr lang="en-GB" sz="1000" b="1"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1000" b="1" i="0" kern="1200" baseline="0" dirty="0">
                <a:solidFill>
                  <a:schemeClr val="tx1"/>
                </a:solidFill>
                <a:latin typeface="Open Sans"/>
                <a:ea typeface="Open Sans"/>
                <a:cs typeface="Open Sans"/>
              </a:rPr>
              <a:t>For example, if using ZOOM here are some things to explain:</a:t>
            </a:r>
          </a:p>
          <a:p>
            <a:endParaRPr lang="en-GB" sz="1000" b="1"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1000" b="1" i="0" kern="1200" baseline="0" dirty="0">
                <a:solidFill>
                  <a:schemeClr val="tx1"/>
                </a:solidFill>
                <a:latin typeface="Open Sans"/>
                <a:ea typeface="Open Sans"/>
                <a:cs typeface="Open Sans"/>
              </a:rPr>
              <a:t>Breakout rooms</a:t>
            </a:r>
          </a:p>
          <a:p>
            <a:r>
              <a:rPr lang="en-GB" sz="1000" b="1" i="0" kern="1200" baseline="0" dirty="0">
                <a:solidFill>
                  <a:schemeClr val="tx1"/>
                </a:solidFill>
                <a:latin typeface="Open Sans"/>
                <a:ea typeface="Open Sans"/>
                <a:cs typeface="Open Sans"/>
              </a:rPr>
              <a:t>Mute when not speaking</a:t>
            </a:r>
          </a:p>
          <a:p>
            <a:r>
              <a:rPr lang="en-GB" sz="1000" b="1" i="0" kern="1200" baseline="0" dirty="0">
                <a:solidFill>
                  <a:schemeClr val="tx1"/>
                </a:solidFill>
                <a:latin typeface="Open Sans"/>
                <a:ea typeface="Open Sans"/>
                <a:cs typeface="Open Sans"/>
              </a:rPr>
              <a:t>Raise your hand electronically if you want to speak</a:t>
            </a:r>
          </a:p>
          <a:p>
            <a:r>
              <a:rPr lang="en-GB" sz="1000" b="1" i="0" kern="1200" baseline="0" dirty="0">
                <a:solidFill>
                  <a:schemeClr val="tx1"/>
                </a:solidFill>
                <a:latin typeface="Open Sans"/>
                <a:ea typeface="Open Sans"/>
                <a:cs typeface="Open Sans"/>
              </a:rPr>
              <a:t>Write short comments in the chat box.</a:t>
            </a:r>
          </a:p>
          <a:p>
            <a:r>
              <a:rPr lang="en-GB" sz="1000" b="1" dirty="0">
                <a:latin typeface="Open Sans"/>
                <a:ea typeface="Open Sans"/>
                <a:cs typeface="Open Sans"/>
              </a:rPr>
              <a:t>Get into the breakout rooms to observe the interaction of the participants</a:t>
            </a:r>
          </a:p>
          <a:p>
            <a:r>
              <a:rPr lang="en-GB" sz="1000" dirty="0">
                <a:latin typeface="Open Sans"/>
                <a:ea typeface="Open Sans"/>
                <a:cs typeface="Open Sans"/>
              </a:rPr>
              <a:t> </a:t>
            </a:r>
          </a:p>
          <a:p>
            <a:r>
              <a:rPr lang="en-GB" sz="1000" dirty="0">
                <a:latin typeface="Open Sans"/>
                <a:ea typeface="Open Sans"/>
                <a:cs typeface="Open Sans"/>
              </a:rPr>
              <a:t>Please be aware that this workshop will be recorded for training purpose. Please indicate if you're not okay with the recording. </a:t>
            </a:r>
            <a:endParaRPr lang="en-GB" sz="10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GB" sz="1000" dirty="0">
              <a:solidFill>
                <a:srgbClr val="000000"/>
              </a:solidFill>
              <a:latin typeface="Open Sans"/>
              <a:ea typeface="Open Sans"/>
              <a:cs typeface="Open Sans"/>
            </a:endParaRPr>
          </a:p>
          <a:p>
            <a:r>
              <a:rPr lang="en-GB" sz="1000" b="1" kern="1200" baseline="0" dirty="0">
                <a:solidFill>
                  <a:srgbClr val="FF0000"/>
                </a:solidFill>
                <a:latin typeface="Open Sans"/>
                <a:ea typeface="Open Sans"/>
                <a:cs typeface="Open Sans"/>
              </a:rPr>
              <a:t>A good practice with online trainings is to manage feedback and pick on random people to contribute. See below for an example of what you can say:</a:t>
            </a:r>
          </a:p>
          <a:p>
            <a:endPar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r>
              <a:rPr lang="en-GB" sz="1000" i="0" kern="1200" baseline="0" dirty="0">
                <a:solidFill>
                  <a:schemeClr val="tx1"/>
                </a:solidFill>
                <a:latin typeface="Open Sans"/>
                <a:ea typeface="Open Sans"/>
                <a:cs typeface="Open Sans"/>
              </a:rPr>
              <a:t>“During the training when we have feedback sessions, I will pick you randomly and ask for your input, to make sure everyone gets a chance to contribute. If you have something very important you want to add after your colleagues have shared, raise your hand and we will see if we have time for more input.’</a:t>
            </a:r>
            <a:r>
              <a:rPr lang="en-GB" sz="1000" dirty="0">
                <a:latin typeface="Open Sans"/>
                <a:ea typeface="Open Sans"/>
                <a:cs typeface="Open Sans"/>
              </a:rPr>
              <a:t> </a:t>
            </a:r>
            <a:endParaRPr lang="en-GB" sz="1000"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GB" sz="1000"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000" i="0" kern="1200" baseline="0" dirty="0">
                <a:solidFill>
                  <a:schemeClr val="tx1"/>
                </a:solidFill>
                <a:latin typeface="Open Sans"/>
                <a:ea typeface="Open Sans"/>
                <a:cs typeface="Open Sans"/>
              </a:rPr>
              <a:t>I would now like to give each of you about 30 seconds to introduce yourselves </a:t>
            </a:r>
            <a:r>
              <a:rPr lang="en-GB" sz="1000" b="1" i="0" kern="1200" baseline="0" dirty="0">
                <a:solidFill>
                  <a:srgbClr val="FF0000"/>
                </a:solidFill>
                <a:latin typeface="Open Sans"/>
                <a:ea typeface="Open Sans"/>
                <a:cs typeface="Open Sans"/>
              </a:rPr>
              <a:t>[Choose an appropriate duration for each participant depending on how many people are taking part. Don’t spend more than 5 minutes on this.] </a:t>
            </a:r>
            <a:r>
              <a:rPr lang="en-GB" sz="1000" i="0" kern="1200" baseline="0" dirty="0">
                <a:solidFill>
                  <a:schemeClr val="tx1"/>
                </a:solidFill>
                <a:latin typeface="Open Sans"/>
                <a:ea typeface="Open Sans"/>
                <a:cs typeface="Open Sans"/>
              </a:rPr>
              <a:t>Please say your name, where you work and why you chose to join this training.</a:t>
            </a:r>
            <a:r>
              <a:rPr lang="en-GB" sz="1000" b="1" kern="1200" baseline="0" dirty="0">
                <a:solidFill>
                  <a:srgbClr val="FF0000"/>
                </a:solidFill>
                <a:latin typeface="Open Sans"/>
                <a:ea typeface="Open Sans"/>
                <a:cs typeface="Open Sans"/>
              </a:rPr>
              <a:t>]</a:t>
            </a:r>
            <a:endParaRPr lang="en-US" sz="1000" dirty="0">
              <a:latin typeface="Open Sans"/>
              <a:ea typeface="Open Sans"/>
              <a:cs typeface="Open Sans"/>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a-DK" sz="10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a:t>
            </a:fld>
            <a:endParaRPr lang="en-US" altLang="ru-RU"/>
          </a:p>
        </p:txBody>
      </p:sp>
    </p:spTree>
    <p:extLst>
      <p:ext uri="{BB962C8B-B14F-4D97-AF65-F5344CB8AC3E}">
        <p14:creationId xmlns:p14="http://schemas.microsoft.com/office/powerpoint/2010/main" val="1333401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a:t>As mentioned earlier, pandemic fatigue a response to the prolonged exposure to uncertainty. The impact of COVID to both physical and mental health of people have been unprecedented.</a:t>
            </a:r>
            <a:endParaRPr lang="en-US" dirty="0">
              <a:cs typeface="Calibri"/>
            </a:endParaRPr>
          </a:p>
          <a:p>
            <a:pPr algn="just"/>
            <a:endParaRPr lang="en-US" sz="1800" dirty="0"/>
          </a:p>
          <a:p>
            <a:pPr algn="just"/>
            <a:r>
              <a:rPr lang="en-US" sz="1800" dirty="0"/>
              <a:t>Here are some more examples of short term and long-term potential problems.</a:t>
            </a:r>
            <a:endParaRPr lang="en-US" sz="1800" dirty="0">
              <a:cs typeface="Calibri"/>
            </a:endParaRPr>
          </a:p>
          <a:p>
            <a:pPr algn="just"/>
            <a:r>
              <a:rPr lang="en-US" sz="1800" dirty="0"/>
              <a:t>* Add up anything that participants haven’t mentioned.</a:t>
            </a:r>
            <a:endParaRPr lang="en-US" sz="1800" dirty="0">
              <a:cs typeface="Calibri"/>
            </a:endParaRPr>
          </a:p>
          <a:p>
            <a:pPr algn="just"/>
            <a:endParaRPr lang="en-US" sz="1800" dirty="0"/>
          </a:p>
          <a:p>
            <a:pPr algn="just"/>
            <a:r>
              <a:rPr lang="en-US" sz="1800" dirty="0"/>
              <a:t>As you can see some consequences might have been short term while some might have been more long term. Some consequences could also have been more severe than others. While some people’s pre-existing conditions could be exacerbated by the prolonged public health crisis.</a:t>
            </a:r>
            <a:endParaRPr lang="en-US" sz="1800" dirty="0">
              <a:cs typeface="Calibri"/>
            </a:endParaRPr>
          </a:p>
          <a:p>
            <a:pPr algn="just"/>
            <a:r>
              <a:rPr lang="en-US" sz="1800" dirty="0"/>
              <a:t>Supporting people who are experiencing pandemic fatigue involves the same three action principles in PFA, that are: Look, Listen and Link. There are however some aspects that we need to pay more attention to when working with people who are experiencing pandemic fatigue.</a:t>
            </a:r>
            <a:endParaRPr lang="en-US" sz="1800" dirty="0">
              <a:cs typeface="Calibri"/>
            </a:endParaRPr>
          </a:p>
          <a:p>
            <a:pPr>
              <a:spcBef>
                <a:spcPts val="0"/>
              </a:spcBef>
              <a:spcAft>
                <a:spcPts val="0"/>
              </a:spcAft>
            </a:pPr>
            <a:r>
              <a:rPr lang="en-US" sz="1800" dirty="0"/>
              <a:t>After the 10 mins break, we’re going over the three action principles one by one as they specifically relate to supporting people who are experiencing pandemic fatigue.</a:t>
            </a:r>
            <a:endParaRPr lang="en-US" sz="1800" dirty="0">
              <a:cs typeface="Calibri"/>
            </a:endParaRPr>
          </a:p>
          <a:p>
            <a:pPr>
              <a:spcBef>
                <a:spcPts val="0"/>
              </a:spcBef>
              <a:spcAft>
                <a:spcPts val="0"/>
              </a:spcAft>
            </a:pPr>
            <a:endParaRPr lang="en-US" sz="1800" dirty="0"/>
          </a:p>
          <a:p>
            <a:r>
              <a:rPr lang="en-US" sz="2000" dirty="0">
                <a:latin typeface="Open Sans"/>
                <a:ea typeface="Open Sans"/>
                <a:cs typeface="Open Sans"/>
              </a:rPr>
              <a:t>Participants might mix up the concept of 'pandemic' and 'pandemic fatigue. Please recap the definition of pandemic FATIGUE for clarification.</a:t>
            </a:r>
          </a:p>
          <a:p>
            <a:r>
              <a:rPr lang="en-US" sz="2000" dirty="0">
                <a:latin typeface="Open Sans"/>
                <a:ea typeface="Open Sans"/>
                <a:cs typeface="Open Sans"/>
              </a:rPr>
              <a:t>**</a:t>
            </a:r>
            <a:r>
              <a:rPr lang="en-US" sz="1800" b="1" dirty="0"/>
              <a:t>Pandemic Fatigue as “</a:t>
            </a:r>
            <a:r>
              <a:rPr lang="en-HK" sz="1800" b="1" dirty="0"/>
              <a:t>An expected and natural response to a prolonged public health crisis</a:t>
            </a:r>
            <a:r>
              <a:rPr lang="en-HK" sz="1800" dirty="0"/>
              <a:t> </a:t>
            </a:r>
            <a:r>
              <a:rPr lang="en-US" sz="1800" b="1" dirty="0"/>
              <a:t>.” -- with 3 components of pandemic fatigue. </a:t>
            </a:r>
            <a:endParaRPr lang="en-US" sz="1800" dirty="0"/>
          </a:p>
          <a:p>
            <a:endParaRPr lang="en-US" sz="2000">
              <a:latin typeface="Open Sans"/>
              <a:ea typeface="Open Sans"/>
              <a:cs typeface="Open Sans"/>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10</a:t>
            </a:fld>
            <a:endParaRPr lang="en-US" altLang="ru-RU"/>
          </a:p>
        </p:txBody>
      </p:sp>
    </p:spTree>
    <p:extLst>
      <p:ext uri="{BB962C8B-B14F-4D97-AF65-F5344CB8AC3E}">
        <p14:creationId xmlns:p14="http://schemas.microsoft.com/office/powerpoint/2010/main" val="1426152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b="1"/>
              <a:t>Now it is time for a break. See you in 10mins. (you can set the time of the break to match your flow) </a:t>
            </a:r>
            <a:endParaRPr lang="en-US"/>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11</a:t>
            </a:fld>
            <a:endParaRPr lang="en-US" altLang="ru-RU"/>
          </a:p>
        </p:txBody>
      </p:sp>
    </p:spTree>
    <p:extLst>
      <p:ext uri="{BB962C8B-B14F-4D97-AF65-F5344CB8AC3E}">
        <p14:creationId xmlns:p14="http://schemas.microsoft.com/office/powerpoint/2010/main" val="4192116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0" baseline="0" dirty="0">
                <a:latin typeface="Open Sans" panose="020B0606030504020204" pitchFamily="34" charset="0"/>
                <a:ea typeface="Open Sans" panose="020B0606030504020204" pitchFamily="34" charset="0"/>
                <a:cs typeface="Open Sans" panose="020B0606030504020204" pitchFamily="34" charset="0"/>
              </a:rPr>
              <a:t>Pandemic Fatigue can have an affect on your public health behavior. What is public health behavior? </a:t>
            </a:r>
          </a:p>
          <a:p>
            <a:r>
              <a:rPr lang="en-HK" sz="900" b="0" i="0" dirty="0">
                <a:solidFill>
                  <a:srgbClr val="202124"/>
                </a:solidFill>
                <a:effectLst/>
                <a:latin typeface="arial" panose="020B0604020202020204" pitchFamily="34" charset="0"/>
              </a:rPr>
              <a:t>It refers to </a:t>
            </a:r>
            <a:r>
              <a:rPr lang="en-HK" sz="900" b="1" i="0" dirty="0">
                <a:solidFill>
                  <a:srgbClr val="202124"/>
                </a:solidFill>
                <a:effectLst/>
                <a:latin typeface="arial" panose="020B0604020202020204" pitchFamily="34" charset="0"/>
              </a:rPr>
              <a:t>efforts put in place to change people's personal habits and attitudes, to prevent disease</a:t>
            </a:r>
            <a:r>
              <a:rPr lang="en-HK" sz="900" b="0" i="0" dirty="0">
                <a:solidFill>
                  <a:srgbClr val="202124"/>
                </a:solidFill>
                <a:effectLst/>
                <a:latin typeface="arial" panose="020B0604020202020204" pitchFamily="34" charset="0"/>
              </a:rPr>
              <a:t>. </a:t>
            </a:r>
            <a:r>
              <a:rPr lang="en-HK" sz="900" b="0" i="0" dirty="0" err="1">
                <a:solidFill>
                  <a:srgbClr val="202124"/>
                </a:solidFill>
                <a:effectLst/>
                <a:latin typeface="arial" panose="020B0604020202020204" pitchFamily="34" charset="0"/>
              </a:rPr>
              <a:t>Behavior</a:t>
            </a:r>
            <a:r>
              <a:rPr lang="en-HK" sz="900" b="0" i="0" dirty="0">
                <a:solidFill>
                  <a:srgbClr val="202124"/>
                </a:solidFill>
                <a:effectLst/>
                <a:latin typeface="arial" panose="020B0604020202020204" pitchFamily="34" charset="0"/>
              </a:rPr>
              <a:t> change in public health can take place at several levels and is known as social and </a:t>
            </a:r>
            <a:r>
              <a:rPr lang="en-HK" sz="900" b="0" i="0" dirty="0" err="1">
                <a:solidFill>
                  <a:srgbClr val="202124"/>
                </a:solidFill>
                <a:effectLst/>
                <a:latin typeface="arial" panose="020B0604020202020204" pitchFamily="34" charset="0"/>
              </a:rPr>
              <a:t>behavior</a:t>
            </a:r>
            <a:r>
              <a:rPr lang="en-HK" sz="900" b="0" i="0" dirty="0">
                <a:solidFill>
                  <a:srgbClr val="202124"/>
                </a:solidFill>
                <a:effectLst/>
                <a:latin typeface="arial" panose="020B0604020202020204" pitchFamily="34" charset="0"/>
              </a:rPr>
              <a:t> change. </a:t>
            </a:r>
          </a:p>
          <a:p>
            <a:endParaRPr lang="en-HK" sz="900" b="0" i="0" dirty="0">
              <a:solidFill>
                <a:srgbClr val="202124"/>
              </a:solidFill>
              <a:effectLst/>
              <a:latin typeface="arial" panose="020B0604020202020204" pitchFamily="34" charset="0"/>
            </a:endParaRPr>
          </a:p>
          <a:p>
            <a:r>
              <a:rPr lang="en-HK" sz="900" b="0" i="0" dirty="0">
                <a:solidFill>
                  <a:srgbClr val="202124"/>
                </a:solidFill>
                <a:effectLst/>
                <a:latin typeface="arial" panose="020B0604020202020204" pitchFamily="34" charset="0"/>
              </a:rPr>
              <a:t>In a recent Pandemic Fatigue survey for Asia Pacific, </a:t>
            </a:r>
            <a:r>
              <a:rPr lang="en-GB" sz="1800" b="0" i="0" dirty="0">
                <a:solidFill>
                  <a:srgbClr val="000000"/>
                </a:solidFill>
                <a:effectLst/>
                <a:latin typeface="Calibri Light" panose="020F0302020204030204" pitchFamily="34" charset="0"/>
              </a:rPr>
              <a:t>Two public health protective behavioural outcomes of the respondents were investigated namely , </a:t>
            </a:r>
            <a:r>
              <a:rPr lang="en-GB" sz="1800" b="1" i="0" dirty="0">
                <a:solidFill>
                  <a:srgbClr val="000000"/>
                </a:solidFill>
                <a:effectLst/>
                <a:latin typeface="Calibri Light" panose="020F0302020204030204" pitchFamily="34" charset="0"/>
              </a:rPr>
              <a:t>‘Compliance’ </a:t>
            </a:r>
            <a:r>
              <a:rPr lang="en-GB" sz="1800" b="0" i="0" dirty="0">
                <a:solidFill>
                  <a:srgbClr val="000000"/>
                </a:solidFill>
                <a:effectLst/>
                <a:latin typeface="Calibri Light" panose="020F0302020204030204" pitchFamily="34" charset="0"/>
              </a:rPr>
              <a:t>and</a:t>
            </a:r>
            <a:r>
              <a:rPr lang="en-GB" sz="1800" b="1" i="0" dirty="0">
                <a:solidFill>
                  <a:srgbClr val="000000"/>
                </a:solidFill>
                <a:effectLst/>
                <a:latin typeface="Calibri Light" panose="020F0302020204030204" pitchFamily="34" charset="0"/>
              </a:rPr>
              <a:t> ‘Help Seeking Behaviour’</a:t>
            </a:r>
            <a:r>
              <a:rPr lang="en-GB" sz="1800" b="0" i="0" dirty="0">
                <a:solidFill>
                  <a:srgbClr val="000000"/>
                </a:solidFill>
                <a:effectLst/>
                <a:latin typeface="Calibri Light" panose="020F0302020204030204" pitchFamily="34" charset="0"/>
              </a:rPr>
              <a:t>,.,  a total of 86.1% of respondents agreed or strongly agreed that they followed public health preventive measures such as physical distancing and wearing masks indicating their Compliance, </a:t>
            </a:r>
          </a:p>
          <a:p>
            <a:endParaRPr lang="en-GB" sz="1800" b="0" i="0" dirty="0">
              <a:solidFill>
                <a:srgbClr val="000000"/>
              </a:solidFill>
              <a:effectLst/>
              <a:latin typeface="Calibri Light" panose="020F0302020204030204" pitchFamily="34" charset="0"/>
            </a:endParaRPr>
          </a:p>
          <a:p>
            <a:r>
              <a:rPr lang="en-GB" sz="800" b="0" i="0" dirty="0">
                <a:solidFill>
                  <a:srgbClr val="000000"/>
                </a:solidFill>
                <a:effectLst/>
                <a:latin typeface="WordVisi_MSFontService"/>
              </a:rPr>
              <a:t>On the other hand, 80.2% of all respondents agreed or strongly agreed that they would seek medical advice and get testing immediately if they felt unwell showing their Health Seeking Behaviour </a:t>
            </a:r>
          </a:p>
          <a:p>
            <a:endParaRPr lang="en-GB" sz="800" b="0" i="0" baseline="0" dirty="0">
              <a:solidFill>
                <a:srgbClr val="000000"/>
              </a:solidFill>
              <a:effectLst/>
              <a:latin typeface="WordVisi_MSFontService"/>
              <a:ea typeface="Open Sans" panose="020B0606030504020204" pitchFamily="34" charset="0"/>
              <a:cs typeface="Open Sans" panose="020B0606030504020204" pitchFamily="34" charset="0"/>
            </a:endParaRPr>
          </a:p>
          <a:p>
            <a:endParaRPr lang="en-HK" sz="900" b="0" i="0" baseline="0" dirty="0">
              <a:solidFill>
                <a:srgbClr val="202124"/>
              </a:solidFill>
              <a:effectLst/>
              <a:latin typeface="arial" panose="020B0604020202020204" pitchFamily="34" charset="0"/>
              <a:ea typeface="Open Sans" panose="020B0606030504020204" pitchFamily="34" charset="0"/>
              <a:cs typeface="Open Sans" panose="020B0606030504020204" pitchFamily="34" charset="0"/>
            </a:endParaRPr>
          </a:p>
          <a:p>
            <a:r>
              <a:rPr lang="en-HK" sz="900" b="0" i="0" baseline="0" dirty="0">
                <a:solidFill>
                  <a:srgbClr val="202124"/>
                </a:solidFill>
                <a:effectLst/>
                <a:latin typeface="arial" panose="020B0604020202020204" pitchFamily="34" charset="0"/>
                <a:ea typeface="Open Sans" panose="020B0606030504020204" pitchFamily="34" charset="0"/>
                <a:cs typeface="Open Sans" panose="020B0606030504020204" pitchFamily="34" charset="0"/>
              </a:rPr>
              <a:t>What are some examples of Compliance or Health Seeking Behaviour that you might know of ? </a:t>
            </a:r>
            <a:r>
              <a:rPr lang="en-HK" sz="900" b="1" i="0" baseline="0" dirty="0">
                <a:solidFill>
                  <a:srgbClr val="202124"/>
                </a:solidFill>
                <a:effectLst/>
                <a:latin typeface="arial" panose="020B0604020202020204" pitchFamily="34" charset="0"/>
                <a:ea typeface="Open Sans" panose="020B0606030504020204" pitchFamily="34" charset="0"/>
                <a:cs typeface="Open Sans" panose="020B0606030504020204" pitchFamily="34" charset="0"/>
              </a:rPr>
              <a:t>Let the participants share some examples either by raising their hand or in the </a:t>
            </a:r>
            <a:r>
              <a:rPr lang="en-HK" sz="900" b="1" i="0" baseline="0" dirty="0" err="1">
                <a:solidFill>
                  <a:srgbClr val="202124"/>
                </a:solidFill>
                <a:effectLst/>
                <a:latin typeface="arial" panose="020B0604020202020204" pitchFamily="34" charset="0"/>
                <a:ea typeface="Open Sans" panose="020B0606030504020204" pitchFamily="34" charset="0"/>
                <a:cs typeface="Open Sans" panose="020B0606030504020204" pitchFamily="34" charset="0"/>
              </a:rPr>
              <a:t>chatbox</a:t>
            </a:r>
            <a:endParaRPr lang="en-US" sz="1000" b="1" i="0" baseline="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12</a:t>
            </a:fld>
            <a:endParaRPr lang="en-US" altLang="ru-RU"/>
          </a:p>
        </p:txBody>
      </p:sp>
    </p:spTree>
    <p:extLst>
      <p:ext uri="{BB962C8B-B14F-4D97-AF65-F5344CB8AC3E}">
        <p14:creationId xmlns:p14="http://schemas.microsoft.com/office/powerpoint/2010/main" val="1133139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900" b="0" i="0" dirty="0">
                <a:solidFill>
                  <a:srgbClr val="000000"/>
                </a:solidFill>
                <a:effectLst/>
                <a:latin typeface="Calibri Light"/>
                <a:cs typeface="Calibri Light"/>
              </a:rPr>
              <a:t>As suggested by the WHO interim guidance, there are always new lessons to be learnt in every public health emergency. Therefore, it is important to respond proactively with actions that are commonly known.</a:t>
            </a:r>
            <a:r>
              <a:rPr lang="en-HK" sz="900" dirty="0">
                <a:solidFill>
                  <a:srgbClr val="000000"/>
                </a:solidFill>
                <a:latin typeface="Calibri Light"/>
                <a:cs typeface="Calibri Light"/>
              </a:rPr>
              <a:t> </a:t>
            </a:r>
            <a:endParaRPr lang="en-HK" sz="900" b="0" i="0" dirty="0">
              <a:solidFill>
                <a:srgbClr val="000000"/>
              </a:solidFill>
              <a:effectLst/>
              <a:latin typeface="Calibri Light" panose="020F0302020204030204" pitchFamily="34" charset="0"/>
            </a:endParaRPr>
          </a:p>
          <a:p>
            <a:endParaRPr lang="en-HK" sz="900" b="0" i="0" baseline="0" dirty="0">
              <a:solidFill>
                <a:srgbClr val="000000"/>
              </a:solidFill>
              <a:effectLst/>
              <a:latin typeface="Calibri Light" panose="020F0302020204030204" pitchFamily="34" charset="0"/>
              <a:ea typeface="Open Sans" panose="020B0606030504020204" pitchFamily="34" charset="0"/>
              <a:cs typeface="Open Sans" panose="020B0606030504020204" pitchFamily="34" charset="0"/>
            </a:endParaRPr>
          </a:p>
          <a:p>
            <a:r>
              <a:rPr lang="en-HK" sz="900" b="0" i="0" baseline="0" dirty="0">
                <a:solidFill>
                  <a:srgbClr val="000000"/>
                </a:solidFill>
                <a:effectLst/>
                <a:latin typeface="Calibri Light"/>
                <a:ea typeface="Open Sans"/>
                <a:cs typeface="Calibri Light"/>
              </a:rPr>
              <a:t>The model shown is the </a:t>
            </a:r>
            <a:r>
              <a:rPr lang="en-HK" sz="900" b="0" i="1" dirty="0">
                <a:solidFill>
                  <a:srgbClr val="000000"/>
                </a:solidFill>
                <a:effectLst/>
                <a:latin typeface="Calibri Light"/>
                <a:cs typeface="Calibri Light"/>
              </a:rPr>
              <a:t>Capability-Opportunity-Motivation Behavioural model (COM-B model), which is </a:t>
            </a:r>
            <a:r>
              <a:rPr lang="en-US" sz="1800" i="1" dirty="0"/>
              <a:t>used widely </a:t>
            </a:r>
            <a:r>
              <a:rPr lang="en-US" sz="1800" i="1" kern="1200" dirty="0">
                <a:solidFill>
                  <a:srgbClr val="FF0000"/>
                </a:solidFill>
                <a:effectLst/>
                <a:latin typeface="+mn-lt"/>
                <a:ea typeface="+mn-ea"/>
                <a:cs typeface="+mn-cs"/>
              </a:rPr>
              <a:t>in behavioral science research to understand what influences behavior</a:t>
            </a:r>
            <a:r>
              <a:rPr lang="en-HK" sz="900" i="1" kern="1200" dirty="0">
                <a:solidFill>
                  <a:srgbClr val="FF0000"/>
                </a:solidFill>
                <a:effectLst/>
                <a:latin typeface="+mn-lt"/>
                <a:ea typeface="+mn-ea"/>
                <a:cs typeface="+mn-cs"/>
              </a:rPr>
              <a:t>.</a:t>
            </a:r>
            <a:endParaRPr lang="en-HK" sz="900" i="1" kern="1200" dirty="0">
              <a:solidFill>
                <a:srgbClr val="FF0000"/>
              </a:solidFill>
              <a:effectLst/>
              <a:latin typeface="+mn-lt"/>
              <a:cs typeface="Calibri"/>
            </a:endParaRPr>
          </a:p>
          <a:p>
            <a:r>
              <a:rPr lang="en-HK" sz="900" i="1" kern="1200" dirty="0">
                <a:solidFill>
                  <a:srgbClr val="FF0000"/>
                </a:solidFill>
                <a:effectLst/>
                <a:latin typeface="+mn-lt"/>
                <a:ea typeface="+mn-ea"/>
                <a:cs typeface="+mn-cs"/>
              </a:rPr>
              <a:t>Contextual Opportunity refers to the external factors that affects </a:t>
            </a:r>
            <a:r>
              <a:rPr lang="en-HK" sz="900" i="1" kern="1200" dirty="0" err="1">
                <a:solidFill>
                  <a:srgbClr val="FF0000"/>
                </a:solidFill>
                <a:effectLst/>
                <a:latin typeface="+mn-lt"/>
                <a:ea typeface="+mn-ea"/>
                <a:cs typeface="+mn-cs"/>
              </a:rPr>
              <a:t>behaviors</a:t>
            </a:r>
            <a:r>
              <a:rPr lang="en-HK" sz="900" i="1" kern="1200" dirty="0">
                <a:solidFill>
                  <a:srgbClr val="FF0000"/>
                </a:solidFill>
                <a:effectLst/>
                <a:latin typeface="+mn-lt"/>
                <a:ea typeface="+mn-ea"/>
                <a:cs typeface="+mn-cs"/>
              </a:rPr>
              <a:t>, such as cultural norms , location and accessibility to resources.</a:t>
            </a:r>
            <a:r>
              <a:rPr lang="en-HK" sz="900" i="1" dirty="0">
                <a:solidFill>
                  <a:srgbClr val="FF0000"/>
                </a:solidFill>
              </a:rPr>
              <a:t> </a:t>
            </a:r>
            <a:endParaRPr lang="en-HK" sz="900" i="1" kern="1200" dirty="0">
              <a:solidFill>
                <a:srgbClr val="FF0000"/>
              </a:solidFill>
              <a:effectLst/>
              <a:latin typeface="+mn-lt"/>
              <a:cs typeface="Calibri"/>
            </a:endParaRPr>
          </a:p>
          <a:p>
            <a:r>
              <a:rPr lang="en-HK" sz="1800" i="1" dirty="0"/>
              <a:t>Capability refers to the knowledge, skills and abilities needed to engage in a particular </a:t>
            </a:r>
            <a:r>
              <a:rPr lang="en-HK" sz="1800" i="1" dirty="0" err="1"/>
              <a:t>behavior</a:t>
            </a:r>
            <a:r>
              <a:rPr lang="en-HK" sz="1800" i="1" dirty="0"/>
              <a:t>. </a:t>
            </a:r>
            <a:endParaRPr lang="en-HK" sz="1800" dirty="0"/>
          </a:p>
          <a:p>
            <a:r>
              <a:rPr lang="en-HK" sz="900" i="1" kern="1200" dirty="0">
                <a:solidFill>
                  <a:srgbClr val="FF0000"/>
                </a:solidFill>
                <a:effectLst/>
                <a:latin typeface="+mn-lt"/>
                <a:ea typeface="+mn-ea"/>
                <a:cs typeface="+mn-cs"/>
              </a:rPr>
              <a:t>Motivation refers to the internal processes that influences decision-making, such as our emotions and impulses, beliefs and evaluations.</a:t>
            </a:r>
            <a:r>
              <a:rPr lang="en-HK" sz="900" i="1" dirty="0">
                <a:solidFill>
                  <a:srgbClr val="FF0000"/>
                </a:solidFill>
              </a:rPr>
              <a:t> </a:t>
            </a:r>
            <a:endParaRPr lang="en-HK" sz="900" i="1" kern="1200" dirty="0">
              <a:solidFill>
                <a:srgbClr val="FF0000"/>
              </a:solidFill>
              <a:effectLst/>
              <a:latin typeface="+mn-lt"/>
              <a:cs typeface="Calibri"/>
            </a:endParaRPr>
          </a:p>
          <a:p>
            <a:endParaRPr lang="en-HK" sz="900" i="1" kern="1200" dirty="0">
              <a:solidFill>
                <a:srgbClr val="FF0000"/>
              </a:solidFill>
              <a:effectLst/>
              <a:latin typeface="+mn-lt"/>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sz="1805" kern="1200" dirty="0">
              <a:solidFill>
                <a:schemeClr val="tx1"/>
              </a:solidFill>
              <a:effectLst/>
              <a:latin typeface="+mn-lt"/>
              <a:ea typeface="+mn-ea"/>
              <a:cs typeface="+mn-cs"/>
            </a:endParaRPr>
          </a:p>
          <a:p>
            <a:pPr>
              <a:defRPr/>
            </a:pPr>
            <a:r>
              <a:rPr lang="en-HK" sz="1800" kern="1200" dirty="0">
                <a:solidFill>
                  <a:schemeClr val="tx1"/>
                </a:solidFill>
                <a:effectLst/>
                <a:latin typeface="+mn-lt"/>
                <a:ea typeface="+mn-ea"/>
                <a:cs typeface="+mn-cs"/>
              </a:rPr>
              <a:t>Each of these factors could affect levels of adherence towards public health behaviours that prevent the spread of the COVID-19 virus.</a:t>
            </a:r>
            <a:r>
              <a:rPr lang="en-HK" sz="1800" dirty="0"/>
              <a:t> </a:t>
            </a:r>
            <a:r>
              <a:rPr lang="en-HK" sz="1800" kern="1200" dirty="0">
                <a:solidFill>
                  <a:schemeClr val="tx1"/>
                </a:solidFill>
                <a:effectLst/>
                <a:latin typeface="+mn-lt"/>
                <a:ea typeface="+mn-ea"/>
                <a:cs typeface="+mn-cs"/>
              </a:rPr>
              <a:t> Therefore, this model was </a:t>
            </a:r>
            <a:r>
              <a:rPr lang="en-HK" sz="2000" i="1" kern="1200" dirty="0" err="1">
                <a:solidFill>
                  <a:srgbClr val="FF0000"/>
                </a:solidFill>
                <a:effectLst/>
                <a:latin typeface="+mn-lt"/>
                <a:ea typeface="+mn-ea"/>
                <a:cs typeface="+mn-cs"/>
              </a:rPr>
              <a:t>was</a:t>
            </a:r>
            <a:r>
              <a:rPr lang="en-HK" sz="2000" i="1" kern="1200" dirty="0">
                <a:solidFill>
                  <a:srgbClr val="FF0000"/>
                </a:solidFill>
                <a:effectLst/>
                <a:latin typeface="+mn-lt"/>
                <a:ea typeface="+mn-ea"/>
                <a:cs typeface="+mn-cs"/>
              </a:rPr>
              <a:t> applied</a:t>
            </a:r>
            <a:r>
              <a:rPr lang="en-HK" sz="2000" i="1" dirty="0">
                <a:solidFill>
                  <a:srgbClr val="FF0000"/>
                </a:solidFill>
              </a:rPr>
              <a:t> </a:t>
            </a:r>
            <a:r>
              <a:rPr lang="en-HK" sz="2000" i="1" kern="1200" dirty="0">
                <a:solidFill>
                  <a:srgbClr val="FF0000"/>
                </a:solidFill>
                <a:effectLst/>
                <a:latin typeface="+mn-lt"/>
                <a:ea typeface="+mn-ea"/>
                <a:cs typeface="+mn-cs"/>
              </a:rPr>
              <a:t> in a </a:t>
            </a:r>
            <a:r>
              <a:rPr lang="en-GB" sz="2000" b="0" i="1" dirty="0">
                <a:solidFill>
                  <a:srgbClr val="000000"/>
                </a:solidFill>
                <a:effectLst/>
                <a:latin typeface="WordVisi_MSFontService"/>
              </a:rPr>
              <a:t>European behavioural insights survey by the WHO, in</a:t>
            </a:r>
            <a:r>
              <a:rPr lang="en-HK" sz="900" i="1" kern="1200" dirty="0">
                <a:solidFill>
                  <a:srgbClr val="FF0000"/>
                </a:solidFill>
                <a:effectLst/>
                <a:latin typeface="+mn-lt"/>
                <a:ea typeface="+mn-ea"/>
                <a:cs typeface="+mn-cs"/>
              </a:rPr>
              <a:t> order to understand the interplay of factors affecting protective </a:t>
            </a:r>
            <a:r>
              <a:rPr lang="en-HK" sz="900" i="1" kern="1200" dirty="0" err="1">
                <a:solidFill>
                  <a:srgbClr val="FF0000"/>
                </a:solidFill>
                <a:effectLst/>
                <a:latin typeface="+mn-lt"/>
                <a:ea typeface="+mn-ea"/>
                <a:cs typeface="+mn-cs"/>
              </a:rPr>
              <a:t>behaviors</a:t>
            </a:r>
            <a:r>
              <a:rPr lang="en-HK" sz="900" i="1" kern="1200" dirty="0">
                <a:solidFill>
                  <a:srgbClr val="FF0000"/>
                </a:solidFill>
                <a:effectLst/>
                <a:latin typeface="+mn-lt"/>
                <a:ea typeface="+mn-ea"/>
                <a:cs typeface="+mn-cs"/>
              </a:rPr>
              <a:t> towards COVID-19.</a:t>
            </a:r>
            <a:r>
              <a:rPr lang="en-HK" sz="900" i="1" dirty="0">
                <a:solidFill>
                  <a:srgbClr val="FF0000"/>
                </a:solidFill>
              </a:rPr>
              <a:t> </a:t>
            </a:r>
            <a:r>
              <a:rPr lang="en-HK" sz="900" i="1" kern="1200" dirty="0">
                <a:solidFill>
                  <a:srgbClr val="FF0000"/>
                </a:solidFill>
                <a:effectLst/>
                <a:latin typeface="+mn-lt"/>
                <a:ea typeface="+mn-ea"/>
                <a:cs typeface="+mn-cs"/>
              </a:rPr>
              <a:t> </a:t>
            </a:r>
            <a:r>
              <a:rPr lang="en-GB" sz="900" b="0" i="1" kern="1200" dirty="0">
                <a:solidFill>
                  <a:srgbClr val="000000"/>
                </a:solidFill>
                <a:effectLst/>
                <a:latin typeface="WordVisi_MSFontService"/>
                <a:ea typeface="+mn-ea"/>
                <a:cs typeface="+mn-cs"/>
              </a:rPr>
              <a:t>The results can be seen here, which gives us a </a:t>
            </a:r>
            <a:r>
              <a:rPr lang="en-HK" sz="900" b="0" i="1" dirty="0">
                <a:solidFill>
                  <a:srgbClr val="000000"/>
                </a:solidFill>
                <a:effectLst/>
                <a:latin typeface="Calibri Light"/>
                <a:cs typeface="Calibri Light"/>
              </a:rPr>
              <a:t>more comprehensive overview</a:t>
            </a:r>
            <a:r>
              <a:rPr lang="en-HK" sz="900" i="1" dirty="0">
                <a:solidFill>
                  <a:srgbClr val="000000"/>
                </a:solidFill>
                <a:latin typeface="Calibri Light"/>
                <a:cs typeface="Calibri Light"/>
              </a:rPr>
              <a:t> </a:t>
            </a:r>
            <a:r>
              <a:rPr lang="en-HK" sz="900" b="0" i="1" dirty="0">
                <a:solidFill>
                  <a:srgbClr val="000000"/>
                </a:solidFill>
                <a:effectLst/>
                <a:latin typeface="Calibri Light"/>
                <a:cs typeface="Calibri Light"/>
              </a:rPr>
              <a:t> when trying to understand how ‘Fatigue’ plays a role in affecting the ‘Pandemic”</a:t>
            </a:r>
          </a:p>
          <a:p>
            <a:endParaRPr lang="en-HK" sz="900" b="1" i="0" baseline="0" dirty="0">
              <a:solidFill>
                <a:srgbClr val="000000"/>
              </a:solidFill>
              <a:effectLst/>
              <a:latin typeface="Calibri Light" panose="020F0302020204030204" pitchFamily="34" charset="0"/>
              <a:ea typeface="Open Sans" panose="020B0606030504020204" pitchFamily="34" charset="0"/>
              <a:cs typeface="Open Sans" panose="020B0606030504020204" pitchFamily="34" charset="0"/>
            </a:endParaRPr>
          </a:p>
          <a:p>
            <a:r>
              <a:rPr lang="en-HK" sz="900" b="1" i="0" baseline="0" dirty="0">
                <a:solidFill>
                  <a:srgbClr val="000000"/>
                </a:solidFill>
                <a:effectLst/>
                <a:latin typeface="Calibri Light"/>
                <a:ea typeface="Open Sans"/>
                <a:cs typeface="Calibri Light"/>
              </a:rPr>
              <a:t>Conclude with explaining that different contexts and circumstances play a role in how Pandemic Fatigue can be experienced, and</a:t>
            </a:r>
            <a:r>
              <a:rPr lang="en-HK" sz="900" b="1" dirty="0">
                <a:solidFill>
                  <a:srgbClr val="000000"/>
                </a:solidFill>
                <a:latin typeface="Calibri Light"/>
                <a:ea typeface="Open Sans"/>
                <a:cs typeface="Calibri Light"/>
              </a:rPr>
              <a:t> </a:t>
            </a:r>
            <a:r>
              <a:rPr lang="en-HK" sz="900" b="1" i="0" baseline="0" dirty="0">
                <a:solidFill>
                  <a:srgbClr val="000000"/>
                </a:solidFill>
                <a:effectLst/>
                <a:latin typeface="Calibri Light"/>
                <a:ea typeface="Open Sans"/>
                <a:cs typeface="Calibri Light"/>
              </a:rPr>
              <a:t> it is not necessarily as step-by-step process as shown above, however Pandemic Fatigue is very real and can lead to a change in our public health responses</a:t>
            </a:r>
            <a:r>
              <a:rPr lang="en-HK" sz="900" b="0" i="0" baseline="0" dirty="0">
                <a:solidFill>
                  <a:srgbClr val="000000"/>
                </a:solidFill>
                <a:effectLst/>
                <a:latin typeface="Calibri Light"/>
                <a:ea typeface="Open Sans"/>
                <a:cs typeface="Calibri Light"/>
              </a:rPr>
              <a:t>. Therefore, the COM-B model can also serve as a useful template when applying PFA principles of look-listen-link, to assess whether there are any particular</a:t>
            </a:r>
            <a:r>
              <a:rPr lang="en-HK" sz="900" dirty="0">
                <a:solidFill>
                  <a:srgbClr val="000000"/>
                </a:solidFill>
                <a:latin typeface="Calibri Light"/>
                <a:ea typeface="Open Sans"/>
                <a:cs typeface="Calibri Light"/>
              </a:rPr>
              <a:t> </a:t>
            </a:r>
            <a:r>
              <a:rPr lang="en-HK" sz="900" b="0" i="0" baseline="0" dirty="0">
                <a:solidFill>
                  <a:srgbClr val="000000"/>
                </a:solidFill>
                <a:effectLst/>
                <a:latin typeface="Calibri Light"/>
                <a:ea typeface="Open Sans"/>
                <a:cs typeface="Calibri Light"/>
              </a:rPr>
              <a:t> contextual, motivational or capability factors</a:t>
            </a:r>
            <a:r>
              <a:rPr lang="en-HK" sz="900" dirty="0">
                <a:solidFill>
                  <a:srgbClr val="000000"/>
                </a:solidFill>
                <a:latin typeface="Calibri Light"/>
                <a:ea typeface="Open Sans"/>
                <a:cs typeface="Calibri Light"/>
              </a:rPr>
              <a:t> </a:t>
            </a:r>
            <a:r>
              <a:rPr lang="en-HK" sz="900" b="0" i="0" baseline="0" dirty="0">
                <a:solidFill>
                  <a:srgbClr val="000000"/>
                </a:solidFill>
                <a:effectLst/>
                <a:latin typeface="Calibri Light"/>
                <a:ea typeface="Open Sans"/>
                <a:cs typeface="Calibri Light"/>
              </a:rPr>
              <a:t> that may be influencing an individual’s experience of pandemic fatigue.</a:t>
            </a:r>
            <a:r>
              <a:rPr lang="en-HK" sz="900" dirty="0">
                <a:solidFill>
                  <a:srgbClr val="000000"/>
                </a:solidFill>
                <a:latin typeface="Calibri Light"/>
                <a:ea typeface="Open Sans"/>
                <a:cs typeface="Calibri Light"/>
              </a:rPr>
              <a:t> </a:t>
            </a:r>
            <a:endParaRPr lang="en-US" sz="1000" i="0" baseline="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13</a:t>
            </a:fld>
            <a:endParaRPr lang="en-US" altLang="ru-RU"/>
          </a:p>
        </p:txBody>
      </p:sp>
    </p:spTree>
    <p:extLst>
      <p:ext uri="{BB962C8B-B14F-4D97-AF65-F5344CB8AC3E}">
        <p14:creationId xmlns:p14="http://schemas.microsoft.com/office/powerpoint/2010/main" val="402010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Open Sans" panose="020B0606030504020204" pitchFamily="34" charset="0"/>
                <a:ea typeface="Open Sans" panose="020B0606030504020204" pitchFamily="34" charset="0"/>
                <a:cs typeface="Open Sans" panose="020B0606030504020204" pitchFamily="34" charset="0"/>
              </a:rPr>
              <a:t>Supporting people who are experiencing pandemic fatigue involves the same three action principles that underpin all PFA approaches: Look, Listen and Link. Though some aspects we might need to pay more attention to when working with people who are experiencing pandemic fatigue. </a:t>
            </a:r>
          </a:p>
          <a:p>
            <a:endParaRPr lang="en-US" sz="1000">
              <a:latin typeface="Open Sans" panose="020B0606030504020204" pitchFamily="34" charset="0"/>
              <a:ea typeface="Open Sans" panose="020B0606030504020204" pitchFamily="34" charset="0"/>
              <a:cs typeface="Open Sans" panose="020B0606030504020204" pitchFamily="34" charset="0"/>
            </a:endParaRPr>
          </a:p>
          <a:p>
            <a:r>
              <a:rPr lang="en-US" sz="1000">
                <a:latin typeface="Open Sans" panose="020B0606030504020204" pitchFamily="34" charset="0"/>
                <a:ea typeface="Open Sans" panose="020B0606030504020204" pitchFamily="34" charset="0"/>
                <a:cs typeface="Open Sans" panose="020B0606030504020204" pitchFamily="34" charset="0"/>
              </a:rPr>
              <a:t>We are now going to go over each of the three action principles one by one as they specifically relate to supporting people who are experiencing pandemic fatigue. </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14</a:t>
            </a:fld>
            <a:endParaRPr lang="en-US" altLang="ru-RU"/>
          </a:p>
        </p:txBody>
      </p:sp>
    </p:spTree>
    <p:extLst>
      <p:ext uri="{BB962C8B-B14F-4D97-AF65-F5344CB8AC3E}">
        <p14:creationId xmlns:p14="http://schemas.microsoft.com/office/powerpoint/2010/main" val="2213405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kern="1200" baseline="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a:t>
            </a:r>
            <a:r>
              <a:rPr lang="en-AU" sz="1000" b="1"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This slide can be shown in two parts. At first, ONLY show the heading “Look for”. Then ask the questions to the participants. After they have given their answers, you can show the text of the slide.</a:t>
            </a:r>
            <a:r>
              <a:rPr lang="en-GB" sz="1000" b="1" kern="1200" baseline="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AU" sz="1000" b="1"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endParaRPr lang="en-AU"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The actions for LOOK when providing PFA to people who are experiencing pandemic fatigue are similar to the Look actions under other circumstances.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Please write in the </a:t>
            </a:r>
            <a:r>
              <a:rPr lang="en-US" sz="1000" dirty="0" err="1">
                <a:latin typeface="Open Sans Light" panose="020B0306030504020204" pitchFamily="34" charset="0"/>
                <a:ea typeface="Open Sans Light" panose="020B0306030504020204" pitchFamily="34" charset="0"/>
                <a:cs typeface="Open Sans Light" panose="020B0306030504020204" pitchFamily="34" charset="0"/>
              </a:rPr>
              <a:t>chatbox</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or unmute yourself and share what we should look out </a:t>
            </a:r>
            <a:r>
              <a:rPr lang="en-AU"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for during this action principle when offering PFA.</a:t>
            </a:r>
          </a:p>
          <a:p>
            <a:endParaRPr lang="en-AU"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r>
              <a:rPr lang="en-GB" sz="1000" b="1" kern="1200" baseline="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[Recap some of the answers from the chat while revealing the text of the slide on what to Look for.] </a:t>
            </a:r>
            <a:r>
              <a:rPr lang="en-GB" sz="1000" b="0" kern="1200" baseline="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On the slide are some things that I have thought about that we should look out for when providing PFA. </a:t>
            </a:r>
            <a:endParaRPr lang="en-AU"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endParaRPr lang="en-AU"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da-DK"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15</a:t>
            </a:fld>
            <a:endParaRPr lang="en-US" altLang="ru-RU"/>
          </a:p>
        </p:txBody>
      </p:sp>
    </p:spTree>
    <p:extLst>
      <p:ext uri="{BB962C8B-B14F-4D97-AF65-F5344CB8AC3E}">
        <p14:creationId xmlns:p14="http://schemas.microsoft.com/office/powerpoint/2010/main" val="3755010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a:latin typeface="Open Sans Light" panose="020B0306030504020204" pitchFamily="34" charset="0"/>
                <a:ea typeface="Open Sans Light" panose="020B0306030504020204" pitchFamily="34" charset="0"/>
                <a:cs typeface="Open Sans Light" panose="020B0306030504020204" pitchFamily="34" charset="0"/>
              </a:rPr>
              <a:t>Three additional factors to also LOOK for when working with people who are experiencing pandemic fatigue are: </a:t>
            </a:r>
          </a:p>
          <a:p>
            <a:pPr marL="171450" indent="-171450">
              <a:buFont typeface="Arial" panose="020B0604020202020204" pitchFamily="34" charset="0"/>
              <a:buChar char="•"/>
            </a:pPr>
            <a:r>
              <a:rPr lang="en-US" sz="1000">
                <a:latin typeface="Open Sans Light" panose="020B0306030504020204" pitchFamily="34" charset="0"/>
                <a:ea typeface="Open Sans Light" panose="020B0306030504020204" pitchFamily="34" charset="0"/>
                <a:cs typeface="Open Sans Light" panose="020B0306030504020204" pitchFamily="34" charset="0"/>
              </a:rPr>
              <a:t>Focusing closely on </a:t>
            </a:r>
            <a:r>
              <a:rPr lang="en-US" sz="1000" i="0" u="sng">
                <a:latin typeface="Open Sans Light" panose="020B0306030504020204" pitchFamily="34" charset="0"/>
                <a:ea typeface="Open Sans Light" panose="020B0306030504020204" pitchFamily="34" charset="0"/>
                <a:cs typeface="Open Sans Light" panose="020B0306030504020204" pitchFamily="34" charset="0"/>
              </a:rPr>
              <a:t>and</a:t>
            </a:r>
            <a:r>
              <a:rPr lang="en-US" sz="1000">
                <a:latin typeface="Open Sans Light" panose="020B0306030504020204" pitchFamily="34" charset="0"/>
                <a:ea typeface="Open Sans Light" panose="020B0306030504020204" pitchFamily="34" charset="0"/>
                <a:cs typeface="Open Sans Light" panose="020B0306030504020204" pitchFamily="34" charset="0"/>
              </a:rPr>
              <a:t> managing your own biases or views as these have the potential to interfere with your ability to provide supportive PFA.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a:effectLst/>
                <a:latin typeface="Open Sans Light" panose="020B0306030504020204" pitchFamily="34" charset="0"/>
                <a:ea typeface="Open Sans Light" panose="020B0306030504020204" pitchFamily="34" charset="0"/>
                <a:cs typeface="Open Sans Light" panose="020B0306030504020204" pitchFamily="34" charset="0"/>
              </a:rPr>
              <a:t>Be prepared for possible </a:t>
            </a:r>
            <a:r>
              <a:rPr lang="en-AU" sz="1000" u="sng">
                <a:effectLst/>
                <a:latin typeface="Open Sans Light" panose="020B0306030504020204" pitchFamily="34" charset="0"/>
                <a:ea typeface="Open Sans Light" panose="020B0306030504020204" pitchFamily="34" charset="0"/>
                <a:cs typeface="Open Sans Light" panose="020B0306030504020204" pitchFamily="34" charset="0"/>
              </a:rPr>
              <a:t>strong</a:t>
            </a:r>
            <a:r>
              <a:rPr lang="en-AU" sz="1000">
                <a:effectLst/>
                <a:latin typeface="Open Sans Light" panose="020B0306030504020204" pitchFamily="34" charset="0"/>
                <a:ea typeface="Open Sans Light" panose="020B0306030504020204" pitchFamily="34" charset="0"/>
                <a:cs typeface="Open Sans Light" panose="020B0306030504020204" pitchFamily="34" charset="0"/>
              </a:rPr>
              <a:t> client reactions. Some people have invested a lot or may have been met with a lot of judgement from others about their view on the pandemic and their experience with pandemic fatigue. They may also be primed to react strongly in conversations about the pandemic.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a:effectLst/>
                <a:latin typeface="Open Sans Light" panose="020B0306030504020204" pitchFamily="34" charset="0"/>
                <a:ea typeface="Open Sans Light" panose="020B0306030504020204" pitchFamily="34" charset="0"/>
                <a:cs typeface="Open Sans Light" panose="020B0306030504020204" pitchFamily="34" charset="0"/>
              </a:rPr>
              <a:t>Look for (and prepare yourself in advance to be able to respond helpfully and respectfully to) people experiencing pandemic fatigue. Such preparation includes knowing how to promote a sense of safety and being prepared to provide ‘useful’ information. We will look into both factors in more detail later.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00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16</a:t>
            </a:fld>
            <a:endParaRPr lang="en-US" altLang="ru-RU"/>
          </a:p>
        </p:txBody>
      </p:sp>
    </p:spTree>
    <p:extLst>
      <p:ext uri="{BB962C8B-B14F-4D97-AF65-F5344CB8AC3E}">
        <p14:creationId xmlns:p14="http://schemas.microsoft.com/office/powerpoint/2010/main" val="3793023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0" dirty="0">
                <a:latin typeface="Open Sans"/>
                <a:ea typeface="Open Sans"/>
                <a:cs typeface="Open Sans"/>
              </a:rPr>
              <a:t>Now take some time to think about and maybe write down how you perceive an individual who is expressing Pandemic Fatigue.</a:t>
            </a:r>
            <a:r>
              <a:rPr lang="en-US" sz="1000" dirty="0">
                <a:latin typeface="Open Sans"/>
                <a:ea typeface="Open Sans"/>
                <a:cs typeface="Open Sans"/>
              </a:rPr>
              <a:t> </a:t>
            </a:r>
            <a:endParaRPr lang="en-US" sz="1000" i="0" dirty="0">
              <a:latin typeface="Open Sans" panose="020B0606030504020204" pitchFamily="34" charset="0"/>
              <a:ea typeface="Open Sans" panose="020B0606030504020204" pitchFamily="34" charset="0"/>
              <a:cs typeface="Open Sans" panose="020B0606030504020204" pitchFamily="34" charset="0"/>
            </a:endParaRPr>
          </a:p>
          <a:p>
            <a:endParaRPr lang="en-US" sz="1000" i="0" baseline="0" dirty="0">
              <a:latin typeface="Open Sans" panose="020B0606030504020204" pitchFamily="34" charset="0"/>
              <a:ea typeface="Open Sans" panose="020B0606030504020204" pitchFamily="34" charset="0"/>
              <a:cs typeface="Open Sans" panose="020B0606030504020204" pitchFamily="34" charset="0"/>
            </a:endParaRPr>
          </a:p>
          <a:p>
            <a:r>
              <a:rPr lang="en-US" sz="1000" i="0" baseline="0" dirty="0">
                <a:latin typeface="Open Sans"/>
                <a:ea typeface="Open Sans"/>
                <a:cs typeface="Open Sans"/>
              </a:rPr>
              <a:t>I will give you about 2 minutes to think about it and then please either share it in the chat box or unmute yourself and share what you think.</a:t>
            </a:r>
            <a:r>
              <a:rPr lang="en-US" sz="1000" dirty="0">
                <a:latin typeface="Open Sans"/>
                <a:ea typeface="Open Sans"/>
                <a:cs typeface="Open Sans"/>
              </a:rPr>
              <a:t>  </a:t>
            </a:r>
            <a:endParaRPr lang="en-US" sz="1000" i="0" baseline="0" dirty="0">
              <a:latin typeface="Open Sans" panose="020B0606030504020204" pitchFamily="34" charset="0"/>
              <a:ea typeface="Open Sans" panose="020B0606030504020204" pitchFamily="34" charset="0"/>
              <a:cs typeface="Open Sans" panose="020B0606030504020204" pitchFamily="34" charset="0"/>
            </a:endParaRPr>
          </a:p>
          <a:p>
            <a:endParaRPr lang="en-US" sz="1000" i="0" baseline="0" dirty="0">
              <a:latin typeface="Open Sans" panose="020B0606030504020204" pitchFamily="34" charset="0"/>
              <a:ea typeface="Open Sans" panose="020B0606030504020204" pitchFamily="34" charset="0"/>
              <a:cs typeface="Open Sans" panose="020B0606030504020204" pitchFamily="34" charset="0"/>
            </a:endParaRPr>
          </a:p>
          <a:p>
            <a:r>
              <a:rPr lang="en-US" sz="1000" b="1" i="0" baseline="0" dirty="0">
                <a:latin typeface="Open Sans"/>
                <a:ea typeface="Open Sans"/>
                <a:cs typeface="Open Sans"/>
              </a:rPr>
              <a:t>After the participants have shared their thoughts in plenary follow up with explaining:</a:t>
            </a:r>
            <a:r>
              <a:rPr lang="en-US" sz="1000" b="1" dirty="0">
                <a:latin typeface="Open Sans"/>
                <a:ea typeface="Open Sans"/>
                <a:cs typeface="Open Sans"/>
              </a:rPr>
              <a:t> </a:t>
            </a:r>
            <a:endParaRPr lang="en-US" sz="1000" b="1" i="0" baseline="0" dirty="0">
              <a:latin typeface="Open Sans" panose="020B0606030504020204" pitchFamily="34" charset="0"/>
              <a:ea typeface="Open Sans" panose="020B0606030504020204" pitchFamily="34" charset="0"/>
              <a:cs typeface="Open Sans" panose="020B0606030504020204" pitchFamily="34" charset="0"/>
            </a:endParaRPr>
          </a:p>
          <a:p>
            <a:endParaRPr lang="en-US" sz="1000" b="1" i="0" baseline="0" dirty="0">
              <a:latin typeface="Open Sans" panose="020B0606030504020204" pitchFamily="34" charset="0"/>
              <a:ea typeface="Open Sans" panose="020B0606030504020204" pitchFamily="34" charset="0"/>
              <a:cs typeface="Open Sans" panose="020B0606030504020204" pitchFamily="34" charset="0"/>
            </a:endParaRPr>
          </a:p>
          <a:p>
            <a:r>
              <a:rPr lang="en-US" sz="1000" b="0" i="0" baseline="0" dirty="0">
                <a:latin typeface="Open Sans" panose="020B0606030504020204" pitchFamily="34" charset="0"/>
                <a:ea typeface="Open Sans" panose="020B0606030504020204" pitchFamily="34" charset="0"/>
                <a:cs typeface="Open Sans" panose="020B0606030504020204" pitchFamily="34" charset="0"/>
              </a:rPr>
              <a:t>Even though it is normal to have preconceived notions about individuals expressing pandemic fatigue it is always important to check in with yourself as a PFA provider as you do not want your support to be somewhat tainted by your own opinions. Also it could be the case that you yourself are experiencing pandemic fatigue which is all the more reason to ask your self if it is the right time to give PFA support and maybe look into asking for other PFA providers to step in. </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17</a:t>
            </a:fld>
            <a:endParaRPr lang="en-US" altLang="ru-RU"/>
          </a:p>
        </p:txBody>
      </p:sp>
    </p:spTree>
    <p:extLst>
      <p:ext uri="{BB962C8B-B14F-4D97-AF65-F5344CB8AC3E}">
        <p14:creationId xmlns:p14="http://schemas.microsoft.com/office/powerpoint/2010/main" val="3754380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action principle of PFA is LISTEN.</a:t>
            </a:r>
          </a:p>
          <a:p>
            <a:r>
              <a:rPr lang="en-US" sz="1800" dirty="0"/>
              <a:t>Here are some key principles and actions of LISTEN. I guess most of you have heard them before. The major task in here is to approach the persons with a proper manner, listen to the persons actively, accept their reactions, and also to find out immediate solution to their concerns. In addition of that, we would like to highlight 4 additional considerations when listening to people with pandemic fatigue.</a:t>
            </a:r>
            <a:endParaRPr lang="en-US" sz="1800" dirty="0">
              <a:cs typeface="Calibri"/>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18</a:t>
            </a:fld>
            <a:endParaRPr lang="en-US" altLang="ru-RU"/>
          </a:p>
        </p:txBody>
      </p:sp>
    </p:spTree>
    <p:extLst>
      <p:ext uri="{BB962C8B-B14F-4D97-AF65-F5344CB8AC3E}">
        <p14:creationId xmlns:p14="http://schemas.microsoft.com/office/powerpoint/2010/main" val="1799120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effectLst/>
                <a:latin typeface="Open Sans Light"/>
                <a:ea typeface="Open Sans Light"/>
                <a:cs typeface="Open Sans Light"/>
              </a:rPr>
              <a:t>The four main additional areas for </a:t>
            </a:r>
            <a:r>
              <a:rPr lang="en-US" sz="1000" i="0" dirty="0">
                <a:effectLst/>
                <a:latin typeface="Open Sans Light"/>
                <a:ea typeface="Open Sans Light"/>
                <a:cs typeface="Open Sans Light"/>
              </a:rPr>
              <a:t>LISTEN</a:t>
            </a:r>
            <a:r>
              <a:rPr lang="en-US" sz="1000" dirty="0">
                <a:effectLst/>
                <a:latin typeface="Open Sans Light"/>
                <a:ea typeface="Open Sans Light"/>
                <a:cs typeface="Open Sans Light"/>
              </a:rPr>
              <a:t> are to: </a:t>
            </a:r>
            <a:r>
              <a:rPr lang="en-US" sz="1000" b="1" dirty="0">
                <a:latin typeface="Open Sans"/>
                <a:ea typeface="Open Sans"/>
                <a:cs typeface="Open Sans"/>
              </a:rPr>
              <a:t>[Adapt the below text as required. You may wish to shorten the text also.]</a:t>
            </a:r>
          </a:p>
          <a:p>
            <a:endParaRPr lang="en-US"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1800" dirty="0"/>
              <a:t>First, your role is to provide support, understanding, and calming to the person. In order to be supportive, it’s important to be ready to listen openly and actively.</a:t>
            </a:r>
            <a:endParaRPr lang="en-US" sz="1800" dirty="0">
              <a:cs typeface="Calibri"/>
            </a:endParaRPr>
          </a:p>
          <a:p>
            <a:r>
              <a:rPr lang="en-US" sz="1800" dirty="0"/>
              <a:t>As you can imagine, their friends and family may not be willing to listen to their struggle with pandemic fatigue. Alternatively, the person may have been demotivated to express their fatigue to anyone. And at this point, you’re the first one who they feel comfortable sharing with. So, you’re not going to judge whether he/she is doing right or wrong; rather, you create a space for them to ventilate, and then, accept their reactions and feelings.</a:t>
            </a:r>
            <a:endParaRPr lang="en-US" sz="1800" dirty="0">
              <a:cs typeface="Calibri"/>
            </a:endParaRPr>
          </a:p>
          <a:p>
            <a:endParaRPr lang="en-US" sz="1800" dirty="0">
              <a:cs typeface="Calibri"/>
            </a:endParaRPr>
          </a:p>
          <a:p>
            <a:pPr algn="just"/>
            <a:r>
              <a:rPr lang="en-US" dirty="0"/>
              <a:t>Second thing is to maintain a supportive and helpful dialogue, which is always important in PFA.</a:t>
            </a:r>
          </a:p>
          <a:p>
            <a:pPr algn="just"/>
            <a:r>
              <a:rPr lang="en-US" dirty="0"/>
              <a:t>To maintain a supportive dialogue, you can promote the trust by being </a:t>
            </a:r>
            <a:r>
              <a:rPr lang="en-AU" dirty="0"/>
              <a:t>open, honest, polite, and respectful to the persons.</a:t>
            </a:r>
            <a:endParaRPr lang="en-US" dirty="0"/>
          </a:p>
          <a:p>
            <a:pPr algn="just"/>
            <a:r>
              <a:rPr lang="en-AU" dirty="0"/>
              <a:t>You can find common ground with the persons. It is easier to open-up to someone once we know that we are similar in a certain way. There is always common ground among people. Maybe it’s that you have both dislike the COVID, or that you both have children, or both love the MARVEL movies. It is not unusual for people experiencing pandemic fatigue to be isolated, so this makes building the connection even more important.</a:t>
            </a:r>
            <a:endParaRPr lang="en-US" dirty="0"/>
          </a:p>
          <a:p>
            <a:pPr algn="just"/>
            <a:r>
              <a:rPr lang="en-AU" dirty="0"/>
              <a:t>Besides that, you can validate their feelings. Its normal to be feeling exhausted and overwhelmed by the pandemic. There are also many things that still are quite uncertain about the pandemic. A helpful and respectful dialogue acknowledges and validates people´s feelings and experience with pandemic fatigue. Acknowledgement and normalization have a calming effect. One of the key goals of PFA is to promote calming so people feel more supported to make decisions that will be beneficial for themselves.</a:t>
            </a:r>
            <a:endParaRPr lang="en-US" dirty="0"/>
          </a:p>
          <a:p>
            <a:r>
              <a:rPr lang="en-AU" dirty="0"/>
              <a:t>Well, you can't maintain an effective dialogue if you don’t know what people are truly experiencing. So, take time to understand what people are really thinking.</a:t>
            </a:r>
            <a:endParaRPr lang="en-US"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19</a:t>
            </a:fld>
            <a:endParaRPr lang="en-US" altLang="ru-RU"/>
          </a:p>
        </p:txBody>
      </p:sp>
    </p:spTree>
    <p:extLst>
      <p:ext uri="{BB962C8B-B14F-4D97-AF65-F5344CB8AC3E}">
        <p14:creationId xmlns:p14="http://schemas.microsoft.com/office/powerpoint/2010/main" val="255721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0">
                <a:latin typeface="Open Sans" panose="020B0606030504020204" pitchFamily="34" charset="0"/>
                <a:ea typeface="Open Sans" panose="020B0606030504020204" pitchFamily="34" charset="0"/>
                <a:cs typeface="Open Sans" panose="020B0606030504020204" pitchFamily="34" charset="0"/>
              </a:rPr>
              <a:t>The</a:t>
            </a:r>
            <a:r>
              <a:rPr lang="en-US" sz="1000" i="0" baseline="0">
                <a:latin typeface="Open Sans" panose="020B0606030504020204" pitchFamily="34" charset="0"/>
                <a:ea typeface="Open Sans" panose="020B0606030504020204" pitchFamily="34" charset="0"/>
                <a:cs typeface="Open Sans" panose="020B0606030504020204" pitchFamily="34" charset="0"/>
              </a:rPr>
              <a:t> aim of this training module is for participants to first learn what pandemic fatigue is as well as some of the more common signs of it.</a:t>
            </a:r>
          </a:p>
          <a:p>
            <a:endParaRPr lang="en-US" sz="1000" i="0" baseline="0">
              <a:latin typeface="Open Sans" panose="020B0606030504020204" pitchFamily="34" charset="0"/>
              <a:ea typeface="Open Sans" panose="020B0606030504020204" pitchFamily="34" charset="0"/>
              <a:cs typeface="Open Sans" panose="020B0606030504020204" pitchFamily="34" charset="0"/>
            </a:endParaRPr>
          </a:p>
          <a:p>
            <a:r>
              <a:rPr lang="en-US" sz="1000" i="0" baseline="0">
                <a:latin typeface="Open Sans" panose="020B0606030504020204" pitchFamily="34" charset="0"/>
                <a:ea typeface="Open Sans" panose="020B0606030504020204" pitchFamily="34" charset="0"/>
                <a:cs typeface="Open Sans" panose="020B0606030504020204" pitchFamily="34" charset="0"/>
              </a:rPr>
              <a:t>Later we will then learn or deepen the psychological first aid skills to supportively respond to people who are experiencing pandemic fatigue. </a:t>
            </a:r>
          </a:p>
          <a:p>
            <a:endParaRPr lang="en-US" sz="1000" i="0" baseline="0">
              <a:latin typeface="Open Sans" panose="020B0606030504020204" pitchFamily="34" charset="0"/>
              <a:ea typeface="Open Sans" panose="020B0606030504020204" pitchFamily="34" charset="0"/>
              <a:cs typeface="Open Sans" panose="020B0606030504020204" pitchFamily="34" charset="0"/>
            </a:endParaRPr>
          </a:p>
          <a:p>
            <a:r>
              <a:rPr lang="en-US" sz="1000" i="0" baseline="0">
                <a:latin typeface="Open Sans" panose="020B0606030504020204" pitchFamily="34" charset="0"/>
                <a:ea typeface="Open Sans" panose="020B0606030504020204" pitchFamily="34" charset="0"/>
                <a:cs typeface="Open Sans" panose="020B0606030504020204" pitchFamily="34" charset="0"/>
              </a:rPr>
              <a:t>The module is also helpful when supporting or guiding someone who, due to experiencing pandemic fatigue, is feeling demotivated to adhere to health seeking behavior and the training will build on deepening the PFA provider skills in demonstrating empathy and understanding. </a:t>
            </a:r>
          </a:p>
          <a:p>
            <a:endParaRPr lang="en-US" sz="1000" i="0" baseline="0">
              <a:effectLst/>
              <a:latin typeface="Open Sans" panose="020B0606030504020204" pitchFamily="34" charset="0"/>
              <a:ea typeface="Open Sans" panose="020B0606030504020204" pitchFamily="34" charset="0"/>
              <a:cs typeface="Open Sans" panose="020B0606030504020204" pitchFamily="34" charset="0"/>
            </a:endParaRPr>
          </a:p>
          <a:p>
            <a:endParaRPr lang="en-US" sz="100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0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0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a:t>
            </a:fld>
            <a:endParaRPr lang="en-US" altLang="ru-RU"/>
          </a:p>
        </p:txBody>
      </p:sp>
    </p:spTree>
    <p:extLst>
      <p:ext uri="{BB962C8B-B14F-4D97-AF65-F5344CB8AC3E}">
        <p14:creationId xmlns:p14="http://schemas.microsoft.com/office/powerpoint/2010/main" val="168155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effectLst/>
                <a:latin typeface="Open Sans"/>
                <a:ea typeface="Open Sans"/>
                <a:cs typeface="Open Sans"/>
              </a:rPr>
              <a:t>Provide useful information. Such useful information to people who are experiencing pandemic fatigue could be:</a:t>
            </a:r>
            <a:r>
              <a:rPr lang="en-US" sz="1000" dirty="0">
                <a:latin typeface="Open Sans"/>
                <a:ea typeface="Open Sans"/>
                <a:cs typeface="Open Sans"/>
              </a:rPr>
              <a:t> </a:t>
            </a:r>
            <a:endParaRPr lang="en-US" sz="1800" dirty="0">
              <a:cs typeface="Calibri"/>
            </a:endParaRPr>
          </a:p>
          <a:p>
            <a:pPr marL="285750" indent="-285750">
              <a:buFont typeface="Arial"/>
              <a:buChar char="•"/>
            </a:pPr>
            <a:r>
              <a:rPr lang="en-US" sz="1800" dirty="0"/>
              <a:t>Psychoeducation of ‘pandemic fatigue’ / factual information that they’re missing and alternative explanation for myths.</a:t>
            </a:r>
            <a:endParaRPr lang="en-US" sz="1800" dirty="0">
              <a:cs typeface="Calibri"/>
            </a:endParaRPr>
          </a:p>
          <a:p>
            <a:pPr marL="171450" indent="-171450">
              <a:buFont typeface="Arial" panose="020B0604020202020204" pitchFamily="34" charset="0"/>
              <a:buChar char="•"/>
            </a:pPr>
            <a:r>
              <a:rPr lang="en-US" sz="1000" dirty="0">
                <a:effectLst/>
                <a:latin typeface="Open Sans"/>
                <a:ea typeface="Open Sans"/>
                <a:cs typeface="Open Sans"/>
              </a:rPr>
              <a:t>Links to reliable sources of information relevant to their situation/experience. Or explaining why their references are not reliable.</a:t>
            </a:r>
            <a:r>
              <a:rPr lang="en-US" sz="1000" dirty="0">
                <a:latin typeface="Open Sans"/>
                <a:ea typeface="Open Sans"/>
                <a:cs typeface="Open Sans"/>
              </a:rPr>
              <a:t> </a:t>
            </a:r>
          </a:p>
          <a:p>
            <a:pPr marL="171450" indent="-171450" eaLnBrk="1" fontAlgn="auto" hangingPunct="1">
              <a:spcBef>
                <a:spcPts val="0"/>
              </a:spcBef>
              <a:spcAft>
                <a:spcPts val="0"/>
              </a:spcAft>
              <a:buFont typeface="Arial" panose="020B0604020202020204" pitchFamily="34" charset="0"/>
              <a:buChar char="•"/>
            </a:pPr>
            <a:endParaRPr lang="en-US" sz="1000" dirty="0">
              <a:latin typeface="Open Sans" panose="020B0606030504020204" pitchFamily="34" charset="0"/>
              <a:ea typeface="Open Sans" panose="020B0606030504020204" pitchFamily="34" charset="0"/>
              <a:cs typeface="Open Sans" panose="020B0606030504020204" pitchFamily="34" charset="0"/>
            </a:endParaRPr>
          </a:p>
          <a:p>
            <a:r>
              <a:rPr lang="en-US" sz="1000" dirty="0">
                <a:effectLst/>
                <a:latin typeface="Open Sans"/>
                <a:ea typeface="Open Sans"/>
                <a:cs typeface="Open Sans"/>
              </a:rPr>
              <a:t>Provide perspective and encourage an open mind</a:t>
            </a:r>
          </a:p>
          <a:p>
            <a:pPr marL="285750" indent="-285750" algn="just" defTabSz="457200">
              <a:buFont typeface="Arial"/>
              <a:buChar char="•"/>
              <a:defRPr/>
            </a:pPr>
            <a:r>
              <a:rPr lang="en-US" sz="1800" dirty="0"/>
              <a:t>There’s a proven effective way to promote an open mind, which is to respectfully provide a little bit of information and allow space for the person to question their beliefs without feeling embarrassed.</a:t>
            </a:r>
          </a:p>
          <a:p>
            <a:pPr marL="285750" indent="-285750" algn="just" defTabSz="457200">
              <a:buFont typeface="Arial"/>
              <a:buChar char="•"/>
              <a:defRPr/>
            </a:pPr>
            <a:r>
              <a:rPr lang="en-US" sz="1800" dirty="0"/>
              <a:t>Provide perspective by asking questions to test the plausibility of any fixed viewpoint. If the person is thinking that ‘wearing mask is not necessary’, you can guide him/her to think “How would that theory work?”, and “How is that theory plausible?”, “What is the pros and cons of taking this theory?”. Increased their mental flexibility when looking at the belief in different angles.</a:t>
            </a:r>
            <a:endParaRPr lang="en-US" sz="1800" dirty="0">
              <a:cs typeface="Calibri"/>
            </a:endParaRPr>
          </a:p>
          <a:p>
            <a:pPr marL="171450" indent="-171450" defTabSz="457200">
              <a:buFont typeface="Arial" panose="020B0604020202020204" pitchFamily="34" charset="0"/>
              <a:buChar char="•"/>
              <a:defRPr/>
            </a:pP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20</a:t>
            </a:fld>
            <a:endParaRPr lang="en-US" altLang="ru-RU"/>
          </a:p>
        </p:txBody>
      </p:sp>
    </p:spTree>
    <p:extLst>
      <p:ext uri="{BB962C8B-B14F-4D97-AF65-F5344CB8AC3E}">
        <p14:creationId xmlns:p14="http://schemas.microsoft.com/office/powerpoint/2010/main" val="1224408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Open Sans Light"/>
                <a:ea typeface="Open Sans Light"/>
                <a:cs typeface="Open Sans Light"/>
              </a:rPr>
              <a:t>Now we would like you to try to practice your listening skills. We will put you into breakout rooms with 2 participants per room. In the following 8 mins, you and your partner will take turns to be the service user and the listener. So for the first 4mins, one of you will be the service user, you can share an experience you might have had with pandemic fatigue; while another person as the listener, please try to use the key principles of LISTEN on the service user. After 4mins, you can switch the role with your partner, so the original listener will become the service user; he/she can share the experience with the new listener. You will find the key principles in the chat box. Are there any questions so far? </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sz="1000" dirty="0">
              <a:latin typeface="Open Sans Light"/>
              <a:ea typeface="Open Sans Light"/>
              <a:cs typeface="Open Sans Light"/>
            </a:endParaRPr>
          </a:p>
          <a:p>
            <a:r>
              <a:rPr lang="en-US" sz="1800" b="1" dirty="0"/>
              <a:t>See if the participant could understand the instruction: can invite them to show the emoji (e.g., thumb up/thumb down) to indicate their understanding. </a:t>
            </a:r>
            <a:endParaRPr lang="en-US" sz="1800" dirty="0"/>
          </a:p>
          <a:p>
            <a:r>
              <a:rPr lang="en-US" sz="1800" b="1" dirty="0"/>
              <a:t>--&gt; Please further clarify if they do not understand the instruction. </a:t>
            </a:r>
            <a:endParaRPr lang="en-US" sz="1800" dirty="0"/>
          </a:p>
          <a:p>
            <a:endParaRPr lang="en-US" sz="1000" b="1" dirty="0">
              <a:latin typeface="Open Sans Light"/>
              <a:ea typeface="Open Sans Light"/>
              <a:cs typeface="Open Sans Light"/>
            </a:endParaRPr>
          </a:p>
          <a:p>
            <a:r>
              <a:rPr lang="en-US" sz="1000" b="1" dirty="0">
                <a:latin typeface="Open Sans Light"/>
                <a:ea typeface="Open Sans Light"/>
                <a:cs typeface="Open Sans Light"/>
              </a:rPr>
              <a:t>Create breakout rooms 2 participants per room. Type the LISTEN principles into the chat box for the participants to take reference from . </a:t>
            </a:r>
          </a:p>
          <a:p>
            <a:endParaRPr lang="en-US" sz="1000" b="1" dirty="0">
              <a:latin typeface="Open Sans Light"/>
              <a:ea typeface="Open Sans Light"/>
              <a:cs typeface="Open Sans Light"/>
            </a:endParaRPr>
          </a:p>
          <a:p>
            <a:r>
              <a:rPr lang="en-GB" sz="1800" b="1" dirty="0"/>
              <a:t>Get into the breakout rooms to observe the interaction of the participants </a:t>
            </a:r>
            <a:endParaRPr lang="en-US" dirty="0"/>
          </a:p>
          <a:p>
            <a:endParaRPr lang="en-US" sz="1000" b="1" dirty="0">
              <a:latin typeface="Open Sans Light"/>
              <a:ea typeface="Open Sans Light"/>
              <a:cs typeface="Open Sans Light"/>
            </a:endParaRPr>
          </a:p>
          <a:p>
            <a:r>
              <a:rPr lang="en-US" sz="1000" b="1" dirty="0">
                <a:latin typeface="Open Sans Light"/>
                <a:ea typeface="Open Sans Light"/>
                <a:cs typeface="Open Sans Light"/>
              </a:rPr>
              <a:t>When they are finished invite them to share in plenary or in the chat box how it felt to use the key principles in this exercise, and how they felt when being listened to. </a:t>
            </a:r>
            <a:endParaRPr lang="en-US" sz="10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21</a:t>
            </a:fld>
            <a:endParaRPr lang="en-US" altLang="ru-RU"/>
          </a:p>
        </p:txBody>
      </p:sp>
    </p:spTree>
    <p:extLst>
      <p:ext uri="{BB962C8B-B14F-4D97-AF65-F5344CB8AC3E}">
        <p14:creationId xmlns:p14="http://schemas.microsoft.com/office/powerpoint/2010/main" val="2930902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b="1"/>
              <a:t>Now it is time for a break. See you in 5mins. (you can set the time of the break to match your flow) </a:t>
            </a:r>
            <a:endParaRPr lang="en-US"/>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22</a:t>
            </a:fld>
            <a:endParaRPr lang="en-US" altLang="ru-RU"/>
          </a:p>
        </p:txBody>
      </p:sp>
    </p:spTree>
    <p:extLst>
      <p:ext uri="{BB962C8B-B14F-4D97-AF65-F5344CB8AC3E}">
        <p14:creationId xmlns:p14="http://schemas.microsoft.com/office/powerpoint/2010/main" val="3684310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Again, the LINK actions for pandemic fatigue are the same as for other situations of offering PFA, however some key additional areas to consider when linking are to:</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Address unreliable sources of information.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628650" lvl="1" indent="-171450">
              <a:buFontTx/>
              <a:buChar char="-"/>
            </a:pPr>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Again, remember to be polite and respectful when doing so, and to provide alternative sources of information that are reliable. Try to refrain from using words like myth busting as it can devalue a person's experience.   </a:t>
            </a:r>
          </a:p>
          <a:p>
            <a:pPr marL="628650" lvl="1" indent="-171450">
              <a:buFontTx/>
              <a:buChar char="-"/>
            </a:pP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Recognise that loved ones, friends, work colleagues and community may be rejecting or avoiding this person.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628650" lvl="1" indent="-171450">
              <a:buFontTx/>
              <a:buChar char="-"/>
            </a:pPr>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Therefore, it is important to encourage being in touch with loved ones, while also respecting that they have different views and experiences. Reiterate the importance of focusing on common ground, and other empathy building strategies that you have learned in this training about accepting or on understanding of others with different viewpoints and experiences.</a:t>
            </a:r>
          </a:p>
          <a:p>
            <a:pPr marL="628650" lvl="1" indent="-171450">
              <a:buFontTx/>
              <a:buChar char="-"/>
            </a:pPr>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rejection could also stem from the person following the rules and being looked down upon because of it. Pandemic Fatigue can </a:t>
            </a:r>
            <a:r>
              <a:rPr lang="en-GB" sz="10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preent</a:t>
            </a:r>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itself in different stages, so it is important also to take that aspect into account when providing support </a:t>
            </a:r>
          </a:p>
          <a:p>
            <a:pPr marL="628650" lvl="1" indent="-171450">
              <a:buFontTx/>
              <a:buChar char="-"/>
            </a:pPr>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Alternatively, it may be more helpful to link the person with other supports such as a MHPSS helpline or a referral to a MHPSS professional.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23</a:t>
            </a:fld>
            <a:endParaRPr lang="en-US" altLang="ru-RU"/>
          </a:p>
        </p:txBody>
      </p:sp>
    </p:spTree>
    <p:extLst>
      <p:ext uri="{BB962C8B-B14F-4D97-AF65-F5344CB8AC3E}">
        <p14:creationId xmlns:p14="http://schemas.microsoft.com/office/powerpoint/2010/main" val="3334580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LINK, what do </a:t>
            </a:r>
            <a:r>
              <a:rPr lang="en-US" i="0" baseline="0" dirty="0"/>
              <a:t>people experiencing pandemic fatigue might </a:t>
            </a:r>
            <a:r>
              <a:rPr lang="en-US" dirty="0"/>
              <a:t>possibly </a:t>
            </a:r>
            <a:r>
              <a:rPr lang="en-US" i="0" baseline="0" dirty="0"/>
              <a:t>need</a:t>
            </a:r>
            <a:r>
              <a:rPr lang="en-US" dirty="0"/>
              <a:t>? What can we link in response to their needs?</a:t>
            </a:r>
          </a:p>
          <a:p>
            <a:endParaRPr lang="en-US" sz="1000" dirty="0">
              <a:latin typeface="Open Sans"/>
              <a:ea typeface="Open Sans"/>
              <a:cs typeface="Open Sans"/>
            </a:endParaRPr>
          </a:p>
          <a:p>
            <a:pPr>
              <a:spcBef>
                <a:spcPts val="0"/>
              </a:spcBef>
              <a:spcAft>
                <a:spcPts val="0"/>
              </a:spcAft>
            </a:pPr>
            <a:r>
              <a:rPr lang="en-US" sz="1000" dirty="0">
                <a:latin typeface="Open Sans"/>
                <a:ea typeface="Open Sans"/>
                <a:cs typeface="Open Sans"/>
              </a:rPr>
              <a:t>Share </a:t>
            </a:r>
            <a:r>
              <a:rPr lang="en-US" sz="1000" b="0" i="0" baseline="0" dirty="0">
                <a:latin typeface="Open Sans"/>
                <a:ea typeface="Open Sans"/>
                <a:cs typeface="Open Sans"/>
              </a:rPr>
              <a:t>in the </a:t>
            </a:r>
            <a:r>
              <a:rPr lang="en-US" sz="1000" dirty="0">
                <a:latin typeface="Open Sans"/>
                <a:ea typeface="Open Sans"/>
                <a:cs typeface="Open Sans"/>
              </a:rPr>
              <a:t>chat </a:t>
            </a:r>
            <a:r>
              <a:rPr lang="en-GB" sz="1000" b="1" dirty="0">
                <a:solidFill>
                  <a:srgbClr val="FF0000"/>
                </a:solidFill>
                <a:latin typeface="Open Sans"/>
                <a:ea typeface="Open Sans"/>
                <a:cs typeface="Open Sans"/>
              </a:rPr>
              <a:t>[O</a:t>
            </a:r>
            <a:r>
              <a:rPr lang="en-US" sz="1000" b="1" dirty="0">
                <a:latin typeface="Open Sans"/>
                <a:ea typeface="Open Sans"/>
                <a:cs typeface="Open Sans"/>
              </a:rPr>
              <a:t>r use a program such as mentimeter.com </a:t>
            </a:r>
            <a:r>
              <a:rPr lang="en-US" sz="1000" b="1" i="0" baseline="0" dirty="0">
                <a:latin typeface="Open Sans"/>
                <a:ea typeface="Open Sans"/>
                <a:cs typeface="Open Sans"/>
              </a:rPr>
              <a:t>to </a:t>
            </a:r>
            <a:r>
              <a:rPr lang="en-US" sz="1000" b="1" dirty="0">
                <a:latin typeface="Open Sans"/>
                <a:ea typeface="Open Sans"/>
                <a:cs typeface="Open Sans"/>
              </a:rPr>
              <a:t>make an interactive word cloud or list</a:t>
            </a:r>
            <a:r>
              <a:rPr lang="en-GB" sz="1000" b="1" dirty="0">
                <a:solidFill>
                  <a:srgbClr val="FF0000"/>
                </a:solidFill>
                <a:latin typeface="Open Sans"/>
                <a:ea typeface="Open Sans"/>
                <a:cs typeface="Open Sans"/>
              </a:rPr>
              <a:t>]</a:t>
            </a:r>
            <a:r>
              <a:rPr lang="en-US" sz="1000" dirty="0">
                <a:latin typeface="Open Sans"/>
                <a:ea typeface="Open Sans"/>
                <a:cs typeface="Open Sans"/>
              </a:rPr>
              <a:t> some of the possible needs and resources we could provide people who are experiencing pandemic fatigue </a:t>
            </a:r>
            <a:r>
              <a:rPr lang="en-US" sz="1000" b="0" i="0" baseline="0" dirty="0">
                <a:latin typeface="Open Sans"/>
                <a:ea typeface="Open Sans"/>
                <a:cs typeface="Open Sans"/>
              </a:rPr>
              <a:t>with</a:t>
            </a:r>
            <a:r>
              <a:rPr lang="en-US" sz="1000" i="0" baseline="0" dirty="0">
                <a:latin typeface="Open Sans"/>
                <a:ea typeface="Open Sans"/>
                <a:cs typeface="Open Sans"/>
              </a:rPr>
              <a:t>. You don’t have to be completely certain but just list out the ones you think would be beneficial to provide.</a:t>
            </a:r>
            <a:r>
              <a:rPr lang="en-US" sz="1000" dirty="0">
                <a:latin typeface="Open Sans"/>
                <a:ea typeface="Open Sans"/>
                <a:cs typeface="Open Sans"/>
              </a:rPr>
              <a:t> </a:t>
            </a:r>
            <a:endParaRPr lang="en-US"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24</a:t>
            </a:fld>
            <a:endParaRPr lang="en-US" altLang="ru-RU"/>
          </a:p>
        </p:txBody>
      </p:sp>
    </p:spTree>
    <p:extLst>
      <p:ext uri="{BB962C8B-B14F-4D97-AF65-F5344CB8AC3E}">
        <p14:creationId xmlns:p14="http://schemas.microsoft.com/office/powerpoint/2010/main" val="2622782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b="1" dirty="0">
                <a:effectLst/>
                <a:latin typeface="Open Sans"/>
                <a:ea typeface="Open Sans"/>
                <a:cs typeface="Open Sans"/>
              </a:rPr>
              <a:t>Participants</a:t>
            </a:r>
            <a:r>
              <a:rPr lang="en-AU" sz="1000" dirty="0">
                <a:effectLst/>
                <a:latin typeface="Open Sans"/>
                <a:ea typeface="Open Sans"/>
                <a:cs typeface="Open Sans"/>
              </a:rPr>
              <a:t> </a:t>
            </a:r>
            <a:r>
              <a:rPr lang="en-AU" sz="1000" b="1" dirty="0">
                <a:effectLst/>
                <a:latin typeface="Open Sans"/>
                <a:ea typeface="Open Sans"/>
                <a:cs typeface="Open Sans"/>
              </a:rPr>
              <a:t>listen to two people reading a scripted role play (Suggested role play script below. Feel free to adapt the scenario to your context/culture). </a:t>
            </a:r>
          </a:p>
          <a:p>
            <a:endParaRPr lang="en-AU" sz="1000" b="1" dirty="0">
              <a:effectLst/>
              <a:latin typeface="Open Sans"/>
              <a:ea typeface="Open Sans"/>
              <a:cs typeface="Open Sans"/>
            </a:endParaRPr>
          </a:p>
          <a:p>
            <a:r>
              <a:rPr lang="en-AU" sz="1000" b="1" dirty="0">
                <a:effectLst/>
                <a:latin typeface="Open Sans"/>
                <a:ea typeface="Open Sans"/>
                <a:cs typeface="Open Sans"/>
              </a:rPr>
              <a:t>The role play demonstrates the “right way” to provide PFA to someone who is experiencing pandemic fatigue. It covers all three PFA areas. The basic outline for the scenario is as follows: a young adult who has been dealing with pandemic fatigue shows up to Red Cross open interview hours and seems exhausted. At first the PFA helper doesn’t know why they are there. Through actively listening it is uncovered that the person is experiencing what seems to be pandemic fatigue and looking for someone supportive to talk to. Their main concern is around the challenges at home with differing views on the pandemic and the threat of being kicked out of the house due to not following the public health measures.</a:t>
            </a:r>
            <a:r>
              <a:rPr lang="en-AU" sz="1000" b="1" dirty="0">
                <a:latin typeface="Open Sans"/>
                <a:ea typeface="Open Sans"/>
                <a:cs typeface="Open Sans"/>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b="1" dirty="0">
                <a:effectLst/>
                <a:latin typeface="Open Sans"/>
                <a:ea typeface="Open Sans"/>
                <a:cs typeface="Open Sans"/>
              </a:rPr>
              <a:t> </a:t>
            </a:r>
            <a:endParaRPr lang="da-DK" sz="1000" dirty="0">
              <a:effectLst/>
              <a:latin typeface="Open Sans"/>
              <a:ea typeface="Open Sans"/>
              <a:cs typeface="Open Sans"/>
            </a:endParaRPr>
          </a:p>
          <a:p>
            <a:r>
              <a:rPr lang="en-AU" sz="1000" b="1" dirty="0">
                <a:effectLst/>
                <a:latin typeface="Open Sans"/>
                <a:ea typeface="Open Sans"/>
                <a:cs typeface="Open Sans"/>
              </a:rPr>
              <a:t>After the role play is read out, ask participants to reflect on:</a:t>
            </a:r>
            <a:endParaRPr lang="da-DK" sz="1000" dirty="0">
              <a:effectLst/>
              <a:latin typeface="Open Sans"/>
              <a:ea typeface="Open Sans"/>
              <a:cs typeface="Open Sans"/>
            </a:endParaRPr>
          </a:p>
          <a:p>
            <a:r>
              <a:rPr lang="en-AU" sz="1000" b="1" dirty="0">
                <a:effectLst/>
                <a:latin typeface="Open Sans"/>
                <a:ea typeface="Open Sans"/>
                <a:cs typeface="Open Sans"/>
              </a:rPr>
              <a:t>- What things the helper did well?</a:t>
            </a:r>
            <a:endParaRPr lang="da-DK" sz="1000" dirty="0">
              <a:effectLst/>
              <a:latin typeface="Open Sans"/>
              <a:ea typeface="Open Sans"/>
              <a:cs typeface="Open Sans"/>
            </a:endParaRPr>
          </a:p>
          <a:p>
            <a:r>
              <a:rPr lang="en-AU" sz="1000" b="1" dirty="0">
                <a:effectLst/>
                <a:latin typeface="Open Sans"/>
                <a:ea typeface="Open Sans"/>
                <a:cs typeface="Open Sans"/>
              </a:rPr>
              <a:t>- What advice you could give the helper</a:t>
            </a:r>
            <a:r>
              <a:rPr lang="en-AU" sz="1000" dirty="0">
                <a:effectLst/>
                <a:latin typeface="Open Sans"/>
                <a:ea typeface="Open Sans"/>
                <a:cs typeface="Open Sans"/>
              </a:rPr>
              <a:t> </a:t>
            </a:r>
            <a:r>
              <a:rPr lang="en-AU" sz="1000" b="1" dirty="0">
                <a:effectLst/>
                <a:latin typeface="Open Sans"/>
                <a:ea typeface="Open Sans"/>
                <a:cs typeface="Open Sans"/>
              </a:rPr>
              <a:t>?</a:t>
            </a:r>
            <a:r>
              <a:rPr lang="en-AU" sz="1000" b="1" dirty="0">
                <a:latin typeface="Open Sans"/>
                <a:ea typeface="Open Sans"/>
                <a:cs typeface="Open Sans"/>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b="1" dirty="0">
                <a:effectLst/>
                <a:latin typeface="Open Sans"/>
                <a:ea typeface="Open Sans"/>
                <a:cs typeface="Open Sans"/>
              </a:rPr>
              <a:t>After a few minutes' reflection time, call on several people by name to open their microphone and provide these reflections to the group.</a:t>
            </a:r>
            <a:r>
              <a:rPr lang="en-AU" sz="1000" b="1" dirty="0">
                <a:latin typeface="Open Sans"/>
                <a:ea typeface="Open Sans"/>
                <a:cs typeface="Open Sans"/>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a:ea typeface="Open Sans"/>
                <a:cs typeface="Open Sans"/>
              </a:rPr>
              <a:t> </a:t>
            </a:r>
            <a:endParaRPr lang="da-DK" sz="1000" dirty="0">
              <a:effectLst/>
              <a:latin typeface="Open Sans"/>
              <a:ea typeface="Open Sans"/>
              <a:cs typeface="Open Sans"/>
            </a:endParaRPr>
          </a:p>
          <a:p>
            <a:r>
              <a:rPr lang="en-AU" sz="1000" b="1" dirty="0">
                <a:effectLst/>
                <a:latin typeface="Open Sans"/>
                <a:ea typeface="Open Sans"/>
                <a:cs typeface="Open Sans"/>
              </a:rPr>
              <a:t>After the feedback from participants, t</a:t>
            </a:r>
            <a:r>
              <a:rPr lang="en-US" sz="1000" b="1" dirty="0">
                <a:effectLst/>
                <a:latin typeface="Open Sans"/>
                <a:ea typeface="Open Sans"/>
                <a:cs typeface="Open Sans"/>
              </a:rPr>
              <a:t>he facilitator may wish to recap by noting things done well such as:</a:t>
            </a:r>
            <a:endParaRPr lang="da-DK" sz="1000" dirty="0">
              <a:effectLst/>
              <a:latin typeface="Open Sans"/>
              <a:ea typeface="Open Sans"/>
              <a:cs typeface="Open Sans"/>
            </a:endParaRPr>
          </a:p>
          <a:p>
            <a:r>
              <a:rPr lang="en-US" sz="1000" b="1" dirty="0">
                <a:effectLst/>
                <a:latin typeface="Open Sans"/>
                <a:ea typeface="Open Sans"/>
                <a:cs typeface="Open Sans"/>
              </a:rPr>
              <a:t>- the helper responds to questions, concerns and doubts related to the experience of pandemic fatigue with respect</a:t>
            </a:r>
            <a:endParaRPr lang="da-DK" sz="1000" dirty="0">
              <a:effectLst/>
              <a:latin typeface="Open Sans"/>
              <a:ea typeface="Open Sans"/>
              <a:cs typeface="Open Sans"/>
            </a:endParaRPr>
          </a:p>
          <a:p>
            <a:r>
              <a:rPr lang="en-US" sz="1000" b="1" dirty="0">
                <a:effectLst/>
                <a:latin typeface="Open Sans"/>
                <a:ea typeface="Open Sans"/>
                <a:cs typeface="Open Sans"/>
              </a:rPr>
              <a:t>- the helper reminds the person about their own resilience of coming to the facility asking for support and encourages the person to explore ways of</a:t>
            </a:r>
            <a:r>
              <a:rPr lang="en-US" sz="1000" b="1" dirty="0">
                <a:latin typeface="Open Sans"/>
                <a:ea typeface="Open Sans"/>
                <a:cs typeface="Open Sans"/>
              </a:rPr>
              <a:t>   </a:t>
            </a:r>
            <a:r>
              <a:rPr lang="en-US" sz="1000" b="1" dirty="0">
                <a:effectLst/>
                <a:latin typeface="Open Sans"/>
                <a:ea typeface="Open Sans"/>
                <a:cs typeface="Open Sans"/>
              </a:rPr>
              <a:t> maintaining friendships, if possible, by focusing on common ground</a:t>
            </a:r>
            <a:endParaRPr lang="da-DK" sz="1000" dirty="0">
              <a:effectLst/>
              <a:latin typeface="Open Sans"/>
              <a:ea typeface="Open Sans"/>
              <a:cs typeface="Open Sans"/>
            </a:endParaRPr>
          </a:p>
          <a:p>
            <a:r>
              <a:rPr lang="en-US" sz="1000" b="1" dirty="0">
                <a:effectLst/>
                <a:latin typeface="Open Sans"/>
                <a:ea typeface="Open Sans"/>
                <a:cs typeface="Open Sans"/>
              </a:rPr>
              <a:t>- the person reports feeling more confident and reassured that what they are feeling is normal</a:t>
            </a:r>
            <a:endParaRPr lang="da-DK" sz="1000" dirty="0">
              <a:effectLst/>
              <a:latin typeface="Open Sans"/>
              <a:ea typeface="Open Sans"/>
              <a:cs typeface="Open Sans"/>
            </a:endParaRPr>
          </a:p>
          <a:p>
            <a:r>
              <a:rPr lang="en-AU" sz="1000" dirty="0">
                <a:effectLst/>
                <a:latin typeface="Open Sans"/>
                <a:ea typeface="Open Sans"/>
                <a:cs typeface="Open Sans"/>
              </a:rPr>
              <a:t> </a:t>
            </a:r>
            <a:endParaRPr lang="da-DK" sz="1000" dirty="0">
              <a:effectLst/>
              <a:latin typeface="Open Sans"/>
              <a:ea typeface="Open Sans"/>
              <a:cs typeface="Open Sans"/>
            </a:endParaRPr>
          </a:p>
          <a:p>
            <a:r>
              <a:rPr lang="en-US" sz="1800" b="1" dirty="0">
                <a:effectLst/>
              </a:rPr>
              <a:t>Scripted role play. Adapt to fit the local circumstances.</a:t>
            </a:r>
            <a:r>
              <a:rPr lang="en-US" sz="1800" b="1" dirty="0"/>
              <a:t> </a:t>
            </a:r>
            <a:endParaRPr lang="en-AU" sz="1800" dirty="0"/>
          </a:p>
          <a:p>
            <a:r>
              <a:rPr lang="en-US" sz="1800" dirty="0"/>
              <a:t> </a:t>
            </a:r>
            <a:endParaRPr lang="en-AU" sz="1800" dirty="0"/>
          </a:p>
          <a:p>
            <a:pPr algn="just" rtl="0" fontAlgn="base"/>
            <a:r>
              <a:rPr lang="en-HK" sz="1800" b="0" i="0" dirty="0">
                <a:solidFill>
                  <a:srgbClr val="0E101A"/>
                </a:solidFill>
                <a:effectLst/>
                <a:latin typeface="Times"/>
                <a:cs typeface="Times"/>
              </a:rPr>
              <a:t>Jazmin: Hi. Is there someone here I can talk to? </a:t>
            </a:r>
            <a:endParaRPr lang="en-HK" sz="1600" b="0" i="0" dirty="0">
              <a:solidFill>
                <a:srgbClr val="000000"/>
              </a:solidFill>
              <a:effectLst/>
              <a:latin typeface="Times"/>
              <a:cs typeface="Times"/>
            </a:endParaRPr>
          </a:p>
          <a:p>
            <a:pPr algn="just" rtl="0" fontAlgn="base"/>
            <a:endParaRPr lang="en-HK" sz="1800" b="0" i="0" dirty="0">
              <a:solidFill>
                <a:srgbClr val="0E101A"/>
              </a:solidFill>
              <a:effectLst/>
              <a:latin typeface="Times" panose="02020603050405020304" pitchFamily="18" charset="0"/>
            </a:endParaRPr>
          </a:p>
          <a:p>
            <a:pPr algn="just" rtl="0" fontAlgn="base"/>
            <a:r>
              <a:rPr lang="en-HK" sz="1800" b="0" i="0" dirty="0">
                <a:solidFill>
                  <a:srgbClr val="0E101A"/>
                </a:solidFill>
                <a:effectLst/>
                <a:latin typeface="Times"/>
                <a:cs typeface="Times"/>
              </a:rPr>
              <a:t>PFA helper: Hi. My name is Andy, and I work at the Hong Kong Red Cross with the psychosocial support team. Do you want to talk to me or tell me briefly what you want to talk about so I can find the right person to assist you? </a:t>
            </a:r>
            <a:endParaRPr lang="en-HK" sz="1600" b="0" i="0" dirty="0">
              <a:solidFill>
                <a:srgbClr val="000000"/>
              </a:solidFill>
              <a:effectLst/>
              <a:latin typeface="Times"/>
              <a:cs typeface="Times"/>
            </a:endParaRPr>
          </a:p>
          <a:p>
            <a:pPr algn="just" rtl="0" fontAlgn="base"/>
            <a:endParaRPr lang="en-HK" sz="1800" b="0" i="0" dirty="0">
              <a:solidFill>
                <a:srgbClr val="0E101A"/>
              </a:solidFill>
              <a:effectLst/>
              <a:latin typeface="Times" panose="02020603050405020304" pitchFamily="18" charset="0"/>
            </a:endParaRPr>
          </a:p>
          <a:p>
            <a:pPr algn="just" rtl="0" fontAlgn="base"/>
            <a:r>
              <a:rPr lang="en-HK" sz="1800" b="0" i="0" dirty="0">
                <a:solidFill>
                  <a:srgbClr val="0E101A"/>
                </a:solidFill>
                <a:effectLst/>
                <a:latin typeface="Times"/>
                <a:cs typeface="Times"/>
              </a:rPr>
              <a:t>Jasmin: Hi Andy. I'm not feeling good. I'm exhausted from the COVID restrictions. They make me think that I am trying to survive rather than live…  </a:t>
            </a:r>
            <a:endParaRPr lang="en-HK" sz="1600" b="0" i="0" dirty="0">
              <a:solidFill>
                <a:srgbClr val="000000"/>
              </a:solidFill>
              <a:effectLst/>
              <a:latin typeface="Times"/>
              <a:cs typeface="Times"/>
            </a:endParaRPr>
          </a:p>
          <a:p>
            <a:pPr algn="just" rtl="0" fontAlgn="base"/>
            <a:endParaRPr lang="en-HK" sz="1800" b="0" i="0" dirty="0">
              <a:solidFill>
                <a:srgbClr val="0E101A"/>
              </a:solidFill>
              <a:effectLst/>
              <a:latin typeface="Times" panose="02020603050405020304" pitchFamily="18" charset="0"/>
            </a:endParaRPr>
          </a:p>
          <a:p>
            <a:pPr algn="just" rtl="0" fontAlgn="base"/>
            <a:r>
              <a:rPr lang="en-HK" sz="1800" b="0" i="0" dirty="0">
                <a:solidFill>
                  <a:srgbClr val="0E101A"/>
                </a:solidFill>
                <a:effectLst/>
                <a:latin typeface="Times"/>
                <a:cs typeface="Times"/>
              </a:rPr>
              <a:t>PFA Helper: I'm sorry to hear that you are not feeling good. I'm glad you have reached out to come and talk to someone. Would you like to tell me a bit more about your thoughts and feelings so I can better understand how I might be able to support you? </a:t>
            </a:r>
            <a:endParaRPr lang="en-HK" sz="1600" b="0" i="0" dirty="0">
              <a:solidFill>
                <a:srgbClr val="000000"/>
              </a:solidFill>
              <a:effectLst/>
              <a:latin typeface="Times"/>
              <a:cs typeface="Times"/>
            </a:endParaRPr>
          </a:p>
          <a:p>
            <a:pPr algn="just" rtl="0" fontAlgn="base"/>
            <a:endParaRPr lang="en-HK" sz="1800" b="0" i="0" dirty="0">
              <a:solidFill>
                <a:srgbClr val="0E101A"/>
              </a:solidFill>
              <a:effectLst/>
              <a:latin typeface="Times" panose="02020603050405020304" pitchFamily="18" charset="0"/>
            </a:endParaRPr>
          </a:p>
          <a:p>
            <a:pPr algn="just" rtl="0" fontAlgn="base"/>
            <a:r>
              <a:rPr lang="en-HK" sz="1800" b="0" i="0" dirty="0">
                <a:solidFill>
                  <a:srgbClr val="0E101A"/>
                </a:solidFill>
                <a:effectLst/>
                <a:latin typeface="Times"/>
                <a:cs typeface="Times"/>
              </a:rPr>
              <a:t>Jasmin: Well, this pandemic has been going on for years; I know that everyone is trying to fight the COVID, but I'm no longer motivated to adherence to the COVID restrictions and policies…oh wait! Would you consider me a freak if I tell you this?  </a:t>
            </a:r>
            <a:endParaRPr lang="en-HK" sz="1600" b="0" i="0" dirty="0">
              <a:solidFill>
                <a:srgbClr val="000000"/>
              </a:solidFill>
              <a:effectLst/>
              <a:latin typeface="Times"/>
              <a:cs typeface="Times"/>
            </a:endParaRPr>
          </a:p>
          <a:p>
            <a:pPr algn="just" rtl="0" fontAlgn="base"/>
            <a:endParaRPr lang="en-HK" sz="1800" b="0" i="0" dirty="0">
              <a:solidFill>
                <a:srgbClr val="0E101A"/>
              </a:solidFill>
              <a:effectLst/>
              <a:latin typeface="Times" panose="02020603050405020304" pitchFamily="18" charset="0"/>
            </a:endParaRPr>
          </a:p>
          <a:p>
            <a:pPr algn="just" rtl="0" fontAlgn="base"/>
            <a:r>
              <a:rPr lang="en-HK" sz="1800" b="0" i="0" dirty="0">
                <a:solidFill>
                  <a:srgbClr val="0E101A"/>
                </a:solidFill>
                <a:effectLst/>
                <a:latin typeface="Times"/>
                <a:cs typeface="Times"/>
              </a:rPr>
              <a:t>PFA Helper: It seems like you're frustrated with the pandemic, and this frustration has diminished your motivation to follow the COVID health and safety policies lately. As you've said, this pandemic has lasted for over 2 years. It's normal for us to have similar experiences, so no worries, I would not judge you by that.  </a:t>
            </a:r>
            <a:endParaRPr lang="en-HK" sz="1600" b="0" i="0" dirty="0">
              <a:solidFill>
                <a:srgbClr val="000000"/>
              </a:solidFill>
              <a:effectLst/>
              <a:latin typeface="Times"/>
              <a:cs typeface="Times"/>
            </a:endParaRPr>
          </a:p>
          <a:p>
            <a:pPr algn="just" rtl="0" fontAlgn="base"/>
            <a:endParaRPr lang="en-HK" sz="1800" b="0" i="0" dirty="0">
              <a:solidFill>
                <a:srgbClr val="0E101A"/>
              </a:solidFill>
              <a:effectLst/>
              <a:latin typeface="Times" panose="02020603050405020304" pitchFamily="18" charset="0"/>
            </a:endParaRPr>
          </a:p>
          <a:p>
            <a:pPr algn="just" rtl="0" fontAlgn="base"/>
            <a:r>
              <a:rPr lang="en-HK" sz="1800" b="0" i="0" dirty="0">
                <a:solidFill>
                  <a:srgbClr val="0E101A"/>
                </a:solidFill>
                <a:effectLst/>
                <a:latin typeface="Times"/>
                <a:cs typeface="Times"/>
              </a:rPr>
              <a:t>Jasmin: (breathes a sigh of relief). OK, then I think I can talk to you. Actually, I was super worried about being infected at the beginning of this pandemic. I used to strictly follow the policies to protect myself, such as wearing masks, keeping hygiene, and physical distancing. But gradually, I was numbed with pandemic news and policies. Rather than maintaining physical distance, I would hang out with friends for fun, and I don't carry the hygiene as well as before. Because of that, I'm getting pressure from my family. They believed that I was escalating their risk of infection. They asked me to stop hanging out, or they </a:t>
            </a:r>
            <a:r>
              <a:rPr lang="en-HK" sz="1800" b="0" i="0" dirty="0" err="1">
                <a:solidFill>
                  <a:srgbClr val="0E101A"/>
                </a:solidFill>
                <a:effectLst/>
                <a:latin typeface="Times"/>
                <a:cs typeface="Times"/>
              </a:rPr>
              <a:t>woul</a:t>
            </a:r>
            <a:r>
              <a:rPr lang="en-HK" sz="1800" b="0" i="0" dirty="0">
                <a:solidFill>
                  <a:srgbClr val="0E101A"/>
                </a:solidFill>
                <a:effectLst/>
                <a:latin typeface="Times"/>
                <a:cs typeface="Times"/>
              </a:rPr>
              <a:t> kick me out from the house. They don't really understand me. I just want to maintain my social life... </a:t>
            </a:r>
            <a:endParaRPr lang="en-HK" sz="1600" b="0" i="0" dirty="0">
              <a:solidFill>
                <a:srgbClr val="000000"/>
              </a:solidFill>
              <a:effectLst/>
              <a:latin typeface="Times"/>
              <a:cs typeface="Times"/>
            </a:endParaRPr>
          </a:p>
          <a:p>
            <a:pPr algn="just" rtl="0" fontAlgn="base"/>
            <a:endParaRPr lang="en-HK" sz="1800" b="0" i="0" dirty="0">
              <a:solidFill>
                <a:srgbClr val="0E101A"/>
              </a:solidFill>
              <a:effectLst/>
              <a:latin typeface="Times" panose="02020603050405020304" pitchFamily="18" charset="0"/>
            </a:endParaRPr>
          </a:p>
          <a:p>
            <a:pPr algn="just" rtl="0" fontAlgn="base"/>
            <a:r>
              <a:rPr lang="en-HK" sz="1800" b="0" i="0" dirty="0">
                <a:solidFill>
                  <a:srgbClr val="0E101A"/>
                </a:solidFill>
                <a:effectLst/>
                <a:latin typeface="Times"/>
                <a:cs typeface="Times"/>
              </a:rPr>
              <a:t>PFA Helper: Right. It's understandable to feel numb after having been exposing to the pandemic and all its restrictions for such a long time. It seems like you want to lighten up your mood via social gatherings. However, your family disagree with your actions, making you feel pressured and upset. Am I correct?  </a:t>
            </a:r>
            <a:endParaRPr lang="en-HK" sz="1600" b="0" i="0" dirty="0">
              <a:solidFill>
                <a:srgbClr val="000000"/>
              </a:solidFill>
              <a:effectLst/>
              <a:latin typeface="Times"/>
              <a:cs typeface="Times"/>
            </a:endParaRPr>
          </a:p>
          <a:p>
            <a:pPr algn="just" rtl="0" fontAlgn="base"/>
            <a:endParaRPr lang="en-HK" sz="1800" b="0" i="0" dirty="0">
              <a:solidFill>
                <a:srgbClr val="0E101A"/>
              </a:solidFill>
              <a:effectLst/>
              <a:latin typeface="Times" panose="02020603050405020304" pitchFamily="18" charset="0"/>
            </a:endParaRPr>
          </a:p>
          <a:p>
            <a:pPr algn="just" rtl="0" fontAlgn="base"/>
            <a:r>
              <a:rPr lang="en-HK" sz="1800" b="0" i="0" dirty="0">
                <a:solidFill>
                  <a:srgbClr val="0E101A"/>
                </a:solidFill>
                <a:effectLst/>
                <a:latin typeface="Times"/>
                <a:cs typeface="Times"/>
              </a:rPr>
              <a:t>Jasmin: Yes! Our family has had many arguments over this topic, making me feel bad. Apart from that, I can't focus on work lately. I keep feeling tired even after sleeping 9 hours. This is the worst condition ever in my life. I don't know what is happening to me…. </a:t>
            </a:r>
            <a:endParaRPr lang="en-HK" sz="1600" b="0" i="0" dirty="0">
              <a:solidFill>
                <a:srgbClr val="000000"/>
              </a:solidFill>
              <a:effectLst/>
              <a:latin typeface="Times"/>
              <a:cs typeface="Times"/>
            </a:endParaRPr>
          </a:p>
          <a:p>
            <a:pPr algn="just" rtl="0" fontAlgn="base"/>
            <a:endParaRPr lang="en-HK" sz="1800" b="0" i="0" dirty="0">
              <a:solidFill>
                <a:srgbClr val="0E101A"/>
              </a:solidFill>
              <a:effectLst/>
              <a:latin typeface="Times" panose="02020603050405020304" pitchFamily="18" charset="0"/>
            </a:endParaRPr>
          </a:p>
          <a:p>
            <a:pPr algn="just" rtl="0" fontAlgn="base"/>
            <a:r>
              <a:rPr lang="en-HK" sz="1800" b="0" i="0" dirty="0">
                <a:solidFill>
                  <a:srgbClr val="0E101A"/>
                </a:solidFill>
                <a:effectLst/>
                <a:latin typeface="Times"/>
                <a:cs typeface="Times"/>
              </a:rPr>
              <a:t>PFA Helper: Oh, I'm sorry to hear that. It's a hard time for you, and no wonder you would feel stressed and frustrated recently. Regarding your condition, have you ever heard of the term pandemic fatigue? </a:t>
            </a:r>
            <a:endParaRPr lang="en-HK" sz="1600" b="0" i="0" dirty="0">
              <a:solidFill>
                <a:srgbClr val="000000"/>
              </a:solidFill>
              <a:effectLst/>
              <a:latin typeface="Times"/>
              <a:cs typeface="Times"/>
            </a:endParaRPr>
          </a:p>
          <a:p>
            <a:pPr algn="just" rtl="0" fontAlgn="base"/>
            <a:endParaRPr lang="en-HK" sz="1800" b="0" i="0" dirty="0">
              <a:solidFill>
                <a:srgbClr val="0E101A"/>
              </a:solidFill>
              <a:effectLst/>
              <a:latin typeface="Times" panose="02020603050405020304" pitchFamily="18" charset="0"/>
            </a:endParaRPr>
          </a:p>
          <a:p>
            <a:pPr algn="just" rtl="0" fontAlgn="base"/>
            <a:r>
              <a:rPr lang="en-HK" sz="1800" b="0" i="0" dirty="0">
                <a:solidFill>
                  <a:srgbClr val="0E101A"/>
                </a:solidFill>
                <a:effectLst/>
                <a:latin typeface="Times"/>
                <a:cs typeface="Times"/>
              </a:rPr>
              <a:t>Jasmin: No, not really. </a:t>
            </a:r>
            <a:endParaRPr lang="en-HK" sz="1600" b="0" i="0" dirty="0">
              <a:solidFill>
                <a:srgbClr val="000000"/>
              </a:solidFill>
              <a:effectLst/>
              <a:latin typeface="Times"/>
              <a:cs typeface="Times"/>
            </a:endParaRPr>
          </a:p>
          <a:p>
            <a:pPr algn="just" rtl="0" fontAlgn="base"/>
            <a:endParaRPr lang="en-HK" sz="1800" b="0" i="0" dirty="0">
              <a:solidFill>
                <a:srgbClr val="0E101A"/>
              </a:solidFill>
              <a:effectLst/>
              <a:latin typeface="Times" panose="02020603050405020304" pitchFamily="18" charset="0"/>
            </a:endParaRPr>
          </a:p>
          <a:p>
            <a:pPr algn="just"/>
            <a:r>
              <a:rPr lang="en-HK" sz="1800" b="0" i="0" dirty="0">
                <a:solidFill>
                  <a:srgbClr val="0E101A"/>
                </a:solidFill>
                <a:effectLst/>
                <a:latin typeface="Times"/>
                <a:cs typeface="Times"/>
              </a:rPr>
              <a:t>PFA Helper: Well Pandemic fatigue is a natural response to a prolonged public health crisis. When faced with something that feels like a never-ending pandemic, it's normal for us to be emotionally drained due to the </a:t>
            </a:r>
            <a:r>
              <a:rPr lang="en-HK" sz="1800" b="0" i="0" dirty="0" err="1">
                <a:solidFill>
                  <a:srgbClr val="0E101A"/>
                </a:solidFill>
                <a:effectLst/>
                <a:latin typeface="Times"/>
                <a:cs typeface="Times"/>
              </a:rPr>
              <a:t>the</a:t>
            </a:r>
            <a:r>
              <a:rPr lang="en-HK" sz="1800" b="0" i="0" dirty="0">
                <a:solidFill>
                  <a:srgbClr val="0E101A"/>
                </a:solidFill>
                <a:effectLst/>
                <a:latin typeface="Times"/>
                <a:cs typeface="Times"/>
              </a:rPr>
              <a:t> uncertainty and restrictions such as the ones due to</a:t>
            </a:r>
            <a:r>
              <a:rPr lang="en-HK" sz="1800" dirty="0">
                <a:solidFill>
                  <a:srgbClr val="0E101A"/>
                </a:solidFill>
                <a:latin typeface="Times"/>
                <a:cs typeface="Times"/>
              </a:rPr>
              <a:t> </a:t>
            </a:r>
            <a:r>
              <a:rPr lang="en-HK" sz="1800" b="0" i="0" dirty="0">
                <a:solidFill>
                  <a:srgbClr val="0E101A"/>
                </a:solidFill>
                <a:effectLst/>
                <a:latin typeface="Times"/>
                <a:cs typeface="Times"/>
              </a:rPr>
              <a:t> COVID 19. People with pandemic fatigue might experience depressed moods, sense of helplessness, numbness, and physical exhaustion. Due to the 'fatigue,' they might perceive the pandemic as less severe, and thus, they would be demotivated by the COVID restrictions.  </a:t>
            </a:r>
            <a:endParaRPr lang="en-HK" sz="1600" b="0" i="0" dirty="0">
              <a:solidFill>
                <a:srgbClr val="000000"/>
              </a:solidFill>
              <a:effectLst/>
              <a:latin typeface="Times"/>
              <a:cs typeface="Times"/>
            </a:endParaRPr>
          </a:p>
          <a:p>
            <a:pPr algn="just" rtl="0" fontAlgn="base"/>
            <a:endParaRPr lang="en-HK" sz="1800" b="0" i="0" dirty="0">
              <a:solidFill>
                <a:srgbClr val="0E101A"/>
              </a:solidFill>
              <a:effectLst/>
              <a:latin typeface="Times" panose="02020603050405020304" pitchFamily="18" charset="0"/>
            </a:endParaRPr>
          </a:p>
          <a:p>
            <a:pPr algn="just" rtl="0" fontAlgn="base"/>
            <a:r>
              <a:rPr lang="en-HK" sz="1800" b="0" i="0" dirty="0">
                <a:solidFill>
                  <a:srgbClr val="0E101A"/>
                </a:solidFill>
                <a:effectLst/>
                <a:latin typeface="Times"/>
                <a:cs typeface="Times"/>
              </a:rPr>
              <a:t>Jasmin: So, it's normal to have these feelings? That's good to know. I thought I was abnormal as all my family members criticized my </a:t>
            </a:r>
            <a:r>
              <a:rPr lang="en-HK" sz="1800" b="0" i="0" dirty="0" err="1">
                <a:solidFill>
                  <a:srgbClr val="0E101A"/>
                </a:solidFill>
                <a:effectLst/>
                <a:latin typeface="Times"/>
                <a:cs typeface="Times"/>
              </a:rPr>
              <a:t>behavior</a:t>
            </a:r>
            <a:r>
              <a:rPr lang="en-HK" sz="1800" b="0" i="0" dirty="0">
                <a:solidFill>
                  <a:srgbClr val="0E101A"/>
                </a:solidFill>
                <a:effectLst/>
                <a:latin typeface="Times"/>
                <a:cs typeface="Times"/>
              </a:rPr>
              <a:t>.  </a:t>
            </a:r>
            <a:endParaRPr lang="en-HK" sz="1600" b="0" i="0" dirty="0">
              <a:solidFill>
                <a:srgbClr val="000000"/>
              </a:solidFill>
              <a:effectLst/>
              <a:latin typeface="Times"/>
              <a:cs typeface="Times"/>
            </a:endParaRPr>
          </a:p>
          <a:p>
            <a:pPr algn="just" rtl="0" fontAlgn="base"/>
            <a:endParaRPr lang="en-HK" sz="1800" b="0" i="0" dirty="0">
              <a:solidFill>
                <a:srgbClr val="0E101A"/>
              </a:solidFill>
              <a:effectLst/>
              <a:latin typeface="Times" panose="02020603050405020304" pitchFamily="18" charset="0"/>
            </a:endParaRPr>
          </a:p>
          <a:p>
            <a:pPr algn="just" rtl="0" fontAlgn="base"/>
            <a:r>
              <a:rPr lang="en-HK" sz="1800" b="0" i="0" dirty="0">
                <a:solidFill>
                  <a:srgbClr val="0E101A"/>
                </a:solidFill>
                <a:effectLst/>
                <a:latin typeface="Times"/>
                <a:cs typeface="Times"/>
              </a:rPr>
              <a:t>PFA Helper: Yes, it's expected under stress, but it's not happening to everyone, and it causes you some troubles. Am I correct?  </a:t>
            </a:r>
            <a:endParaRPr lang="en-HK" sz="1600" b="0" i="0" dirty="0">
              <a:solidFill>
                <a:srgbClr val="000000"/>
              </a:solidFill>
              <a:effectLst/>
              <a:latin typeface="Times"/>
              <a:cs typeface="Times"/>
            </a:endParaRPr>
          </a:p>
          <a:p>
            <a:pPr algn="just" rtl="0" fontAlgn="base"/>
            <a:endParaRPr lang="en-HK" sz="1800" b="0" i="0" dirty="0">
              <a:solidFill>
                <a:srgbClr val="0E101A"/>
              </a:solidFill>
              <a:effectLst/>
              <a:latin typeface="Times" panose="02020603050405020304" pitchFamily="18" charset="0"/>
            </a:endParaRPr>
          </a:p>
          <a:p>
            <a:pPr algn="just" rtl="0" fontAlgn="base"/>
            <a:r>
              <a:rPr lang="en-HK" sz="1800" b="0" i="0" dirty="0">
                <a:solidFill>
                  <a:srgbClr val="0E101A"/>
                </a:solidFill>
                <a:effectLst/>
                <a:latin typeface="Times"/>
                <a:cs typeface="Times"/>
              </a:rPr>
              <a:t>Jasmin: True. Those conflicts with my family and my poor concentration at work…how could I better manage my fatigue and condition? I don't want to suffer from it that much any longer.  </a:t>
            </a:r>
            <a:endParaRPr lang="en-HK" sz="1600" b="0" i="0" dirty="0">
              <a:solidFill>
                <a:srgbClr val="000000"/>
              </a:solidFill>
              <a:effectLst/>
              <a:latin typeface="Times"/>
              <a:cs typeface="Times"/>
            </a:endParaRPr>
          </a:p>
          <a:p>
            <a:pPr algn="just" rtl="0" fontAlgn="base"/>
            <a:endParaRPr lang="en-HK" sz="1800" b="0" i="0" dirty="0">
              <a:solidFill>
                <a:srgbClr val="0E101A"/>
              </a:solidFill>
              <a:effectLst/>
              <a:latin typeface="Times" panose="02020603050405020304" pitchFamily="18" charset="0"/>
            </a:endParaRPr>
          </a:p>
          <a:p>
            <a:pPr algn="just" rtl="0" fontAlgn="base"/>
            <a:r>
              <a:rPr lang="en-HK" sz="1800" b="0" i="0" dirty="0">
                <a:solidFill>
                  <a:srgbClr val="0E101A"/>
                </a:solidFill>
                <a:effectLst/>
                <a:latin typeface="Times"/>
                <a:cs typeface="Times"/>
              </a:rPr>
              <a:t>PFA Helper: You're seeking support from this meeting, and you've already made your first step! Throughout our conversation, I heard that you're trying to comprehend your stressors, thoughts, and feelings. It is important to be aware of your inner world before making any changes. You're actually on the right track!  </a:t>
            </a:r>
            <a:endParaRPr lang="en-HK" sz="1600" b="0" i="0" dirty="0">
              <a:solidFill>
                <a:srgbClr val="000000"/>
              </a:solidFill>
              <a:effectLst/>
              <a:latin typeface="Times"/>
              <a:cs typeface="Times"/>
            </a:endParaRPr>
          </a:p>
          <a:p>
            <a:pPr algn="just" rtl="0" fontAlgn="base"/>
            <a:endParaRPr lang="en-HK" sz="1800" b="0" i="0" dirty="0">
              <a:solidFill>
                <a:srgbClr val="0E101A"/>
              </a:solidFill>
              <a:effectLst/>
              <a:latin typeface="Times" panose="02020603050405020304" pitchFamily="18" charset="0"/>
            </a:endParaRPr>
          </a:p>
          <a:p>
            <a:pPr algn="just" rtl="0" fontAlgn="base"/>
            <a:r>
              <a:rPr lang="en-HK" sz="1800" b="0" i="0" dirty="0">
                <a:solidFill>
                  <a:srgbClr val="0E101A"/>
                </a:solidFill>
                <a:effectLst/>
                <a:latin typeface="Times"/>
                <a:cs typeface="Times"/>
              </a:rPr>
              <a:t>Jasmin: Thanks for telling me that I'm on the right track! I do have a deeper understanding of my frustration right now. But what else could I do? </a:t>
            </a:r>
            <a:endParaRPr lang="en-HK" sz="1600" b="0" i="0" dirty="0">
              <a:solidFill>
                <a:srgbClr val="000000"/>
              </a:solidFill>
              <a:effectLst/>
              <a:latin typeface="Times"/>
              <a:cs typeface="Times"/>
            </a:endParaRPr>
          </a:p>
          <a:p>
            <a:pPr algn="just" rtl="0" fontAlgn="base"/>
            <a:endParaRPr lang="en-HK" sz="1800" b="0" i="0" dirty="0">
              <a:solidFill>
                <a:srgbClr val="0E101A"/>
              </a:solidFill>
              <a:effectLst/>
              <a:latin typeface="Times" panose="02020603050405020304" pitchFamily="18" charset="0"/>
            </a:endParaRPr>
          </a:p>
          <a:p>
            <a:pPr algn="just" rtl="0" fontAlgn="base"/>
            <a:r>
              <a:rPr lang="en-HK" sz="1800" b="0" i="0" dirty="0">
                <a:solidFill>
                  <a:srgbClr val="0E101A"/>
                </a:solidFill>
                <a:effectLst/>
                <a:latin typeface="Times"/>
                <a:cs typeface="Times"/>
              </a:rPr>
              <a:t>PFA Helper:  Well. All of us, including you, have tried hard to fight against this pandemic. It's like a war, but a prolonged one. In those real wars, even the strongest soldier would get tired, and need to take a rest after a full-day fight, right? It's pretty similar to our condition. We need to take care of ourselves under this pandemic. We can do </a:t>
            </a:r>
            <a:r>
              <a:rPr lang="en-HK" sz="1800" dirty="0">
                <a:solidFill>
                  <a:srgbClr val="0E101A"/>
                </a:solidFill>
                <a:latin typeface="Times"/>
                <a:cs typeface="Times"/>
              </a:rPr>
              <a:t>something</a:t>
            </a:r>
            <a:r>
              <a:rPr lang="en-HK" sz="1800" b="0" i="0" dirty="0">
                <a:solidFill>
                  <a:srgbClr val="0E101A"/>
                </a:solidFill>
                <a:effectLst/>
                <a:latin typeface="Times"/>
                <a:cs typeface="Times"/>
              </a:rPr>
              <a:t> that we like in order to recharge. But of course, we need to protect ourselves, so all activities shall be done in a COVID-safe way. Is there any activity that you would feel relaxed and joyful after?  </a:t>
            </a:r>
            <a:endParaRPr lang="en-HK" sz="1600" b="0" i="0" dirty="0">
              <a:solidFill>
                <a:srgbClr val="000000"/>
              </a:solidFill>
              <a:effectLst/>
              <a:latin typeface="Times"/>
              <a:cs typeface="Times"/>
            </a:endParaRPr>
          </a:p>
          <a:p>
            <a:pPr algn="just" rtl="0" fontAlgn="base"/>
            <a:endParaRPr lang="en-HK" sz="1800" b="0" i="0" dirty="0">
              <a:solidFill>
                <a:srgbClr val="0E101A"/>
              </a:solidFill>
              <a:effectLst/>
              <a:latin typeface="Times" panose="02020603050405020304" pitchFamily="18" charset="0"/>
            </a:endParaRPr>
          </a:p>
          <a:p>
            <a:pPr algn="just" rtl="0" fontAlgn="base"/>
            <a:r>
              <a:rPr lang="en-HK" sz="1800" b="0" i="0" dirty="0">
                <a:solidFill>
                  <a:srgbClr val="0E101A"/>
                </a:solidFill>
                <a:effectLst/>
                <a:latin typeface="Times"/>
                <a:cs typeface="Times"/>
              </a:rPr>
              <a:t>Jasmin: Um. I guess chatting with my friends is a way for me to light up my mood. But I think you're right, and I can still do it more safely, like to chat with them via phone or FaceTime.  </a:t>
            </a:r>
            <a:endParaRPr lang="en-HK" sz="1600" b="0" i="0" dirty="0">
              <a:solidFill>
                <a:srgbClr val="000000"/>
              </a:solidFill>
              <a:effectLst/>
              <a:latin typeface="Times"/>
              <a:cs typeface="Times"/>
            </a:endParaRPr>
          </a:p>
          <a:p>
            <a:pPr algn="just" rtl="0" fontAlgn="base"/>
            <a:endParaRPr lang="en-HK" sz="1800" b="0" i="0" dirty="0">
              <a:solidFill>
                <a:srgbClr val="0E101A"/>
              </a:solidFill>
              <a:effectLst/>
              <a:latin typeface="Times" panose="02020603050405020304" pitchFamily="18" charset="0"/>
            </a:endParaRPr>
          </a:p>
          <a:p>
            <a:pPr algn="just" rtl="0" fontAlgn="base"/>
            <a:r>
              <a:rPr lang="en-HK" sz="1800" b="0" i="0" dirty="0">
                <a:solidFill>
                  <a:srgbClr val="0E101A"/>
                </a:solidFill>
                <a:effectLst/>
                <a:latin typeface="Times"/>
                <a:cs typeface="Times"/>
              </a:rPr>
              <a:t>PFA Helper: Yes, chatting with friends is a good choice. Besides that, I also heard of some people who enjoy watching movies at home, doing relaxing exercises, or even taking a nice bath. You could brainstorm more on it! After the recharge, we might have more energy to deal with our daily struggles, including the ones due </a:t>
            </a:r>
            <a:r>
              <a:rPr lang="en-HK" sz="1800" b="0" i="0" dirty="0" err="1">
                <a:solidFill>
                  <a:srgbClr val="0E101A"/>
                </a:solidFill>
                <a:effectLst/>
                <a:latin typeface="Times"/>
                <a:cs typeface="Times"/>
              </a:rPr>
              <a:t>tge</a:t>
            </a:r>
            <a:r>
              <a:rPr lang="en-HK" sz="1800" b="0" i="0" dirty="0">
                <a:solidFill>
                  <a:srgbClr val="0E101A"/>
                </a:solidFill>
                <a:effectLst/>
                <a:latin typeface="Times"/>
                <a:cs typeface="Times"/>
              </a:rPr>
              <a:t> pandemic. Although our lives are affected by the pandemic, there's still something that we can do! What do you think? </a:t>
            </a:r>
            <a:endParaRPr lang="en-HK" sz="1600" b="0" i="0" dirty="0">
              <a:solidFill>
                <a:srgbClr val="000000"/>
              </a:solidFill>
              <a:effectLst/>
              <a:latin typeface="Times"/>
              <a:cs typeface="Times"/>
            </a:endParaRPr>
          </a:p>
          <a:p>
            <a:pPr algn="just" rtl="0" fontAlgn="base"/>
            <a:endParaRPr lang="en-HK" sz="1800" b="0" i="0" dirty="0">
              <a:solidFill>
                <a:srgbClr val="0E101A"/>
              </a:solidFill>
              <a:effectLst/>
              <a:latin typeface="Times" panose="02020603050405020304" pitchFamily="18" charset="0"/>
            </a:endParaRPr>
          </a:p>
          <a:p>
            <a:pPr algn="just" rtl="0" fontAlgn="base"/>
            <a:r>
              <a:rPr lang="en-HK" sz="1800" b="0" i="0" dirty="0">
                <a:solidFill>
                  <a:srgbClr val="0E101A"/>
                </a:solidFill>
                <a:effectLst/>
                <a:latin typeface="Times"/>
                <a:cs typeface="Times"/>
              </a:rPr>
              <a:t>Jasmin: Yes, I'll take your suggestion. Taking a nice bath is relaxing for me too! I'll do that to take care of myself! I am feeling more confidant addressing my challenges after talking to you! Thanks for listening to me and guiding me in thinking of alternative solutions to my problems! </a:t>
            </a:r>
            <a:endParaRPr lang="en-HK" sz="1600" b="0" i="0" dirty="0">
              <a:solidFill>
                <a:srgbClr val="000000"/>
              </a:solidFill>
              <a:effectLst/>
              <a:latin typeface="Times"/>
              <a:cs typeface="Times"/>
            </a:endParaRPr>
          </a:p>
          <a:p>
            <a:pPr algn="just" rtl="0" fontAlgn="base"/>
            <a:endParaRPr lang="en-HK" sz="1800" b="0" i="0" dirty="0">
              <a:solidFill>
                <a:srgbClr val="0E101A"/>
              </a:solidFill>
              <a:effectLst/>
              <a:latin typeface="Times" panose="02020603050405020304" pitchFamily="18" charset="0"/>
            </a:endParaRPr>
          </a:p>
          <a:p>
            <a:pPr algn="just" rtl="0" fontAlgn="base"/>
            <a:r>
              <a:rPr lang="en-HK" sz="1800" b="0" i="0" dirty="0">
                <a:solidFill>
                  <a:srgbClr val="0E101A"/>
                </a:solidFill>
                <a:effectLst/>
                <a:latin typeface="Times"/>
                <a:cs typeface="Times"/>
              </a:rPr>
              <a:t>PFA Helper: You're welcome. Thanks for coming to speak with me today. If you want to come again and talk to someone from the Psychosocial Team in person at the Hong Kong Red Cross, you can always come back on Thursdays between 12 and 2 pm.  </a:t>
            </a:r>
            <a:endParaRPr lang="en-HK" sz="1600" b="0" i="0" dirty="0">
              <a:solidFill>
                <a:srgbClr val="000000"/>
              </a:solidFill>
              <a:effectLst/>
              <a:latin typeface="Times"/>
              <a:cs typeface="Times"/>
            </a:endParaRPr>
          </a:p>
          <a:p>
            <a:pPr algn="just" rtl="0" fontAlgn="base"/>
            <a:r>
              <a:rPr lang="en-HK" sz="1800" b="0" i="0" dirty="0">
                <a:solidFill>
                  <a:srgbClr val="0E101A"/>
                </a:solidFill>
                <a:effectLst/>
                <a:latin typeface="Times"/>
                <a:cs typeface="Times"/>
              </a:rPr>
              <a:t> </a:t>
            </a:r>
            <a:endParaRPr lang="en-HK" sz="1600" b="0" i="0" dirty="0">
              <a:solidFill>
                <a:srgbClr val="000000"/>
              </a:solidFill>
              <a:effectLst/>
              <a:latin typeface="Times"/>
              <a:cs typeface="Times"/>
            </a:endParaRPr>
          </a:p>
          <a:p>
            <a:endParaRPr lang="en-AU" sz="1000" b="1"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25</a:t>
            </a:fld>
            <a:endParaRPr lang="en-US" altLang="ru-RU"/>
          </a:p>
        </p:txBody>
      </p:sp>
    </p:spTree>
    <p:extLst>
      <p:ext uri="{BB962C8B-B14F-4D97-AF65-F5344CB8AC3E}">
        <p14:creationId xmlns:p14="http://schemas.microsoft.com/office/powerpoint/2010/main" val="3487803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000" b="1">
              <a:effectLst/>
              <a:latin typeface="Open Sans" panose="020B0606030504020204" pitchFamily="34" charset="0"/>
              <a:ea typeface="Open Sans" panose="020B0606030504020204" pitchFamily="34" charset="0"/>
              <a:cs typeface="Open Sans" panose="020B0606030504020204" pitchFamily="34" charset="0"/>
            </a:endParaRPr>
          </a:p>
          <a:p>
            <a:r>
              <a:rPr lang="en-AU" sz="1000" b="0">
                <a:effectLst/>
                <a:latin typeface="Open Sans" panose="020B0606030504020204" pitchFamily="34" charset="0"/>
                <a:ea typeface="Open Sans" panose="020B0606030504020204" pitchFamily="34" charset="0"/>
                <a:cs typeface="Open Sans" panose="020B0606030504020204" pitchFamily="34" charset="0"/>
              </a:rPr>
              <a:t>Now after having gone through this training regarding Pandemic Fatigue and PFA as well as having watched the role play, what are some key take aways you have from this training? </a:t>
            </a:r>
          </a:p>
          <a:p>
            <a:endParaRPr lang="en-AU" sz="1000" b="0">
              <a:effectLst/>
              <a:latin typeface="Open Sans" panose="020B0606030504020204" pitchFamily="34" charset="0"/>
              <a:ea typeface="Open Sans" panose="020B0606030504020204" pitchFamily="34" charset="0"/>
              <a:cs typeface="Open Sans" panose="020B0606030504020204" pitchFamily="34" charset="0"/>
            </a:endParaRPr>
          </a:p>
          <a:p>
            <a:r>
              <a:rPr lang="en-AU" sz="1000" b="1">
                <a:effectLst/>
                <a:latin typeface="Open Sans" panose="020B0606030504020204" pitchFamily="34" charset="0"/>
                <a:ea typeface="Open Sans" panose="020B0606030504020204" pitchFamily="34" charset="0"/>
                <a:cs typeface="Open Sans" panose="020B0606030504020204" pitchFamily="34" charset="0"/>
              </a:rPr>
              <a:t>Ask each participant to (ideally) share in the plenary a take a way message, if more comfortable they can write it in the </a:t>
            </a:r>
            <a:r>
              <a:rPr lang="en-AU" sz="1000" b="1" err="1">
                <a:effectLst/>
                <a:latin typeface="Open Sans" panose="020B0606030504020204" pitchFamily="34" charset="0"/>
                <a:ea typeface="Open Sans" panose="020B0606030504020204" pitchFamily="34" charset="0"/>
                <a:cs typeface="Open Sans" panose="020B0606030504020204" pitchFamily="34" charset="0"/>
              </a:rPr>
              <a:t>chatbox</a:t>
            </a:r>
            <a:r>
              <a:rPr lang="en-AU" sz="1000" b="1">
                <a:effectLst/>
                <a:latin typeface="Open Sans" panose="020B0606030504020204" pitchFamily="34" charset="0"/>
                <a:ea typeface="Open Sans" panose="020B0606030504020204" pitchFamily="34" charset="0"/>
                <a:cs typeface="Open Sans" panose="020B0606030504020204" pitchFamily="34" charset="0"/>
              </a:rPr>
              <a:t>. But make sure every participant shares a take away message. </a:t>
            </a:r>
          </a:p>
          <a:p>
            <a:endParaRPr lang="en-AU" sz="1000" b="1">
              <a:effectLst/>
              <a:latin typeface="Open Sans" panose="020B0606030504020204" pitchFamily="34" charset="0"/>
              <a:ea typeface="Open Sans" panose="020B0606030504020204" pitchFamily="34" charset="0"/>
              <a:cs typeface="Open Sans" panose="020B0606030504020204" pitchFamily="34" charset="0"/>
            </a:endParaRPr>
          </a:p>
          <a:p>
            <a:r>
              <a:rPr lang="en-AU" sz="1000" b="1">
                <a:effectLst/>
                <a:latin typeface="Open Sans" panose="020B0606030504020204" pitchFamily="34" charset="0"/>
                <a:ea typeface="Open Sans" panose="020B0606030504020204" pitchFamily="34" charset="0"/>
                <a:cs typeface="Open Sans" panose="020B0606030504020204" pitchFamily="34" charset="0"/>
              </a:rPr>
              <a:t>Finish by reminding the participants that the needs of people experiencing pandemic fatigue might differ, but the 3L principles of PFA can always be utilized in some way, shape or form when offering support</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26</a:t>
            </a:fld>
            <a:endParaRPr lang="en-US" altLang="ru-RU"/>
          </a:p>
        </p:txBody>
      </p:sp>
    </p:spTree>
    <p:extLst>
      <p:ext uri="{BB962C8B-B14F-4D97-AF65-F5344CB8AC3E}">
        <p14:creationId xmlns:p14="http://schemas.microsoft.com/office/powerpoint/2010/main" val="115069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b="0">
                <a:effectLst/>
                <a:latin typeface="Open Sans" panose="020B0606030504020204" pitchFamily="34" charset="0"/>
                <a:ea typeface="Open Sans" panose="020B0606030504020204" pitchFamily="34" charset="0"/>
                <a:cs typeface="Open Sans" panose="020B0606030504020204" pitchFamily="34" charset="0"/>
              </a:rPr>
              <a:t>Now for the very last part and to round out the training we would like to give you all an opportunity to ask any question you might have had that we did not have time to get into during the training. Is there anything in particular regarding you national society or any specific question you might have? Now is the time to ask them. </a:t>
            </a:r>
          </a:p>
          <a:p>
            <a:endParaRPr lang="en-AU" sz="1000" b="0">
              <a:effectLst/>
              <a:latin typeface="Open Sans" panose="020B0606030504020204" pitchFamily="34" charset="0"/>
              <a:ea typeface="Open Sans" panose="020B0606030504020204" pitchFamily="34" charset="0"/>
              <a:cs typeface="Open Sans" panose="020B0606030504020204" pitchFamily="34" charset="0"/>
            </a:endParaRPr>
          </a:p>
          <a:p>
            <a:r>
              <a:rPr lang="en-AU" sz="1000" b="0">
                <a:effectLst/>
                <a:latin typeface="Open Sans" panose="020B0606030504020204" pitchFamily="34" charset="0"/>
                <a:ea typeface="Open Sans" panose="020B0606030504020204" pitchFamily="34" charset="0"/>
                <a:cs typeface="Open Sans" panose="020B0606030504020204" pitchFamily="34" charset="0"/>
              </a:rPr>
              <a:t>Thank you so much for your time and participation in this training. We will be sending an evaluation form to your registered email address. Please fill it out accordingly and if you have any question please let us know.  Wishing you all a great day</a:t>
            </a:r>
          </a:p>
          <a:p>
            <a:endParaRPr lang="en-AU" sz="1000" b="0">
              <a:effectLst/>
              <a:latin typeface="Open Sans" panose="020B0606030504020204" pitchFamily="34" charset="0"/>
              <a:ea typeface="Open Sans" panose="020B0606030504020204" pitchFamily="34" charset="0"/>
              <a:cs typeface="Open Sans" panose="020B0606030504020204" pitchFamily="34" charset="0"/>
            </a:endParaRPr>
          </a:p>
          <a:p>
            <a:r>
              <a:rPr lang="en-AU" sz="1000" b="1">
                <a:effectLst/>
                <a:latin typeface="Open Sans" panose="020B0606030504020204" pitchFamily="34" charset="0"/>
                <a:ea typeface="Open Sans" panose="020B0606030504020204" pitchFamily="34" charset="0"/>
                <a:cs typeface="Open Sans" panose="020B0606030504020204" pitchFamily="34" charset="0"/>
              </a:rPr>
              <a:t>If no questions from the participants then go ahead and finish up the training by thanking the participants. </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27</a:t>
            </a:fld>
            <a:endParaRPr lang="en-US" altLang="ru-RU"/>
          </a:p>
        </p:txBody>
      </p:sp>
    </p:spTree>
    <p:extLst>
      <p:ext uri="{BB962C8B-B14F-4D97-AF65-F5344CB8AC3E}">
        <p14:creationId xmlns:p14="http://schemas.microsoft.com/office/powerpoint/2010/main" val="324551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0" dirty="0">
                <a:latin typeface="Open Sans" panose="020B0606030504020204" pitchFamily="34" charset="0"/>
                <a:ea typeface="Open Sans" panose="020B0606030504020204" pitchFamily="34" charset="0"/>
                <a:cs typeface="Open Sans" panose="020B0606030504020204" pitchFamily="34" charset="0"/>
              </a:rPr>
              <a:t>The</a:t>
            </a:r>
            <a:r>
              <a:rPr lang="en-US" sz="1000" i="0" baseline="0" dirty="0">
                <a:latin typeface="Open Sans" panose="020B0606030504020204" pitchFamily="34" charset="0"/>
                <a:ea typeface="Open Sans" panose="020B0606030504020204" pitchFamily="34" charset="0"/>
                <a:cs typeface="Open Sans" panose="020B0606030504020204" pitchFamily="34" charset="0"/>
              </a:rPr>
              <a:t> training module will cover:</a:t>
            </a:r>
          </a:p>
          <a:p>
            <a:pPr marL="171450" indent="-171450">
              <a:buFont typeface="Arial" panose="020B0604020202020204" pitchFamily="34" charset="0"/>
              <a:buChar char="•"/>
            </a:pPr>
            <a:r>
              <a:rPr lang="en-US" sz="1000" i="0" baseline="0" dirty="0">
                <a:latin typeface="Open Sans" panose="020B0606030504020204" pitchFamily="34" charset="0"/>
                <a:ea typeface="Open Sans" panose="020B0606030504020204" pitchFamily="34" charset="0"/>
                <a:cs typeface="Open Sans" panose="020B0606030504020204" pitchFamily="34" charset="0"/>
              </a:rPr>
              <a:t>The factors that influence people’s </a:t>
            </a:r>
            <a:r>
              <a:rPr lang="en-US" sz="1000" i="1"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experience of pandemic fatigue </a:t>
            </a:r>
          </a:p>
          <a:p>
            <a:pPr marL="628650" lvl="1" indent="-171450">
              <a:buFont typeface="Arial" panose="020B0604020202020204" pitchFamily="34" charset="0"/>
              <a:buChar char="•"/>
            </a:pPr>
            <a:r>
              <a:rPr lang="en-US" sz="1000" i="0" baseline="0" dirty="0">
                <a:latin typeface="Open Sans" panose="020B0606030504020204" pitchFamily="34" charset="0"/>
                <a:ea typeface="Open Sans" panose="020B0606030504020204" pitchFamily="34" charset="0"/>
                <a:cs typeface="Open Sans" panose="020B0606030504020204" pitchFamily="34" charset="0"/>
              </a:rPr>
              <a:t>We will discuss the factors that influence people's public health behavior as well as </a:t>
            </a:r>
            <a:r>
              <a:rPr lang="en-US" sz="1000"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the three PFA principles of </a:t>
            </a:r>
            <a:r>
              <a:rPr lang="en-US" sz="1000" i="0" dirty="0">
                <a:effectLst/>
                <a:latin typeface="Open Sans" panose="020B0606030504020204" pitchFamily="34" charset="0"/>
                <a:ea typeface="Open Sans" panose="020B0606030504020204" pitchFamily="34" charset="0"/>
                <a:cs typeface="Open Sans" panose="020B0606030504020204" pitchFamily="34" charset="0"/>
              </a:rPr>
              <a:t>Look, Listen and Link as they directly relate to supporting people </a:t>
            </a:r>
            <a:r>
              <a:rPr lang="en-US" sz="1000" i="1" dirty="0">
                <a:effectLst/>
                <a:latin typeface="Open Sans" panose="020B0606030504020204" pitchFamily="34" charset="0"/>
                <a:ea typeface="Open Sans" panose="020B0606030504020204" pitchFamily="34" charset="0"/>
                <a:cs typeface="Open Sans" panose="020B0606030504020204" pitchFamily="34" charset="0"/>
              </a:rPr>
              <a:t>with pandemic fatigue</a:t>
            </a:r>
            <a:endParaRPr lang="da-DK" sz="10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And discussions on ways to promote safety, calming, self-efficacy, and connectedness to help people </a:t>
            </a:r>
            <a:r>
              <a:rPr lang="en-US" sz="10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with pandemic fatigue </a:t>
            </a:r>
            <a:endParaRPr lang="da-DK" sz="900" i="1" dirty="0">
              <a:effectLst/>
              <a:latin typeface="Verdana" panose="020B0604030504040204" pitchFamily="34" charset="0"/>
              <a:ea typeface="Calibri" panose="020F0502020204030204" pitchFamily="34" charset="0"/>
              <a:cs typeface="Arial" panose="020B0604020202020204" pitchFamily="34" charset="0"/>
            </a:endParaRPr>
          </a:p>
          <a:p>
            <a:endParaRPr lang="en-US" sz="800" dirty="0">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0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3</a:t>
            </a:fld>
            <a:endParaRPr lang="en-US" altLang="ru-RU"/>
          </a:p>
        </p:txBody>
      </p:sp>
    </p:spTree>
    <p:extLst>
      <p:ext uri="{BB962C8B-B14F-4D97-AF65-F5344CB8AC3E}">
        <p14:creationId xmlns:p14="http://schemas.microsoft.com/office/powerpoint/2010/main" val="419947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cs typeface="Calibri"/>
              </a:rPr>
              <a:t>The workshop of today is all about 'pandemic fatigue'. To begin with our workshop, it's good for us to have a concept of pandemic fatigue in our mind. So, have you ever heard of pandemic fatigue? What is pandemic fatigue? </a:t>
            </a:r>
          </a:p>
          <a:p>
            <a:endParaRPr lang="en-US" sz="1800" dirty="0">
              <a:cs typeface="Calibri"/>
            </a:endParaRPr>
          </a:p>
          <a:p>
            <a:r>
              <a:rPr lang="en-US" sz="1800" dirty="0">
                <a:cs typeface="Calibri"/>
              </a:rPr>
              <a:t>Let the participants share in the chat box what their understanding of Pandemic Fatigue is. </a:t>
            </a:r>
          </a:p>
          <a:p>
            <a:endParaRPr lang="en-US" dirty="0">
              <a:cs typeface="Calibri"/>
            </a:endParaRPr>
          </a:p>
          <a:p>
            <a:r>
              <a:rPr lang="en-US" sz="1800" dirty="0">
                <a:cs typeface="Calibri"/>
              </a:rPr>
              <a:t>After having had a few examples in the chat box explain the following: </a:t>
            </a:r>
          </a:p>
          <a:p>
            <a:endParaRPr lang="en-US" sz="1800" dirty="0">
              <a:cs typeface="Calibri"/>
            </a:endParaRPr>
          </a:p>
          <a:p>
            <a:r>
              <a:rPr lang="en-US" sz="1800" dirty="0">
                <a:cs typeface="Calibri"/>
              </a:rPr>
              <a:t>We will now put you into breakout rooms and give you 5 mins to discuss, and then kindly nominate 1 person from your group to share what you discussed in plenary.  </a:t>
            </a:r>
          </a:p>
          <a:p>
            <a:pPr>
              <a:spcBef>
                <a:spcPts val="0"/>
              </a:spcBef>
              <a:spcAft>
                <a:spcPts val="0"/>
              </a:spcAft>
            </a:pPr>
            <a:endParaRPr lang="en-US" sz="1800" dirty="0"/>
          </a:p>
          <a:p>
            <a:endParaRPr lang="en-US" sz="1000" i="0" baseline="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4</a:t>
            </a:fld>
            <a:endParaRPr lang="en-US" altLang="ru-RU"/>
          </a:p>
        </p:txBody>
      </p:sp>
    </p:spTree>
    <p:extLst>
      <p:ext uri="{BB962C8B-B14F-4D97-AF65-F5344CB8AC3E}">
        <p14:creationId xmlns:p14="http://schemas.microsoft.com/office/powerpoint/2010/main" val="2737026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WHO (the World Health Organization) </a:t>
            </a:r>
            <a:r>
              <a:rPr lang="en-US" sz="1000" b="0">
                <a:latin typeface="Open Sans" panose="020B0606030504020204" pitchFamily="34" charset="0"/>
                <a:ea typeface="Open Sans" panose="020B0606030504020204" pitchFamily="34" charset="0"/>
                <a:cs typeface="Open Sans" panose="020B0606030504020204" pitchFamily="34" charset="0"/>
              </a:rPr>
              <a:t>defines Pandemic Fatigue as “</a:t>
            </a:r>
            <a:r>
              <a:rPr lang="en-HK" sz="1000" b="0">
                <a:latin typeface="Open Sans" panose="020B0604020202020204" charset="0"/>
                <a:ea typeface="Open Sans" panose="020B0604020202020204" charset="0"/>
                <a:cs typeface="Open Sans" panose="020B0604020202020204" charset="0"/>
              </a:rPr>
              <a:t>An expected and natural response to a prolonged public health crisis</a:t>
            </a:r>
            <a:r>
              <a:rPr lang="en-HK" sz="1000" b="0"/>
              <a:t> </a:t>
            </a:r>
            <a:r>
              <a:rPr lang="en-US" sz="1000" b="0">
                <a:latin typeface="Open Sans" panose="020B0606030504020204" pitchFamily="34" charset="0"/>
                <a:ea typeface="Open Sans" panose="020B0606030504020204" pitchFamily="34" charset="0"/>
                <a:cs typeface="Open Sans" panose="020B0606030504020204" pitchFamily="34" charset="0"/>
              </a:rPr>
              <a:t>.” </a:t>
            </a:r>
          </a:p>
          <a:p>
            <a:endParaRPr lang="en-US" sz="1000" i="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HK" sz="1000" i="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They define pandemic fatigue as an emerging demotivation to engage in protective behaviours and seeking updates and information on COVID-19. Pandemic fatigue can also express itself as feelings of hopelessness and a sense of alienation and can in some cases also lead to complacency. </a:t>
            </a:r>
            <a:endParaRPr lang="da-DK" sz="1000" i="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000" i="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i="0">
                <a:latin typeface="Open Sans" panose="020B0606030504020204" pitchFamily="34" charset="0"/>
                <a:ea typeface="Open Sans" panose="020B0606030504020204" pitchFamily="34" charset="0"/>
                <a:cs typeface="Open Sans" panose="020B0606030504020204" pitchFamily="34" charset="0"/>
              </a:rPr>
              <a:t>Take a moment to reflect on this definition. How does this definition resonate with you? Can you recognize it? Do you agree, disagree, or have questions? </a:t>
            </a:r>
            <a:r>
              <a:rPr lang="en-GB" sz="1000" b="1" i="0" kern="1200" baseline="0">
                <a:solidFill>
                  <a:srgbClr val="FF0000"/>
                </a:solidFill>
                <a:latin typeface="Open Sans" panose="020B0606030504020204" pitchFamily="34" charset="0"/>
                <a:ea typeface="Open Sans" panose="020B0606030504020204" pitchFamily="34" charset="0"/>
                <a:cs typeface="Open Sans" panose="020B0606030504020204" pitchFamily="34" charset="0"/>
              </a:rPr>
              <a:t>[I</a:t>
            </a:r>
            <a:r>
              <a:rPr lang="en-US" sz="1000" b="1" i="0">
                <a:latin typeface="Open Sans" panose="020B0606030504020204" pitchFamily="34" charset="0"/>
                <a:ea typeface="Open Sans" panose="020B0606030504020204" pitchFamily="34" charset="0"/>
                <a:cs typeface="Open Sans" panose="020B0606030504020204" pitchFamily="34" charset="0"/>
              </a:rPr>
              <a:t>f using a camera ask for a thumbs up or thumbs down or a flat hand </a:t>
            </a:r>
            <a:r>
              <a:rPr lang="en-US" sz="1000" b="1">
                <a:latin typeface="Open Sans" panose="020B0606030504020204" pitchFamily="34" charset="0"/>
                <a:ea typeface="Open Sans" panose="020B0606030504020204" pitchFamily="34" charset="0"/>
                <a:cs typeface="Open Sans" panose="020B0606030504020204" pitchFamily="34" charset="0"/>
              </a:rPr>
              <a:t>shaking response, if no camera ask to write in the chat ‘agree’ or ‘disagree’ ‘not sure’. Then call specifically on 2-3 people only to comment and ask them for their reflections on the definition.</a:t>
            </a:r>
            <a:endParaRPr lang="en-US" sz="1000">
              <a:latin typeface="Open Sans" panose="020B0606030504020204" pitchFamily="34" charset="0"/>
              <a:ea typeface="Open Sans" panose="020B0606030504020204" pitchFamily="34" charset="0"/>
              <a:cs typeface="Open Sans" panose="020B0606030504020204" pitchFamily="34" charset="0"/>
            </a:endParaRPr>
          </a:p>
          <a:p>
            <a:endParaRPr lang="en-US" sz="1000" baseline="0">
              <a:latin typeface="Open Sans" panose="020B0606030504020204" pitchFamily="34" charset="0"/>
              <a:ea typeface="Open Sans" panose="020B0606030504020204" pitchFamily="34" charset="0"/>
              <a:cs typeface="Open Sans" panose="020B0606030504020204" pitchFamily="34" charset="0"/>
            </a:endParaRPr>
          </a:p>
          <a:p>
            <a:endParaRPr lang="en-US" sz="1000" b="1" baseline="0">
              <a:latin typeface="Open Sans" panose="020B0606030504020204" pitchFamily="34" charset="0"/>
              <a:ea typeface="Open Sans" panose="020B0606030504020204" pitchFamily="34" charset="0"/>
              <a:cs typeface="Open Sans" panose="020B0606030504020204" pitchFamily="34" charset="0"/>
            </a:endParaRPr>
          </a:p>
          <a:p>
            <a:endParaRPr lang="da-DK" sz="10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5</a:t>
            </a:fld>
            <a:endParaRPr lang="en-US" altLang="ru-RU"/>
          </a:p>
        </p:txBody>
      </p:sp>
    </p:spTree>
    <p:extLst>
      <p:ext uri="{BB962C8B-B14F-4D97-AF65-F5344CB8AC3E}">
        <p14:creationId xmlns:p14="http://schemas.microsoft.com/office/powerpoint/2010/main" val="233241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900" b="0" i="0" dirty="0">
                <a:solidFill>
                  <a:srgbClr val="000000"/>
                </a:solidFill>
                <a:effectLst/>
                <a:latin typeface="Noto Sans TC"/>
              </a:rPr>
              <a:t>According to a survey on pandemic fatigue conducted by the Hong Kong Red Cross Branch of the Red Cross Society of China, pandemic fatigue is not only a mental health problem but also closely related to public health aspects. The causes of "Pandemic Fatigue" were found to have multiple components of different aspects, instead of the single factor that people were "tired out physically and mentally under the prolonged pandemic". </a:t>
            </a:r>
          </a:p>
          <a:p>
            <a:endParaRPr lang="en-HK" sz="900" b="0" i="0" dirty="0">
              <a:solidFill>
                <a:srgbClr val="000000"/>
              </a:solidFill>
              <a:effectLst/>
              <a:latin typeface="Noto Sans TC"/>
            </a:endParaRPr>
          </a:p>
          <a:p>
            <a:r>
              <a:rPr lang="en-HK" sz="900" b="0" i="0" dirty="0">
                <a:solidFill>
                  <a:srgbClr val="000000"/>
                </a:solidFill>
                <a:effectLst/>
                <a:latin typeface="Noto Sans TC"/>
              </a:rPr>
              <a:t>Three components were discovered as the factors of "pandemic fatigue": "Factor 1: Affective Factor ", "Factor 2: Cognitive Factor ", and "Factor 3: </a:t>
            </a:r>
            <a:r>
              <a:rPr lang="en-HK" sz="900" b="0" i="0" dirty="0" err="1">
                <a:solidFill>
                  <a:srgbClr val="000000"/>
                </a:solidFill>
                <a:effectLst/>
                <a:latin typeface="Noto Sans TC"/>
              </a:rPr>
              <a:t>Behavioral</a:t>
            </a:r>
            <a:r>
              <a:rPr lang="en-HK" sz="900" b="0" i="0" dirty="0">
                <a:solidFill>
                  <a:srgbClr val="000000"/>
                </a:solidFill>
                <a:effectLst/>
                <a:latin typeface="Noto Sans TC"/>
              </a:rPr>
              <a:t> Factor in Public Health Measures". </a:t>
            </a:r>
            <a:endParaRPr lang="da-DK"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da-DK"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da-DK"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Let </a:t>
            </a:r>
            <a:r>
              <a:rPr lang="da-DK" sz="100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us</a:t>
            </a:r>
            <a:r>
              <a:rPr lang="da-DK"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take</a:t>
            </a:r>
            <a:r>
              <a:rPr lang="da-DK"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 </a:t>
            </a:r>
            <a:r>
              <a:rPr lang="da-DK" sz="100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closer</a:t>
            </a:r>
            <a:r>
              <a:rPr lang="da-DK"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look at the 3 </a:t>
            </a:r>
            <a:r>
              <a:rPr lang="da-DK" sz="100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defined</a:t>
            </a:r>
            <a:r>
              <a:rPr lang="da-DK"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factors. </a:t>
            </a:r>
          </a:p>
          <a:p>
            <a:endParaRPr lang="da-DK"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da-DK"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a:t>
            </a:r>
            <a:r>
              <a:rPr lang="da-DK" sz="100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Affective</a:t>
            </a:r>
            <a:r>
              <a:rPr lang="da-DK"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factor is more </a:t>
            </a:r>
            <a:r>
              <a:rPr lang="da-DK" sz="100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related</a:t>
            </a:r>
            <a:r>
              <a:rPr lang="da-DK"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to </a:t>
            </a:r>
            <a:r>
              <a:rPr lang="da-DK" sz="100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our</a:t>
            </a:r>
            <a:r>
              <a:rPr lang="da-DK"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emotions (</a:t>
            </a:r>
            <a:r>
              <a:rPr lang="da-DK" sz="1000" b="1"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name</a:t>
            </a:r>
            <a:r>
              <a:rPr lang="da-DK" sz="1000" b="1"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 </a:t>
            </a:r>
            <a:r>
              <a:rPr lang="da-DK" sz="1000" b="1"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few</a:t>
            </a:r>
            <a:r>
              <a:rPr lang="da-DK" sz="1000" b="1"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the </a:t>
            </a:r>
            <a:r>
              <a:rPr lang="da-DK" sz="1000" b="1"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examples</a:t>
            </a:r>
            <a:r>
              <a:rPr lang="da-DK" sz="1000" b="1"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from the </a:t>
            </a:r>
            <a:r>
              <a:rPr lang="da-DK" sz="1000" b="1"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table</a:t>
            </a:r>
            <a:r>
              <a:rPr lang="da-DK" sz="1000" b="1"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a:p>
            <a:r>
              <a:rPr lang="da-DK"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a:t>
            </a:r>
            <a:r>
              <a:rPr lang="da-DK" sz="1000" b="1"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Cognitive</a:t>
            </a:r>
            <a:r>
              <a:rPr lang="da-DK"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Factors </a:t>
            </a:r>
            <a:r>
              <a:rPr lang="da-DK" sz="1000" b="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relates</a:t>
            </a:r>
            <a:r>
              <a:rPr lang="da-DK"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more to the </a:t>
            </a:r>
            <a:r>
              <a:rPr lang="da-DK" sz="1000" b="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way</a:t>
            </a:r>
            <a:r>
              <a:rPr lang="da-DK"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we</a:t>
            </a:r>
            <a:r>
              <a:rPr lang="da-DK"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think</a:t>
            </a:r>
            <a:r>
              <a:rPr lang="da-DK"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and </a:t>
            </a:r>
            <a:r>
              <a:rPr lang="da-DK" sz="1000" b="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reason</a:t>
            </a:r>
            <a:r>
              <a:rPr lang="da-DK" sz="1000" b="1"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name</a:t>
            </a:r>
            <a:r>
              <a:rPr lang="da-DK" sz="1000" b="1"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 </a:t>
            </a:r>
            <a:r>
              <a:rPr lang="da-DK" sz="1000" b="1"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few</a:t>
            </a:r>
            <a:r>
              <a:rPr lang="da-DK" sz="1000" b="1"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the </a:t>
            </a:r>
            <a:r>
              <a:rPr lang="da-DK" sz="1000" b="1"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examples</a:t>
            </a:r>
            <a:r>
              <a:rPr lang="da-DK" sz="1000" b="1"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from the </a:t>
            </a:r>
            <a:r>
              <a:rPr lang="da-DK" sz="1000" b="1"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table</a:t>
            </a:r>
            <a:r>
              <a:rPr lang="da-DK" sz="1000" b="1"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p>
            <a:r>
              <a:rPr lang="da-DK"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And </a:t>
            </a:r>
            <a:r>
              <a:rPr lang="da-DK" sz="1000" b="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lastly</a:t>
            </a:r>
            <a:r>
              <a:rPr lang="da-DK"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the </a:t>
            </a:r>
            <a:r>
              <a:rPr lang="da-DK" sz="1000" b="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behavioral</a:t>
            </a:r>
            <a:r>
              <a:rPr lang="da-DK"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factor. </a:t>
            </a:r>
            <a:endParaRPr lang="da-DK"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000" i="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i="0" dirty="0">
                <a:latin typeface="Open Sans" panose="020B0606030504020204" pitchFamily="34" charset="0"/>
                <a:ea typeface="Open Sans" panose="020B0606030504020204" pitchFamily="34" charset="0"/>
                <a:cs typeface="Open Sans" panose="020B0606030504020204" pitchFamily="34" charset="0"/>
              </a:rPr>
              <a:t>Take a moment to reflect on these three factors. What comes to  mind when you see them? Do you see the linkage with pandemic fatigue based on these factors?,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i="0"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[I</a:t>
            </a:r>
            <a:r>
              <a:rPr lang="en-US" sz="1000" b="1" i="0" dirty="0">
                <a:latin typeface="Open Sans" panose="020B0606030504020204" pitchFamily="34" charset="0"/>
                <a:ea typeface="Open Sans" panose="020B0606030504020204" pitchFamily="34" charset="0"/>
                <a:cs typeface="Open Sans" panose="020B0606030504020204" pitchFamily="34" charset="0"/>
              </a:rPr>
              <a:t>f using a camera ask for a thumbs up or thumbs down or a flat hand </a:t>
            </a:r>
            <a:r>
              <a:rPr lang="en-US" sz="1000" b="1" dirty="0">
                <a:latin typeface="Open Sans" panose="020B0606030504020204" pitchFamily="34" charset="0"/>
                <a:ea typeface="Open Sans" panose="020B0606030504020204" pitchFamily="34" charset="0"/>
                <a:cs typeface="Open Sans" panose="020B0606030504020204" pitchFamily="34" charset="0"/>
              </a:rPr>
              <a:t>shaking response, if no camera ask to write in the chat ‘agree’ or ‘disagree’ ‘not sure’ if the linkage resonates with them. Then call specifically on 2-3 people only to comment (ensuring one agree and one disagree respondent if possible) and ask them for their reflections on the factors.</a:t>
            </a: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a:p>
            <a:endParaRPr lang="en-US" sz="1000" b="1" baseline="0" dirty="0">
              <a:latin typeface="Open Sans" panose="020B0606030504020204" pitchFamily="34" charset="0"/>
              <a:ea typeface="Open Sans" panose="020B0606030504020204" pitchFamily="34" charset="0"/>
              <a:cs typeface="Open Sans" panose="020B0606030504020204" pitchFamily="34" charset="0"/>
            </a:endParaRPr>
          </a:p>
          <a:p>
            <a:endParaRPr lang="en-US" sz="1000" b="1" baseline="0" dirty="0">
              <a:latin typeface="Open Sans" panose="020B0606030504020204" pitchFamily="34" charset="0"/>
              <a:ea typeface="Open Sans" panose="020B0606030504020204" pitchFamily="34" charset="0"/>
              <a:cs typeface="Open Sans" panose="020B0606030504020204" pitchFamily="34" charset="0"/>
            </a:endParaRPr>
          </a:p>
          <a:p>
            <a:endParaRPr lang="da-DK"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6</a:t>
            </a:fld>
            <a:endParaRPr lang="en-US" altLang="ru-RU"/>
          </a:p>
        </p:txBody>
      </p:sp>
    </p:spTree>
    <p:extLst>
      <p:ext uri="{BB962C8B-B14F-4D97-AF65-F5344CB8AC3E}">
        <p14:creationId xmlns:p14="http://schemas.microsoft.com/office/powerpoint/2010/main" val="2761553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0" dirty="0">
                <a:latin typeface="Open Sans" panose="020B0606030504020204" pitchFamily="34" charset="0"/>
                <a:ea typeface="Open Sans" panose="020B0606030504020204" pitchFamily="34" charset="0"/>
                <a:cs typeface="Open Sans" panose="020B0606030504020204" pitchFamily="34" charset="0"/>
              </a:rPr>
              <a:t>Let’s start by looking</a:t>
            </a:r>
            <a:r>
              <a:rPr lang="en-US" sz="1000" i="0" baseline="0" dirty="0">
                <a:latin typeface="Open Sans" panose="020B0606030504020204" pitchFamily="34" charset="0"/>
                <a:ea typeface="Open Sans" panose="020B0606030504020204" pitchFamily="34" charset="0"/>
                <a:cs typeface="Open Sans" panose="020B0606030504020204" pitchFamily="34" charset="0"/>
              </a:rPr>
              <a:t> at some common signs of pandemic fatigue. </a:t>
            </a:r>
          </a:p>
          <a:p>
            <a:endParaRPr lang="en-US" sz="1000" i="0" baseline="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baseline="0" dirty="0">
                <a:latin typeface="Open Sans" panose="020B0606030504020204" pitchFamily="34" charset="0"/>
                <a:ea typeface="Open Sans" panose="020B0606030504020204" pitchFamily="34" charset="0"/>
                <a:cs typeface="Open Sans" panose="020B0606030504020204" pitchFamily="34" charset="0"/>
              </a:rPr>
              <a:t>Share in the chat </a:t>
            </a:r>
            <a:r>
              <a:rPr lang="en-HK" sz="1000" b="1" i="0"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or unmute yourself and share </a:t>
            </a:r>
            <a:r>
              <a:rPr lang="en-US" sz="1000" b="0" i="0" baseline="0" dirty="0">
                <a:latin typeface="Open Sans" panose="020B0606030504020204" pitchFamily="34" charset="0"/>
                <a:ea typeface="Open Sans" panose="020B0606030504020204" pitchFamily="34" charset="0"/>
                <a:cs typeface="Open Sans" panose="020B0606030504020204" pitchFamily="34" charset="0"/>
              </a:rPr>
              <a:t>some of the signs tha</a:t>
            </a:r>
            <a:r>
              <a:rPr lang="en-US" sz="1000" i="0" baseline="0" dirty="0">
                <a:latin typeface="Open Sans" panose="020B0606030504020204" pitchFamily="34" charset="0"/>
                <a:ea typeface="Open Sans" panose="020B0606030504020204" pitchFamily="34" charset="0"/>
                <a:cs typeface="Open Sans" panose="020B0606030504020204" pitchFamily="34" charset="0"/>
              </a:rPr>
              <a:t>t you might have heard, or think would be common when talking about pandemic fatigue. You don’t have to agree with them, just list or share what you might have heard. </a:t>
            </a:r>
          </a:p>
          <a:p>
            <a:pPr defTabSz="457200">
              <a:spcBef>
                <a:spcPts val="0"/>
              </a:spcBef>
              <a:spcAft>
                <a:spcPts val="0"/>
              </a:spcAft>
              <a:defRPr/>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defTabSz="457200">
              <a:spcBef>
                <a:spcPts val="0"/>
              </a:spcBef>
              <a:spcAft>
                <a:spcPts val="0"/>
              </a:spcAft>
              <a:defRPr/>
            </a:pPr>
            <a:r>
              <a:rPr lang="en-US" sz="1000" dirty="0">
                <a:latin typeface="Open Sans"/>
                <a:ea typeface="Open Sans"/>
                <a:cs typeface="Open Sans"/>
              </a:rPr>
              <a:t>**Any signs of pandemic fatigue happen in your national society (</a:t>
            </a:r>
            <a:r>
              <a:rPr lang="en-US" dirty="0"/>
              <a:t>particularly)</a:t>
            </a:r>
            <a:r>
              <a:rPr lang="en-US" sz="1000" dirty="0">
                <a:latin typeface="Open Sans"/>
                <a:ea typeface="Open Sans"/>
                <a:cs typeface="Open Sans"/>
              </a:rPr>
              <a:t>? </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7</a:t>
            </a:fld>
            <a:endParaRPr lang="en-US" altLang="ru-RU"/>
          </a:p>
        </p:txBody>
      </p:sp>
    </p:spTree>
    <p:extLst>
      <p:ext uri="{BB962C8B-B14F-4D97-AF65-F5344CB8AC3E}">
        <p14:creationId xmlns:p14="http://schemas.microsoft.com/office/powerpoint/2010/main" val="399309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0" baseline="0" dirty="0">
                <a:latin typeface="Open Sans" panose="020B0606030504020204" pitchFamily="34" charset="0"/>
                <a:ea typeface="Open Sans" panose="020B0606030504020204" pitchFamily="34" charset="0"/>
                <a:cs typeface="Open Sans" panose="020B0606030504020204" pitchFamily="34" charset="0"/>
              </a:rPr>
              <a:t>Here are some of the signs that I have heard about when looking at pandemic fatigue. </a:t>
            </a:r>
          </a:p>
          <a:p>
            <a:endParaRPr lang="en-US" sz="1000" i="0" baseline="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i="0"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en-US" sz="1000" b="1" i="0" baseline="0" dirty="0">
                <a:latin typeface="Open Sans" panose="020B0606030504020204" pitchFamily="34" charset="0"/>
                <a:ea typeface="Open Sans" panose="020B0606030504020204" pitchFamily="34" charset="0"/>
                <a:cs typeface="Open Sans" panose="020B0606030504020204" pitchFamily="34" charset="0"/>
              </a:rPr>
              <a:t>Read out or show the slide with some common signs</a:t>
            </a:r>
            <a:r>
              <a:rPr lang="en-GB" sz="1000" b="1" i="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 Adjust the PowerPoint to reflect signs the presenter has heard about</a:t>
            </a:r>
            <a:r>
              <a:rPr lang="en-GB" sz="1000" b="1" i="0"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AU" sz="1000" b="1"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Comment on how the signs on this PowerPoint link or overlap - or don’t! - to the signs that the training participants produced in the previous exercise.</a:t>
            </a:r>
            <a:r>
              <a:rPr lang="en-GB" sz="1000" b="1" i="0"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US" sz="1000" b="1" i="0" dirty="0">
              <a:latin typeface="Open Sans" panose="020B0606030504020204" pitchFamily="34" charset="0"/>
              <a:ea typeface="Open Sans" panose="020B0606030504020204" pitchFamily="34" charset="0"/>
              <a:cs typeface="Open Sans" panose="020B0606030504020204" pitchFamily="34" charset="0"/>
            </a:endParaRPr>
          </a:p>
          <a:p>
            <a:endParaRPr lang="en-US" sz="1000" i="0" baseline="0" dirty="0">
              <a:effectLst/>
              <a:latin typeface="Open Sans" panose="020B0606030504020204" pitchFamily="34" charset="0"/>
              <a:ea typeface="Open Sans" panose="020B0606030504020204" pitchFamily="34" charset="0"/>
              <a:cs typeface="Open Sans" panose="020B0606030504020204" pitchFamily="34" charset="0"/>
            </a:endParaRPr>
          </a:p>
          <a:p>
            <a:r>
              <a:rPr lang="en-US" sz="1000" i="0" baseline="0" dirty="0">
                <a:effectLst/>
                <a:latin typeface="Open Sans" panose="020B0606030504020204" pitchFamily="34" charset="0"/>
                <a:ea typeface="Open Sans" panose="020B0606030504020204" pitchFamily="34" charset="0"/>
                <a:cs typeface="Open Sans" panose="020B0606030504020204" pitchFamily="34" charset="0"/>
              </a:rPr>
              <a:t>It is important to note that while some signs may be shared, and some may be culturally specific, other signs will be unique to each individual. This is why we should take the time to listen closely and actively so we can better understand people´s unique signs of pandemic fatigue. It is only then that we are able to respond respectfully and provide information, calming and support to people who are experiencing pandemic fatigue .</a:t>
            </a:r>
          </a:p>
          <a:p>
            <a:endParaRPr lang="en-US" sz="1000" baseline="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8</a:t>
            </a:fld>
            <a:endParaRPr lang="en-US" altLang="ru-RU"/>
          </a:p>
        </p:txBody>
      </p:sp>
    </p:spTree>
    <p:extLst>
      <p:ext uri="{BB962C8B-B14F-4D97-AF65-F5344CB8AC3E}">
        <p14:creationId xmlns:p14="http://schemas.microsoft.com/office/powerpoint/2010/main" val="1990856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a:t>In this part, we’re going </a:t>
            </a:r>
            <a:r>
              <a:rPr lang="en-US" sz="1800" i="0" baseline="0" dirty="0"/>
              <a:t>to </a:t>
            </a:r>
            <a:r>
              <a:rPr lang="en-US" sz="1800" dirty="0"/>
              <a:t>talk about the </a:t>
            </a:r>
            <a:r>
              <a:rPr lang="en-US" sz="1800" i="0" baseline="0" dirty="0"/>
              <a:t>potential problems </a:t>
            </a:r>
            <a:r>
              <a:rPr lang="en-US" sz="1800" dirty="0"/>
              <a:t>under pandemic fatigue. Is there any short-term </a:t>
            </a:r>
            <a:r>
              <a:rPr lang="en-US" sz="1800" i="0" baseline="0" dirty="0"/>
              <a:t>or </a:t>
            </a:r>
            <a:r>
              <a:rPr lang="en-US" sz="1800" dirty="0"/>
              <a:t>long-term </a:t>
            </a:r>
            <a:r>
              <a:rPr lang="en-US" sz="1800" i="0" baseline="0" dirty="0"/>
              <a:t>consequences people might face when dealing with pandemic fatigue</a:t>
            </a:r>
            <a:r>
              <a:rPr lang="en-US" sz="1800" dirty="0"/>
              <a:t>? Try to put yourself into their shoes and think about both some short term and long term problems that might occur</a:t>
            </a:r>
            <a:r>
              <a:rPr lang="en-US" sz="1800" i="0" baseline="0" dirty="0"/>
              <a:t>.</a:t>
            </a:r>
            <a:endParaRPr lang="en-US" sz="1800" dirty="0"/>
          </a:p>
          <a:p>
            <a:r>
              <a:rPr lang="en-US" sz="1800" dirty="0"/>
              <a:t>In </a:t>
            </a:r>
            <a:r>
              <a:rPr lang="en-US" sz="1800" i="0" baseline="0" dirty="0"/>
              <a:t>the following</a:t>
            </a:r>
            <a:r>
              <a:rPr lang="en-US" sz="1800" dirty="0"/>
              <a:t> 7 mins, I would like you to go into breakout room and share your thoughts with your groupmates. After that, please nominate someone in your group to share the points in the whole group.</a:t>
            </a:r>
            <a:endParaRPr lang="en-US" sz="1800" dirty="0">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p>
          <a:p>
            <a:pPr>
              <a:defRPr/>
            </a:pPr>
            <a:r>
              <a:rPr lang="en-US" sz="1000" b="1" dirty="0"/>
              <a:t>Any Questions? </a:t>
            </a:r>
            <a:endParaRPr lang="en-US" sz="1000" b="1" dirty="0">
              <a:cs typeface="Calibri"/>
            </a:endParaRPr>
          </a:p>
          <a:p>
            <a:pPr>
              <a:defRPr/>
            </a:pPr>
            <a:r>
              <a:rPr lang="en-US" sz="1000" b="1" dirty="0">
                <a:cs typeface="Calibri"/>
              </a:rPr>
              <a:t>See if the participant could understand the instruction: can invite them to show the emoji (e.g., thumb up/thumb down) to indicate their understanding. </a:t>
            </a:r>
          </a:p>
          <a:p>
            <a:pPr>
              <a:defRPr/>
            </a:pPr>
            <a:r>
              <a:rPr lang="en-US" sz="1000" b="1" dirty="0">
                <a:cs typeface="Calibri"/>
              </a:rPr>
              <a:t>--&gt; Please further clarify if they do not understand the instruction. </a:t>
            </a:r>
          </a:p>
          <a:p>
            <a:pPr>
              <a:defRPr/>
            </a:pPr>
            <a:endParaRPr lang="en-US" sz="1000" b="1" dirty="0">
              <a:cs typeface="+mn-lt"/>
            </a:endParaRPr>
          </a:p>
          <a:p>
            <a:pPr>
              <a:defRPr/>
            </a:pPr>
            <a:r>
              <a:rPr lang="en-US" sz="1800" b="1" dirty="0"/>
              <a:t>Then send them all to breakout rooms with a 7min timer</a:t>
            </a:r>
            <a:br>
              <a:rPr lang="en-US" sz="1000" b="1" dirty="0">
                <a:cs typeface="+mn-lt"/>
              </a:rPr>
            </a:br>
            <a:r>
              <a:rPr lang="en-GB" sz="1800" b="1" dirty="0"/>
              <a:t>Get into the breakout rooms to observe the interaction of the participants </a:t>
            </a:r>
            <a:endParaRPr lang="en-GB" sz="1800" b="1" dirty="0">
              <a:cs typeface="Calibri"/>
            </a:endParaRPr>
          </a:p>
          <a:p>
            <a:pPr>
              <a:defRPr/>
            </a:pPr>
            <a:endParaRPr lang="en-US" sz="1000" b="1" dirty="0">
              <a:cs typeface="Calibri"/>
            </a:endParaRPr>
          </a:p>
          <a:p>
            <a:pPr>
              <a:defRPr/>
            </a:pPr>
            <a:r>
              <a:rPr lang="en-US" sz="1000" b="1" dirty="0"/>
              <a:t>When they return go through the groups and have them share their examples before going to next slide.</a:t>
            </a:r>
            <a:endParaRPr lang="en-US" sz="1000" b="1" dirty="0">
              <a:cs typeface="Calibri"/>
            </a:endParaRPr>
          </a:p>
          <a:p>
            <a:pPr>
              <a:defRPr/>
            </a:pPr>
            <a:endParaRPr lang="en-US" sz="1000" b="1" dirty="0">
              <a:cs typeface="Calibri"/>
            </a:endParaRPr>
          </a:p>
          <a:p>
            <a:pPr>
              <a:defRPr/>
            </a:pPr>
            <a:r>
              <a:rPr lang="en-US" sz="1800" dirty="0"/>
              <a:t>Alert: Participants might mix up the concept of 'pandemic' and 'pandemic fatigue. Please recap the definition of pandemic FATIGUE for clarification.</a:t>
            </a:r>
            <a:endParaRPr lang="en-US" sz="1800" dirty="0">
              <a:cs typeface="Calibri"/>
            </a:endParaRPr>
          </a:p>
          <a:p>
            <a:pPr>
              <a:defRPr/>
            </a:pPr>
            <a:r>
              <a:rPr lang="en-US" sz="1800" dirty="0"/>
              <a:t>**</a:t>
            </a:r>
            <a:r>
              <a:rPr lang="en-US" sz="1800" b="1" dirty="0"/>
              <a:t>Pandemic Fatigue as “</a:t>
            </a:r>
            <a:r>
              <a:rPr lang="en-HK" sz="1800" b="1" dirty="0"/>
              <a:t>An expected and natural response to a prolonged public health crisis</a:t>
            </a:r>
            <a:r>
              <a:rPr lang="en-HK" sz="1800" dirty="0"/>
              <a:t> </a:t>
            </a:r>
            <a:r>
              <a:rPr lang="en-US" sz="1800" b="1" dirty="0"/>
              <a:t>.” -- 3 components of pandemic fatigue. </a:t>
            </a:r>
            <a:endParaRPr lang="en-US" sz="1800" dirty="0"/>
          </a:p>
          <a:p>
            <a:pPr>
              <a:defRPr/>
            </a:pPr>
            <a:endParaRPr lang="en-US" b="1" dirty="0"/>
          </a:p>
          <a:p>
            <a:pPr>
              <a:defRPr/>
            </a:pPr>
            <a:endParaRPr lang="en-US" sz="1800" b="1" dirty="0">
              <a:cs typeface="Calibri"/>
            </a:endParaRPr>
          </a:p>
          <a:p>
            <a:pPr>
              <a:defRPr/>
            </a:pPr>
            <a:endParaRPr lang="en-US" dirty="0"/>
          </a:p>
          <a:p>
            <a:pPr>
              <a:defRPr/>
            </a:pPr>
            <a:r>
              <a:rPr lang="en-US" sz="1000" b="1" dirty="0"/>
              <a:t> </a:t>
            </a:r>
            <a:endParaRPr lang="en-US" sz="1000" b="1" dirty="0">
              <a:cs typeface="Calibri"/>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9</a:t>
            </a:fld>
            <a:endParaRPr lang="en-US" altLang="ru-RU"/>
          </a:p>
        </p:txBody>
      </p:sp>
    </p:spTree>
    <p:extLst>
      <p:ext uri="{BB962C8B-B14F-4D97-AF65-F5344CB8AC3E}">
        <p14:creationId xmlns:p14="http://schemas.microsoft.com/office/powerpoint/2010/main" val="1667061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804"/>
            <a:ext cx="13716000" cy="3581953"/>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891"/>
            <a:ext cx="13716000" cy="2484026"/>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98471731"/>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205067771"/>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772"/>
            <a:ext cx="3943350" cy="871910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772"/>
            <a:ext cx="11601450" cy="87191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13028756"/>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Logo IFRC Reference Centre for Psychosocial Support">
            <a:extLst>
              <a:ext uri="{FF2B5EF4-FFF2-40B4-BE49-F238E27FC236}">
                <a16:creationId xmlns:a16="http://schemas.microsoft.com/office/drawing/2014/main" id="{622ECD20-7607-4529-9385-4D545A3291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8" name="Subtitle 2">
            <a:extLst>
              <a:ext uri="{FF2B5EF4-FFF2-40B4-BE49-F238E27FC236}">
                <a16:creationId xmlns:a16="http://schemas.microsoft.com/office/drawing/2014/main" id="{A2E83B05-B9A0-412E-B16A-917181CDCC8B}"/>
              </a:ext>
            </a:extLst>
          </p:cNvPr>
          <p:cNvSpPr>
            <a:spLocks noGrp="1"/>
          </p:cNvSpPr>
          <p:nvPr>
            <p:ph type="subTitle" idx="1"/>
          </p:nvPr>
        </p:nvSpPr>
        <p:spPr>
          <a:xfrm>
            <a:off x="2065283" y="5083997"/>
            <a:ext cx="14157434" cy="2846058"/>
          </a:xfrm>
          <a:prstGeom prst="rect">
            <a:avLst/>
          </a:prstGeom>
        </p:spPr>
        <p:txBody>
          <a:bodyPr>
            <a:normAutofit/>
          </a:bodyPr>
          <a:lstStyle>
            <a:lvl1pPr marL="0" indent="0" algn="ctr" rtl="0">
              <a:buNone/>
              <a:defRPr sz="2400">
                <a:solidFill>
                  <a:srgbClr val="32323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9" name="Title 1">
            <a:extLst>
              <a:ext uri="{FF2B5EF4-FFF2-40B4-BE49-F238E27FC236}">
                <a16:creationId xmlns:a16="http://schemas.microsoft.com/office/drawing/2014/main" id="{40A64D87-1843-401C-9297-F9066B421437}"/>
              </a:ext>
            </a:extLst>
          </p:cNvPr>
          <p:cNvSpPr>
            <a:spLocks noGrp="1"/>
          </p:cNvSpPr>
          <p:nvPr>
            <p:ph type="ctrTitle" hasCustomPrompt="1"/>
          </p:nvPr>
        </p:nvSpPr>
        <p:spPr>
          <a:xfrm>
            <a:off x="2065283" y="2145864"/>
            <a:ext cx="14157434" cy="2846058"/>
          </a:xfrm>
          <a:prstGeom prst="rect">
            <a:avLst/>
          </a:prstGeom>
        </p:spPr>
        <p:txBody>
          <a:bodyPr anchor="b">
            <a:normAutofit/>
          </a:bodyPr>
          <a:lstStyle>
            <a:lvl1pPr algn="ctr" rtl="0">
              <a:defRPr sz="4000" b="1">
                <a:solidFill>
                  <a:srgbClr val="323232"/>
                </a:solidFill>
                <a:latin typeface="Montserrat" panose="00000500000000000000" pitchFamily="2" charset="0"/>
                <a:ea typeface="Open Sans" panose="020B0606030504020204" pitchFamily="34" charset="0"/>
                <a:cs typeface="Open Sans" panose="020B0606030504020204" pitchFamily="34" charset="0"/>
              </a:defRPr>
            </a:lvl1pPr>
          </a:lstStyle>
          <a:p>
            <a:r>
              <a:rPr lang="en-US"/>
              <a:t>CLICK TO EDIT MASTER TITLE STYLE</a:t>
            </a:r>
            <a:endParaRPr lang="da-DK"/>
          </a:p>
        </p:txBody>
      </p:sp>
    </p:spTree>
    <p:extLst>
      <p:ext uri="{BB962C8B-B14F-4D97-AF65-F5344CB8AC3E}">
        <p14:creationId xmlns:p14="http://schemas.microsoft.com/office/powerpoint/2010/main" val="201273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44370565"/>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5004"/>
            <a:ext cx="15773400" cy="427976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5258"/>
            <a:ext cx="15773400" cy="2250628"/>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04374326"/>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860"/>
            <a:ext cx="7772400" cy="6528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860"/>
            <a:ext cx="7772400" cy="6528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33394728"/>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773"/>
            <a:ext cx="15773400" cy="1988651"/>
          </a:xfrm>
        </p:spPr>
        <p:txBody>
          <a:bodyPr/>
          <a:lstStyle/>
          <a:p>
            <a:r>
              <a:rPr lang="en-US"/>
              <a:t>Click to edit Master title style</a:t>
            </a:r>
          </a:p>
        </p:txBody>
      </p:sp>
      <p:sp>
        <p:nvSpPr>
          <p:cNvPr id="3" name="Text Placeholder 2"/>
          <p:cNvSpPr>
            <a:spLocks noGrp="1"/>
          </p:cNvSpPr>
          <p:nvPr>
            <p:ph type="body" idx="1"/>
          </p:nvPr>
        </p:nvSpPr>
        <p:spPr>
          <a:xfrm>
            <a:off x="1259683" y="2522134"/>
            <a:ext cx="7736681"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8193"/>
            <a:ext cx="7736681" cy="5527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2134"/>
            <a:ext cx="7774782"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8193"/>
            <a:ext cx="7774782" cy="5527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5/31/2022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63505813"/>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5/31/2022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16062263"/>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71503788"/>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367"/>
            <a:ext cx="9258300" cy="731156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82666755"/>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en-US"/>
              <a:t>Click to edit Master title style</a:t>
            </a:r>
          </a:p>
        </p:txBody>
      </p:sp>
      <p:sp>
        <p:nvSpPr>
          <p:cNvPr id="3" name="Picture Placeholder 2"/>
          <p:cNvSpPr>
            <a:spLocks noGrp="1" noChangeAspect="1"/>
          </p:cNvSpPr>
          <p:nvPr>
            <p:ph type="pic" idx="1"/>
          </p:nvPr>
        </p:nvSpPr>
        <p:spPr>
          <a:xfrm>
            <a:off x="7774782" y="1481367"/>
            <a:ext cx="9258300" cy="7311566"/>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48547280"/>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773"/>
            <a:ext cx="15773400" cy="19886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860"/>
            <a:ext cx="15773400" cy="65280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5998"/>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C764DE79-268F-4C1A-8933-263129D2AF90}" type="datetimeFigureOut">
              <a:rPr lang="en-US" smtClean="0"/>
              <a:t>5/31/2022</a:t>
            </a:fld>
            <a:endParaRPr lang="en-US"/>
          </a:p>
        </p:txBody>
      </p:sp>
      <p:sp>
        <p:nvSpPr>
          <p:cNvPr id="5" name="Footer Placeholder 4"/>
          <p:cNvSpPr>
            <a:spLocks noGrp="1"/>
          </p:cNvSpPr>
          <p:nvPr>
            <p:ph type="ftr" sz="quarter" idx="3"/>
          </p:nvPr>
        </p:nvSpPr>
        <p:spPr>
          <a:xfrm>
            <a:off x="6057900" y="9535998"/>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5998"/>
            <a:ext cx="4114800" cy="547772"/>
          </a:xfrm>
          <a:prstGeom prst="rect">
            <a:avLst/>
          </a:prstGeom>
        </p:spPr>
        <p:txBody>
          <a:bodyPr vert="horz" lIns="91440" tIns="45720" rIns="91440" bIns="45720" rtlCol="0" anchor="ctr"/>
          <a:lstStyle>
            <a:lvl1pPr algn="r">
              <a:defRPr sz="1800">
                <a:solidFill>
                  <a:schemeClr val="tx1">
                    <a:tint val="75000"/>
                  </a:schemeClr>
                </a:solidFill>
              </a:defRPr>
            </a:lvl1pPr>
          </a:lstStyle>
          <a:p>
            <a:fld id="{48F63A3B-78C7-47BE-AE5E-E10140E04643}" type="slidenum">
              <a:rPr lang="en-US" smtClean="0"/>
              <a:t>‹#›</a:t>
            </a:fld>
            <a:endParaRPr lang="en-US"/>
          </a:p>
        </p:txBody>
      </p:sp>
      <p:sp>
        <p:nvSpPr>
          <p:cNvPr id="8" name="TextBox 7">
            <a:extLst>
              <a:ext uri="{FF2B5EF4-FFF2-40B4-BE49-F238E27FC236}">
                <a16:creationId xmlns:a16="http://schemas.microsoft.com/office/drawing/2014/main" id="{278B20E3-6516-4241-9FED-027036D4FFBA}"/>
              </a:ext>
            </a:extLst>
          </p:cNvPr>
          <p:cNvSpPr txBox="1"/>
          <p:nvPr userDrawn="1">
            <p:extLst>
              <p:ext uri="{1162E1C5-73C7-4A58-AE30-91384D911F3F}">
                <p184:classification xmlns:p184="http://schemas.microsoft.com/office/powerpoint/2018/4/main" val="ftr"/>
              </p:ext>
            </p:extLst>
          </p:nvPr>
        </p:nvSpPr>
        <p:spPr>
          <a:xfrm>
            <a:off x="0" y="10136188"/>
            <a:ext cx="552450" cy="152400"/>
          </a:xfrm>
          <a:prstGeom prst="rect">
            <a:avLst/>
          </a:prstGeom>
        </p:spPr>
        <p:txBody>
          <a:bodyPr horzOverflow="overflow" lIns="0" tIns="0" rIns="0" bIns="0">
            <a:spAutoFit/>
          </a:bodyPr>
          <a:lstStyle/>
          <a:p>
            <a:pPr algn="l"/>
            <a:r>
              <a:rPr lang="en-HK" sz="1000">
                <a:solidFill>
                  <a:srgbClr val="000000"/>
                </a:solidFill>
                <a:latin typeface="Calibri" panose="020F0502020204030204" pitchFamily="34" charset="0"/>
                <a:cs typeface="Calibri" panose="020F0502020204030204" pitchFamily="34" charset="0"/>
              </a:rPr>
              <a:t>Restricted</a:t>
            </a:r>
          </a:p>
        </p:txBody>
      </p:sp>
    </p:spTree>
    <p:extLst>
      <p:ext uri="{BB962C8B-B14F-4D97-AF65-F5344CB8AC3E}">
        <p14:creationId xmlns:p14="http://schemas.microsoft.com/office/powerpoint/2010/main" val="30540826"/>
      </p:ext>
    </p:extLst>
  </p:cSld>
  <p:clrMap bg1="lt1" tx1="dk1" bg2="lt2" tx2="dk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 id="2147484678" r:id="rId7"/>
    <p:sldLayoutId id="2147484679" r:id="rId8"/>
    <p:sldLayoutId id="2147484680" r:id="rId9"/>
    <p:sldLayoutId id="2147484681" r:id="rId10"/>
    <p:sldLayoutId id="2147484682" r:id="rId11"/>
    <p:sldLayoutId id="2147484688" r:id="rId12"/>
  </p:sldLayoutIdLst>
  <p:hf sldNum="0"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21A9E7-B601-4007-AED0-BCB955731E80}"/>
              </a:ext>
            </a:extLst>
          </p:cNvPr>
          <p:cNvSpPr txBox="1"/>
          <p:nvPr/>
        </p:nvSpPr>
        <p:spPr>
          <a:xfrm>
            <a:off x="340658" y="1808050"/>
            <a:ext cx="6221506" cy="6863417"/>
          </a:xfrm>
          <a:prstGeom prst="rect">
            <a:avLst/>
          </a:prstGeom>
          <a:noFill/>
        </p:spPr>
        <p:txBody>
          <a:bodyPr wrap="square" rtlCol="0" anchor="ctr">
            <a:spAutoFit/>
          </a:bodyPr>
          <a:lstStyle/>
          <a:p>
            <a:r>
              <a:rPr lang="en-US" sz="4800" b="1">
                <a:solidFill>
                  <a:schemeClr val="bg2"/>
                </a:solidFill>
                <a:latin typeface="Montserrat" pitchFamily="2" charset="77"/>
                <a:ea typeface="Roboto Black" panose="02000000000000000000" pitchFamily="2" charset="0"/>
                <a:cs typeface="Open Sans Light" panose="020B0306030504020204" pitchFamily="34" charset="0"/>
              </a:rPr>
              <a:t>PSYCHOLOGICAL</a:t>
            </a:r>
            <a:br>
              <a:rPr lang="en-US" sz="4800" b="1">
                <a:solidFill>
                  <a:schemeClr val="bg2"/>
                </a:solidFill>
                <a:latin typeface="Montserrat" pitchFamily="2" charset="77"/>
                <a:ea typeface="Roboto Black" panose="02000000000000000000" pitchFamily="2" charset="0"/>
                <a:cs typeface="Open Sans Light" panose="020B0306030504020204" pitchFamily="34" charset="0"/>
              </a:rPr>
            </a:br>
            <a:r>
              <a:rPr lang="en-US" sz="4800" b="1">
                <a:solidFill>
                  <a:schemeClr val="bg2"/>
                </a:solidFill>
                <a:latin typeface="Montserrat" pitchFamily="2" charset="77"/>
                <a:ea typeface="Roboto Black" panose="02000000000000000000" pitchFamily="2" charset="0"/>
                <a:cs typeface="Open Sans Light" panose="020B0306030504020204" pitchFamily="34" charset="0"/>
              </a:rPr>
              <a:t>FIRST AID</a:t>
            </a:r>
          </a:p>
          <a:p>
            <a:endParaRPr lang="en-US" sz="4800" b="1">
              <a:solidFill>
                <a:schemeClr val="bg2"/>
              </a:solidFill>
              <a:latin typeface="Montserrat" pitchFamily="2" charset="77"/>
              <a:ea typeface="Roboto Black" panose="02000000000000000000" pitchFamily="2" charset="0"/>
              <a:cs typeface="Open Sans Light" panose="020B0306030504020204" pitchFamily="34" charset="0"/>
            </a:endParaRPr>
          </a:p>
          <a:p>
            <a:r>
              <a:rPr lang="da-DK" sz="4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p>
          <a:p>
            <a:endParaRPr lang="da-DK" sz="4800" b="1">
              <a:solidFill>
                <a:schemeClr val="bg2"/>
              </a:solidFill>
              <a:latin typeface="Montserrat" pitchFamily="2" charset="77"/>
              <a:ea typeface="Roboto Black" panose="02000000000000000000" pitchFamily="2" charset="0"/>
              <a:cs typeface="Open Sans Light" panose="020B0306030504020204" pitchFamily="34" charset="0"/>
            </a:endParaRPr>
          </a:p>
          <a:p>
            <a:r>
              <a:rPr lang="en-US" sz="4000" b="1">
                <a:solidFill>
                  <a:schemeClr val="bg2"/>
                </a:solidFill>
                <a:latin typeface="Montserrat" pitchFamily="2" charset="77"/>
                <a:ea typeface="Roboto Black" panose="02000000000000000000" pitchFamily="2" charset="0"/>
                <a:cs typeface="Open Sans Light" panose="020B0306030504020204" pitchFamily="34" charset="0"/>
              </a:rPr>
              <a:t>IN THE COVID-19 OUTBREAK RESPONSE</a:t>
            </a:r>
            <a:endParaRPr lang="da-DK" sz="4000" b="1">
              <a:solidFill>
                <a:schemeClr val="bg2"/>
              </a:solidFill>
              <a:latin typeface="Montserrat" pitchFamily="2" charset="77"/>
              <a:ea typeface="Roboto Black" panose="02000000000000000000" pitchFamily="2" charset="0"/>
              <a:cs typeface="Open Sans Light" panose="020B0306030504020204" pitchFamily="34" charset="0"/>
            </a:endParaRPr>
          </a:p>
          <a:p>
            <a:endParaRPr lang="ru-RU" sz="4800" b="1">
              <a:solidFill>
                <a:schemeClr val="bg2"/>
              </a:solidFill>
              <a:latin typeface="Montserrat" pitchFamily="2" charset="77"/>
              <a:ea typeface="Roboto Black" panose="02000000000000000000" pitchFamily="2" charset="0"/>
              <a:cs typeface="Open Sans Light" panose="020B0306030504020204" pitchFamily="34" charset="0"/>
            </a:endParaRPr>
          </a:p>
        </p:txBody>
      </p:sp>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F17E5627-C73C-4EE2-AF98-2421AF2918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7808" y="1291393"/>
            <a:ext cx="10680192" cy="8252117"/>
          </a:xfrm>
          <a:prstGeom prst="rect">
            <a:avLst/>
          </a:prstGeom>
        </p:spPr>
      </p:pic>
    </p:spTree>
    <p:extLst>
      <p:ext uri="{BB962C8B-B14F-4D97-AF65-F5344CB8AC3E}">
        <p14:creationId xmlns:p14="http://schemas.microsoft.com/office/powerpoint/2010/main" val="127984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21939"/>
            <a:ext cx="5129939" cy="923330"/>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4" name="TextBox 3">
            <a:extLst>
              <a:ext uri="{FF2B5EF4-FFF2-40B4-BE49-F238E27FC236}">
                <a16:creationId xmlns:a16="http://schemas.microsoft.com/office/drawing/2014/main" id="{1E1EFD28-F8C3-4AE2-8010-1FACBC60B6F5}"/>
              </a:ext>
            </a:extLst>
          </p:cNvPr>
          <p:cNvSpPr txBox="1"/>
          <p:nvPr/>
        </p:nvSpPr>
        <p:spPr>
          <a:xfrm>
            <a:off x="4382572" y="4034988"/>
            <a:ext cx="13639242"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600" u="sng">
              <a:latin typeface="Montserrat"/>
            </a:endParaRPr>
          </a:p>
        </p:txBody>
      </p:sp>
      <p:sp>
        <p:nvSpPr>
          <p:cNvPr id="2" name="TextBox 1">
            <a:extLst>
              <a:ext uri="{FF2B5EF4-FFF2-40B4-BE49-F238E27FC236}">
                <a16:creationId xmlns:a16="http://schemas.microsoft.com/office/drawing/2014/main" id="{FAAB7958-5E57-49BE-B7CE-77280A24A0FB}"/>
              </a:ext>
            </a:extLst>
          </p:cNvPr>
          <p:cNvSpPr txBox="1"/>
          <p:nvPr/>
        </p:nvSpPr>
        <p:spPr>
          <a:xfrm>
            <a:off x="2981842" y="1698873"/>
            <a:ext cx="12311636" cy="1754326"/>
          </a:xfrm>
          <a:prstGeom prst="rect">
            <a:avLst/>
          </a:prstGeom>
          <a:noFill/>
        </p:spPr>
        <p:txBody>
          <a:bodyPr wrap="square" lIns="91440" tIns="45720" rIns="91440" bIns="45720" rtlCol="0" anchor="t">
            <a:spAutoFit/>
          </a:bodyPr>
          <a:lstStyle/>
          <a:p>
            <a:pPr algn="ctr"/>
            <a:r>
              <a:rPr lang="en-US" sz="5400" b="1">
                <a:solidFill>
                  <a:srgbClr val="F5333F"/>
                </a:solidFill>
                <a:latin typeface="Montserrat Bold"/>
                <a:ea typeface="+mn-lt"/>
                <a:cs typeface="+mn-lt"/>
              </a:rPr>
              <a:t>POTENTIAL PROBLEMS </a:t>
            </a:r>
            <a:endParaRPr lang="en-US" sz="5400">
              <a:solidFill>
                <a:srgbClr val="000000"/>
              </a:solidFill>
              <a:latin typeface="Montserrat Bold"/>
              <a:ea typeface="+mn-lt"/>
              <a:cs typeface="+mn-lt"/>
            </a:endParaRPr>
          </a:p>
          <a:p>
            <a:pPr algn="ctr"/>
            <a:r>
              <a:rPr lang="en-US" sz="5400" b="1">
                <a:solidFill>
                  <a:srgbClr val="F5333F"/>
                </a:solidFill>
                <a:latin typeface="Montserrat Bold"/>
                <a:ea typeface="+mn-lt"/>
                <a:cs typeface="+mn-lt"/>
              </a:rPr>
              <a:t>UNDER PANDEMIC FATIGUE</a:t>
            </a:r>
            <a:endParaRPr lang="en-US" sz="5400">
              <a:latin typeface="Montserrat Bold"/>
              <a:ea typeface="+mn-lt"/>
              <a:cs typeface="+mn-lt"/>
            </a:endParaRPr>
          </a:p>
        </p:txBody>
      </p:sp>
      <p:sp>
        <p:nvSpPr>
          <p:cNvPr id="3" name="Rectangle 2">
            <a:extLst>
              <a:ext uri="{FF2B5EF4-FFF2-40B4-BE49-F238E27FC236}">
                <a16:creationId xmlns:a16="http://schemas.microsoft.com/office/drawing/2014/main" id="{3FD4F5EF-0E27-4F3F-AABD-CCAD123B40A9}"/>
              </a:ext>
            </a:extLst>
          </p:cNvPr>
          <p:cNvSpPr/>
          <p:nvPr/>
        </p:nvSpPr>
        <p:spPr>
          <a:xfrm>
            <a:off x="1633812" y="3693180"/>
            <a:ext cx="7106476" cy="613821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52F392E-F471-4D1A-9110-6824C1D8F3AF}"/>
              </a:ext>
            </a:extLst>
          </p:cNvPr>
          <p:cNvSpPr/>
          <p:nvPr/>
        </p:nvSpPr>
        <p:spPr>
          <a:xfrm>
            <a:off x="9546848" y="3693180"/>
            <a:ext cx="7106476" cy="613821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5DA4820-8634-41A8-9A21-58258CE7C635}"/>
              </a:ext>
            </a:extLst>
          </p:cNvPr>
          <p:cNvSpPr txBox="1"/>
          <p:nvPr/>
        </p:nvSpPr>
        <p:spPr>
          <a:xfrm>
            <a:off x="1637187" y="3699122"/>
            <a:ext cx="4136702" cy="769441"/>
          </a:xfrm>
          <a:prstGeom prst="rect">
            <a:avLst/>
          </a:prstGeom>
          <a:noFill/>
        </p:spPr>
        <p:txBody>
          <a:bodyPr wrap="square" lIns="91440" tIns="45720" rIns="91440" bIns="45720" rtlCol="0" anchor="t">
            <a:spAutoFit/>
          </a:bodyPr>
          <a:lstStyle/>
          <a:p>
            <a:r>
              <a:rPr lang="en-US" sz="4400" b="1" u="sng">
                <a:solidFill>
                  <a:srgbClr val="011E41"/>
                </a:solidFill>
                <a:latin typeface="Montserrat Bold"/>
                <a:ea typeface="+mn-lt"/>
                <a:cs typeface="+mn-lt"/>
              </a:rPr>
              <a:t>SHORT TERM</a:t>
            </a:r>
            <a:endParaRPr lang="en-US" sz="1400" u="sng">
              <a:solidFill>
                <a:srgbClr val="011E41"/>
              </a:solidFill>
              <a:cs typeface="Calibri"/>
            </a:endParaRPr>
          </a:p>
        </p:txBody>
      </p:sp>
      <p:sp>
        <p:nvSpPr>
          <p:cNvPr id="11" name="TextBox 10">
            <a:extLst>
              <a:ext uri="{FF2B5EF4-FFF2-40B4-BE49-F238E27FC236}">
                <a16:creationId xmlns:a16="http://schemas.microsoft.com/office/drawing/2014/main" id="{84366BA9-2267-459B-B119-943D7AD23CA9}"/>
              </a:ext>
            </a:extLst>
          </p:cNvPr>
          <p:cNvSpPr txBox="1"/>
          <p:nvPr/>
        </p:nvSpPr>
        <p:spPr>
          <a:xfrm>
            <a:off x="9550224" y="3699121"/>
            <a:ext cx="4136702" cy="769441"/>
          </a:xfrm>
          <a:prstGeom prst="rect">
            <a:avLst/>
          </a:prstGeom>
          <a:noFill/>
        </p:spPr>
        <p:txBody>
          <a:bodyPr wrap="square" lIns="91440" tIns="45720" rIns="91440" bIns="45720" rtlCol="0" anchor="t">
            <a:spAutoFit/>
          </a:bodyPr>
          <a:lstStyle/>
          <a:p>
            <a:r>
              <a:rPr lang="en-US" sz="4400" b="1" u="sng">
                <a:solidFill>
                  <a:srgbClr val="011E41"/>
                </a:solidFill>
                <a:latin typeface="Montserrat Bold"/>
                <a:ea typeface="+mn-lt"/>
                <a:cs typeface="+mn-lt"/>
              </a:rPr>
              <a:t>LONG TERM</a:t>
            </a:r>
            <a:endParaRPr lang="en-US" sz="1400" u="sng">
              <a:solidFill>
                <a:srgbClr val="011E41"/>
              </a:solidFill>
              <a:cs typeface="Calibri"/>
            </a:endParaRPr>
          </a:p>
        </p:txBody>
      </p:sp>
      <p:sp>
        <p:nvSpPr>
          <p:cNvPr id="7" name="TextBox 6">
            <a:extLst>
              <a:ext uri="{FF2B5EF4-FFF2-40B4-BE49-F238E27FC236}">
                <a16:creationId xmlns:a16="http://schemas.microsoft.com/office/drawing/2014/main" id="{C8199FFA-3BC8-4E55-A9AF-8DC5142A2562}"/>
              </a:ext>
            </a:extLst>
          </p:cNvPr>
          <p:cNvSpPr txBox="1"/>
          <p:nvPr/>
        </p:nvSpPr>
        <p:spPr>
          <a:xfrm>
            <a:off x="1639527" y="4828726"/>
            <a:ext cx="7116417" cy="1384995"/>
          </a:xfrm>
          <a:prstGeom prst="rect">
            <a:avLst/>
          </a:prstGeom>
          <a:solidFill>
            <a:srgbClr val="90B8D6"/>
          </a:solidFill>
          <a:ln w="28575">
            <a:solidFill>
              <a:srgbClr val="011E4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a:latin typeface="Open Sans"/>
                <a:ea typeface="Open Sans"/>
                <a:cs typeface="Open Sans"/>
              </a:rPr>
              <a:t>Psychological Problems</a:t>
            </a:r>
          </a:p>
          <a:p>
            <a:r>
              <a:rPr lang="en-US" sz="2800">
                <a:latin typeface="Open Sans"/>
                <a:ea typeface="Open Sans"/>
                <a:cs typeface="Open Sans"/>
              </a:rPr>
              <a:t>- Stress-overload</a:t>
            </a:r>
          </a:p>
          <a:p>
            <a:r>
              <a:rPr lang="en-US" sz="2800">
                <a:latin typeface="Open Sans"/>
                <a:ea typeface="Open Sans"/>
                <a:cs typeface="Open Sans"/>
              </a:rPr>
              <a:t>- Anxiety</a:t>
            </a:r>
          </a:p>
        </p:txBody>
      </p:sp>
      <p:sp>
        <p:nvSpPr>
          <p:cNvPr id="14" name="TextBox 13">
            <a:extLst>
              <a:ext uri="{FF2B5EF4-FFF2-40B4-BE49-F238E27FC236}">
                <a16:creationId xmlns:a16="http://schemas.microsoft.com/office/drawing/2014/main" id="{F67695C6-825C-481B-9992-EB8A40979569}"/>
              </a:ext>
            </a:extLst>
          </p:cNvPr>
          <p:cNvSpPr txBox="1"/>
          <p:nvPr/>
        </p:nvSpPr>
        <p:spPr>
          <a:xfrm>
            <a:off x="1639752" y="6207779"/>
            <a:ext cx="7116417" cy="1384995"/>
          </a:xfrm>
          <a:prstGeom prst="rect">
            <a:avLst/>
          </a:prstGeom>
          <a:solidFill>
            <a:schemeClr val="bg1"/>
          </a:solidFill>
          <a:ln w="28575">
            <a:solidFill>
              <a:srgbClr val="011E4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a:latin typeface="Open Sans"/>
                <a:ea typeface="Open Sans"/>
                <a:cs typeface="Open Sans"/>
              </a:rPr>
              <a:t>Behavioral Problems</a:t>
            </a:r>
          </a:p>
          <a:p>
            <a:r>
              <a:rPr lang="en-US" sz="2800">
                <a:latin typeface="Open Sans"/>
                <a:ea typeface="Open Sans"/>
                <a:cs typeface="Open Sans"/>
              </a:rPr>
              <a:t>- Social Conflicts / Isolation</a:t>
            </a:r>
          </a:p>
          <a:p>
            <a:r>
              <a:rPr lang="en-US" sz="2800">
                <a:latin typeface="Open Sans"/>
                <a:ea typeface="Open Sans"/>
                <a:cs typeface="Open Sans"/>
              </a:rPr>
              <a:t>- Substance Abuse</a:t>
            </a:r>
          </a:p>
        </p:txBody>
      </p:sp>
      <p:sp>
        <p:nvSpPr>
          <p:cNvPr id="15" name="TextBox 14">
            <a:extLst>
              <a:ext uri="{FF2B5EF4-FFF2-40B4-BE49-F238E27FC236}">
                <a16:creationId xmlns:a16="http://schemas.microsoft.com/office/drawing/2014/main" id="{02EB734A-1B07-4FD0-8792-78D26EC860E8}"/>
              </a:ext>
            </a:extLst>
          </p:cNvPr>
          <p:cNvSpPr txBox="1"/>
          <p:nvPr/>
        </p:nvSpPr>
        <p:spPr>
          <a:xfrm>
            <a:off x="1639527" y="7586835"/>
            <a:ext cx="7116417" cy="1384995"/>
          </a:xfrm>
          <a:prstGeom prst="rect">
            <a:avLst/>
          </a:prstGeom>
          <a:solidFill>
            <a:srgbClr val="90B8D6"/>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a:latin typeface="Open Sans"/>
                <a:ea typeface="Open Sans"/>
                <a:cs typeface="Open Sans"/>
              </a:rPr>
              <a:t>Practical Problems</a:t>
            </a:r>
          </a:p>
          <a:p>
            <a:r>
              <a:rPr lang="en-US" sz="2800">
                <a:latin typeface="Open Sans"/>
                <a:ea typeface="Open Sans"/>
                <a:cs typeface="Open Sans"/>
              </a:rPr>
              <a:t>- Legal Consequences</a:t>
            </a:r>
          </a:p>
          <a:p>
            <a:r>
              <a:rPr lang="en-US" sz="2800">
                <a:latin typeface="Open Sans"/>
                <a:ea typeface="Open Sans"/>
                <a:cs typeface="Open Sans"/>
              </a:rPr>
              <a:t>- Financial Burden</a:t>
            </a:r>
          </a:p>
        </p:txBody>
      </p:sp>
      <p:sp>
        <p:nvSpPr>
          <p:cNvPr id="17" name="TextBox 16">
            <a:extLst>
              <a:ext uri="{FF2B5EF4-FFF2-40B4-BE49-F238E27FC236}">
                <a16:creationId xmlns:a16="http://schemas.microsoft.com/office/drawing/2014/main" id="{56F52443-0535-4D14-8801-4BA29C6A53D4}"/>
              </a:ext>
            </a:extLst>
          </p:cNvPr>
          <p:cNvSpPr txBox="1"/>
          <p:nvPr/>
        </p:nvSpPr>
        <p:spPr>
          <a:xfrm>
            <a:off x="1636070" y="8926131"/>
            <a:ext cx="7116417" cy="954107"/>
          </a:xfrm>
          <a:prstGeom prst="rect">
            <a:avLst/>
          </a:prstGeom>
          <a:solidFill>
            <a:schemeClr val="bg1"/>
          </a:solidFill>
          <a:ln w="28575">
            <a:solidFill>
              <a:srgbClr val="011E4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a:latin typeface="Open Sans"/>
                <a:ea typeface="Open Sans"/>
                <a:cs typeface="Open Sans"/>
              </a:rPr>
              <a:t>Health Problem</a:t>
            </a:r>
          </a:p>
          <a:p>
            <a:r>
              <a:rPr lang="en-US" sz="2800">
                <a:latin typeface="Open Sans"/>
                <a:ea typeface="Open Sans"/>
                <a:cs typeface="Open Sans"/>
              </a:rPr>
              <a:t>- Higher risk of getting infected</a:t>
            </a:r>
          </a:p>
        </p:txBody>
      </p:sp>
      <p:sp>
        <p:nvSpPr>
          <p:cNvPr id="18" name="TextBox 17">
            <a:extLst>
              <a:ext uri="{FF2B5EF4-FFF2-40B4-BE49-F238E27FC236}">
                <a16:creationId xmlns:a16="http://schemas.microsoft.com/office/drawing/2014/main" id="{60D9CA67-1EFB-444B-901C-1CEE9C1A773C}"/>
              </a:ext>
            </a:extLst>
          </p:cNvPr>
          <p:cNvSpPr txBox="1"/>
          <p:nvPr/>
        </p:nvSpPr>
        <p:spPr>
          <a:xfrm>
            <a:off x="9519686" y="4828726"/>
            <a:ext cx="7116417" cy="2246769"/>
          </a:xfrm>
          <a:prstGeom prst="rect">
            <a:avLst/>
          </a:prstGeom>
          <a:solidFill>
            <a:srgbClr val="90B8D6"/>
          </a:solidFill>
          <a:ln w="28575">
            <a:solidFill>
              <a:srgbClr val="011E4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a:latin typeface="Open Sans"/>
                <a:ea typeface="Open Sans"/>
                <a:cs typeface="Open Sans"/>
              </a:rPr>
              <a:t>Psychological Problems</a:t>
            </a:r>
          </a:p>
          <a:p>
            <a:r>
              <a:rPr lang="en-US" sz="2800">
                <a:latin typeface="Open Sans"/>
                <a:ea typeface="Open Sans"/>
                <a:cs typeface="Open Sans"/>
              </a:rPr>
              <a:t>- Depression</a:t>
            </a:r>
          </a:p>
          <a:p>
            <a:r>
              <a:rPr lang="en-US" sz="2800">
                <a:latin typeface="Open Sans"/>
                <a:ea typeface="Open Sans"/>
                <a:cs typeface="Open Sans"/>
              </a:rPr>
              <a:t>- Anxiety Disorder</a:t>
            </a:r>
          </a:p>
          <a:p>
            <a:r>
              <a:rPr lang="en-US" sz="2800">
                <a:latin typeface="Open Sans"/>
                <a:ea typeface="Open Sans"/>
                <a:cs typeface="Open Sans"/>
              </a:rPr>
              <a:t>- Substance Dependency</a:t>
            </a:r>
          </a:p>
          <a:p>
            <a:r>
              <a:rPr lang="en-US" sz="2800">
                <a:latin typeface="Open Sans"/>
                <a:ea typeface="Open Sans"/>
                <a:cs typeface="Open Sans"/>
              </a:rPr>
              <a:t>- Suicide</a:t>
            </a:r>
          </a:p>
        </p:txBody>
      </p:sp>
      <p:sp>
        <p:nvSpPr>
          <p:cNvPr id="19" name="TextBox 18">
            <a:extLst>
              <a:ext uri="{FF2B5EF4-FFF2-40B4-BE49-F238E27FC236}">
                <a16:creationId xmlns:a16="http://schemas.microsoft.com/office/drawing/2014/main" id="{3D83D713-33CE-4C91-A3EC-28F662AE7A94}"/>
              </a:ext>
            </a:extLst>
          </p:cNvPr>
          <p:cNvSpPr txBox="1"/>
          <p:nvPr/>
        </p:nvSpPr>
        <p:spPr>
          <a:xfrm>
            <a:off x="9525460" y="7073193"/>
            <a:ext cx="7116417" cy="954107"/>
          </a:xfrm>
          <a:prstGeom prst="rect">
            <a:avLst/>
          </a:prstGeom>
          <a:solidFill>
            <a:schemeClr val="bg1"/>
          </a:solidFill>
          <a:ln w="28575">
            <a:solidFill>
              <a:srgbClr val="011E4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a:latin typeface="Open Sans"/>
                <a:ea typeface="Open Sans"/>
                <a:cs typeface="Open Sans"/>
              </a:rPr>
              <a:t>Global Crisis Escalation</a:t>
            </a:r>
          </a:p>
          <a:p>
            <a:r>
              <a:rPr lang="en-US" sz="2800">
                <a:latin typeface="Open Sans"/>
                <a:ea typeface="Open Sans"/>
                <a:cs typeface="Open Sans"/>
              </a:rPr>
              <a:t>- The continuation of COVID outbreak</a:t>
            </a:r>
            <a:endParaRPr lang="en-US" sz="2800" i="1">
              <a:latin typeface="Open Sans"/>
              <a:ea typeface="Open Sans"/>
              <a:cs typeface="Open Sans"/>
            </a:endParaRPr>
          </a:p>
        </p:txBody>
      </p:sp>
    </p:spTree>
    <p:extLst>
      <p:ext uri="{BB962C8B-B14F-4D97-AF65-F5344CB8AC3E}">
        <p14:creationId xmlns:p14="http://schemas.microsoft.com/office/powerpoint/2010/main" val="1381209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21939"/>
            <a:ext cx="5129939" cy="923330"/>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16" name="TextBox 15">
            <a:extLst>
              <a:ext uri="{FF2B5EF4-FFF2-40B4-BE49-F238E27FC236}">
                <a16:creationId xmlns:a16="http://schemas.microsoft.com/office/drawing/2014/main" id="{B5835747-CEDB-4141-AC0C-A9E4AB3FC610}"/>
              </a:ext>
            </a:extLst>
          </p:cNvPr>
          <p:cNvSpPr txBox="1"/>
          <p:nvPr/>
        </p:nvSpPr>
        <p:spPr>
          <a:xfrm>
            <a:off x="2094852" y="4786706"/>
            <a:ext cx="14095445" cy="707886"/>
          </a:xfrm>
          <a:prstGeom prst="rect">
            <a:avLst/>
          </a:prstGeom>
          <a:noFill/>
        </p:spPr>
        <p:txBody>
          <a:bodyPr wrap="square" lIns="91440" tIns="45720" rIns="91440" bIns="45720" rtlCol="0" anchor="t">
            <a:spAutoFit/>
          </a:bodyPr>
          <a:lstStyle/>
          <a:p>
            <a:pPr algn="ctr"/>
            <a:r>
              <a:rPr lang="en-US" sz="4000" b="1">
                <a:solidFill>
                  <a:srgbClr val="FF0000"/>
                </a:solidFill>
                <a:latin typeface="Montserrat Bold"/>
                <a:cs typeface="Calibri"/>
              </a:rPr>
              <a:t>- LET'S TAKE A BREAK -</a:t>
            </a:r>
            <a:endParaRPr lang="en-US">
              <a:latin typeface="Montserrat Bold"/>
            </a:endParaRPr>
          </a:p>
        </p:txBody>
      </p:sp>
    </p:spTree>
    <p:extLst>
      <p:ext uri="{BB962C8B-B14F-4D97-AF65-F5344CB8AC3E}">
        <p14:creationId xmlns:p14="http://schemas.microsoft.com/office/powerpoint/2010/main" val="2673942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21939"/>
            <a:ext cx="5129939" cy="923330"/>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8" name="TextBox 7">
            <a:extLst>
              <a:ext uri="{FF2B5EF4-FFF2-40B4-BE49-F238E27FC236}">
                <a16:creationId xmlns:a16="http://schemas.microsoft.com/office/drawing/2014/main" id="{13E22C10-E6C1-4C23-8840-B591C842B932}"/>
              </a:ext>
            </a:extLst>
          </p:cNvPr>
          <p:cNvSpPr txBox="1"/>
          <p:nvPr/>
        </p:nvSpPr>
        <p:spPr>
          <a:xfrm>
            <a:off x="4293091" y="1556244"/>
            <a:ext cx="9357360" cy="830997"/>
          </a:xfrm>
          <a:prstGeom prst="rect">
            <a:avLst/>
          </a:prstGeom>
          <a:noFill/>
        </p:spPr>
        <p:txBody>
          <a:bodyPr wrap="square" lIns="91440" tIns="45720" rIns="91440" bIns="45720" anchor="t">
            <a:spAutoFit/>
          </a:bodyPr>
          <a:lstStyle/>
          <a:p>
            <a:pPr algn="ctr"/>
            <a:r>
              <a:rPr lang="en-HK" sz="4800" b="1">
                <a:solidFill>
                  <a:srgbClr val="FF0000"/>
                </a:solidFill>
                <a:latin typeface="Montserrat Bold"/>
              </a:rPr>
              <a:t>PUBLIC HEALTH BEHAVIOR</a:t>
            </a:r>
          </a:p>
        </p:txBody>
      </p:sp>
      <p:sp>
        <p:nvSpPr>
          <p:cNvPr id="9" name="TextBox 8">
            <a:extLst>
              <a:ext uri="{FF2B5EF4-FFF2-40B4-BE49-F238E27FC236}">
                <a16:creationId xmlns:a16="http://schemas.microsoft.com/office/drawing/2014/main" id="{19C9D3E1-99FB-4752-9D29-CCEF9922E8CB}"/>
              </a:ext>
            </a:extLst>
          </p:cNvPr>
          <p:cNvSpPr txBox="1"/>
          <p:nvPr/>
        </p:nvSpPr>
        <p:spPr>
          <a:xfrm>
            <a:off x="4645348" y="2393266"/>
            <a:ext cx="9160328" cy="1077218"/>
          </a:xfrm>
          <a:prstGeom prst="rect">
            <a:avLst/>
          </a:prstGeom>
          <a:noFill/>
        </p:spPr>
        <p:txBody>
          <a:bodyPr wrap="square" lIns="91440" tIns="45720" rIns="91440" bIns="45720" anchor="t">
            <a:spAutoFit/>
          </a:bodyPr>
          <a:lstStyle/>
          <a:p>
            <a:r>
              <a:rPr lang="en-HK" sz="3200" b="1" i="1"/>
              <a:t>= Efforts put in place to change people's personal habits and attitudes, to prevent disease. </a:t>
            </a:r>
          </a:p>
        </p:txBody>
      </p:sp>
      <p:sp>
        <p:nvSpPr>
          <p:cNvPr id="10" name="TextBox 9">
            <a:extLst>
              <a:ext uri="{FF2B5EF4-FFF2-40B4-BE49-F238E27FC236}">
                <a16:creationId xmlns:a16="http://schemas.microsoft.com/office/drawing/2014/main" id="{3B54EEE3-16FC-4BC6-82A6-3A60D8E612C5}"/>
              </a:ext>
            </a:extLst>
          </p:cNvPr>
          <p:cNvSpPr txBox="1"/>
          <p:nvPr/>
        </p:nvSpPr>
        <p:spPr>
          <a:xfrm>
            <a:off x="9953065" y="5353521"/>
            <a:ext cx="3544720" cy="1938992"/>
          </a:xfrm>
          <a:prstGeom prst="rect">
            <a:avLst/>
          </a:prstGeom>
          <a:noFill/>
        </p:spPr>
        <p:txBody>
          <a:bodyPr wrap="square" lIns="91440" tIns="45720" rIns="91440" bIns="45720" anchor="t">
            <a:spAutoFit/>
          </a:bodyPr>
          <a:lstStyle/>
          <a:p>
            <a:pPr algn="ctr"/>
            <a:r>
              <a:rPr lang="en-HK" sz="4000" b="1">
                <a:latin typeface="Montserrat"/>
              </a:rPr>
              <a:t>HELP SEEKING BEHAVIOR</a:t>
            </a:r>
            <a:endParaRPr lang="en-HK" sz="4000" b="1">
              <a:latin typeface="Montserrat" panose="00000500000000000000" pitchFamily="2" charset="0"/>
            </a:endParaRPr>
          </a:p>
        </p:txBody>
      </p:sp>
      <p:sp>
        <p:nvSpPr>
          <p:cNvPr id="2" name="Oval 1">
            <a:extLst>
              <a:ext uri="{FF2B5EF4-FFF2-40B4-BE49-F238E27FC236}">
                <a16:creationId xmlns:a16="http://schemas.microsoft.com/office/drawing/2014/main" id="{AC7D1A5B-15BF-4BFB-90D1-8D02A9EF4CA6}"/>
              </a:ext>
            </a:extLst>
          </p:cNvPr>
          <p:cNvSpPr/>
          <p:nvPr/>
        </p:nvSpPr>
        <p:spPr>
          <a:xfrm>
            <a:off x="3407501" y="3705804"/>
            <a:ext cx="5491370" cy="5243558"/>
          </a:xfrm>
          <a:prstGeom prst="ellipse">
            <a:avLst/>
          </a:prstGeom>
          <a:noFill/>
          <a:ln w="28575">
            <a:solidFill>
              <a:srgbClr val="011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D5A156C-864E-4053-A325-F95E0904F92F}"/>
              </a:ext>
            </a:extLst>
          </p:cNvPr>
          <p:cNvSpPr txBox="1"/>
          <p:nvPr/>
        </p:nvSpPr>
        <p:spPr>
          <a:xfrm>
            <a:off x="4033147" y="5835063"/>
            <a:ext cx="425891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latin typeface="Montserrat"/>
                <a:cs typeface="Calibri"/>
              </a:rPr>
              <a:t>COMPLIANCE</a:t>
            </a:r>
          </a:p>
        </p:txBody>
      </p:sp>
      <p:sp>
        <p:nvSpPr>
          <p:cNvPr id="5" name="TextBox 4">
            <a:extLst>
              <a:ext uri="{FF2B5EF4-FFF2-40B4-BE49-F238E27FC236}">
                <a16:creationId xmlns:a16="http://schemas.microsoft.com/office/drawing/2014/main" id="{C9FA9BA5-9B17-4EC2-8B87-C58EAF4892AA}"/>
              </a:ext>
            </a:extLst>
          </p:cNvPr>
          <p:cNvSpPr txBox="1"/>
          <p:nvPr/>
        </p:nvSpPr>
        <p:spPr>
          <a:xfrm>
            <a:off x="1309958" y="9301186"/>
            <a:ext cx="15316488" cy="707886"/>
          </a:xfrm>
          <a:prstGeom prst="rect">
            <a:avLst/>
          </a:prstGeom>
          <a:noFill/>
        </p:spPr>
        <p:txBody>
          <a:bodyPr wrap="square" lIns="91440" tIns="45720" rIns="91440" bIns="45720" rtlCol="0" anchor="ctr" anchorCtr="0">
            <a:spAutoFit/>
          </a:bodyPr>
          <a:lstStyle/>
          <a:p>
            <a:pPr algn="ctr"/>
            <a:r>
              <a:rPr lang="en-US" sz="4000" b="1">
                <a:solidFill>
                  <a:srgbClr val="18355E"/>
                </a:solidFill>
                <a:latin typeface="Open Sans"/>
                <a:ea typeface="Open Sans"/>
                <a:cs typeface="Open Sans"/>
              </a:rPr>
              <a:t>Can you think of any compliance / help seeking behavior? </a:t>
            </a:r>
            <a:endParaRPr lang="en-US"/>
          </a:p>
        </p:txBody>
      </p:sp>
      <p:sp>
        <p:nvSpPr>
          <p:cNvPr id="15" name="Oval 14">
            <a:extLst>
              <a:ext uri="{FF2B5EF4-FFF2-40B4-BE49-F238E27FC236}">
                <a16:creationId xmlns:a16="http://schemas.microsoft.com/office/drawing/2014/main" id="{5793FDD7-5D13-4704-89E5-637CEE096E0A}"/>
              </a:ext>
            </a:extLst>
          </p:cNvPr>
          <p:cNvSpPr/>
          <p:nvPr/>
        </p:nvSpPr>
        <p:spPr>
          <a:xfrm>
            <a:off x="8973103" y="3705803"/>
            <a:ext cx="5491370" cy="5243558"/>
          </a:xfrm>
          <a:prstGeom prst="ellipse">
            <a:avLst/>
          </a:prstGeom>
          <a:noFill/>
          <a:ln w="28575">
            <a:solidFill>
              <a:srgbClr val="011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1108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lIns="91440" tIns="0" rIns="91440" bIns="0" rtlCol="0" anchor="ctr">
            <a:spAutoFit/>
          </a:bodyPr>
          <a:lstStyle/>
          <a:p>
            <a:pPr>
              <a:lnSpc>
                <a:spcPct val="150000"/>
              </a:lnSpc>
            </a:pPr>
            <a:r>
              <a:rPr lang="en-US" sz="2000" b="1">
                <a:solidFill>
                  <a:schemeClr val="bg2"/>
                </a:solidFill>
                <a:latin typeface="Montserrat"/>
                <a:ea typeface="Roboto Black"/>
                <a:cs typeface="Open Sans Light"/>
              </a:rPr>
              <a:t>PSYCHOLOGICAL FIRST AID </a:t>
            </a:r>
            <a:br>
              <a:rPr lang="en-US" sz="2000" b="1">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a:ea typeface="Roboto Black"/>
                <a:cs typeface="Open Sans Light"/>
              </a:rPr>
              <a:t>FOR PANDEMIC </a:t>
            </a:r>
            <a:r>
              <a:rPr lang="en-US" sz="2000" b="1">
                <a:solidFill>
                  <a:schemeClr val="bg1"/>
                </a:solidFill>
                <a:latin typeface="Montserrat"/>
                <a:ea typeface="Roboto Black"/>
                <a:cs typeface="Open Sans Light"/>
              </a:rPr>
              <a:t>FATIGUE</a:t>
            </a:r>
            <a:endParaRPr lang="ru-RU" sz="2000" b="1">
              <a:solidFill>
                <a:schemeClr val="bg1"/>
              </a:solidFill>
              <a:latin typeface="Montserrat"/>
              <a:ea typeface="Roboto Black"/>
              <a:cs typeface="Open Sans Light"/>
            </a:endParaRPr>
          </a:p>
        </p:txBody>
      </p:sp>
      <p:sp>
        <p:nvSpPr>
          <p:cNvPr id="2" name="Oval 1">
            <a:extLst>
              <a:ext uri="{FF2B5EF4-FFF2-40B4-BE49-F238E27FC236}">
                <a16:creationId xmlns:a16="http://schemas.microsoft.com/office/drawing/2014/main" id="{4DB09605-751C-45C2-B996-AB958D6D8159}"/>
              </a:ext>
            </a:extLst>
          </p:cNvPr>
          <p:cNvSpPr/>
          <p:nvPr/>
        </p:nvSpPr>
        <p:spPr>
          <a:xfrm>
            <a:off x="6541506" y="5036468"/>
            <a:ext cx="5201822" cy="5178914"/>
          </a:xfrm>
          <a:prstGeom prst="ellipse">
            <a:avLst/>
          </a:prstGeom>
          <a:noFill/>
          <a:ln w="28575">
            <a:solidFill>
              <a:srgbClr val="011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3A8C5E4-7A74-46EC-83F1-4B3EA43D42FC}"/>
              </a:ext>
            </a:extLst>
          </p:cNvPr>
          <p:cNvSpPr/>
          <p:nvPr/>
        </p:nvSpPr>
        <p:spPr>
          <a:xfrm>
            <a:off x="766405" y="2227701"/>
            <a:ext cx="5201822" cy="5178914"/>
          </a:xfrm>
          <a:prstGeom prst="ellipse">
            <a:avLst/>
          </a:prstGeom>
          <a:noFill/>
          <a:ln w="28575">
            <a:solidFill>
              <a:srgbClr val="011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DEAE94-CAC0-4BE3-B8F2-D3FFB965B325}"/>
              </a:ext>
            </a:extLst>
          </p:cNvPr>
          <p:cNvSpPr/>
          <p:nvPr/>
        </p:nvSpPr>
        <p:spPr>
          <a:xfrm>
            <a:off x="12336409" y="2227700"/>
            <a:ext cx="5201822" cy="5178914"/>
          </a:xfrm>
          <a:prstGeom prst="ellipse">
            <a:avLst/>
          </a:prstGeom>
          <a:noFill/>
          <a:ln w="28575">
            <a:solidFill>
              <a:srgbClr val="011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5E2ED3A-FD9C-4249-A3EB-349AAF7C5E70}"/>
              </a:ext>
            </a:extLst>
          </p:cNvPr>
          <p:cNvSpPr/>
          <p:nvPr/>
        </p:nvSpPr>
        <p:spPr>
          <a:xfrm>
            <a:off x="8114952" y="2195302"/>
            <a:ext cx="2062305" cy="2018173"/>
          </a:xfrm>
          <a:prstGeom prst="ellipse">
            <a:avLst/>
          </a:prstGeom>
          <a:solidFill>
            <a:srgbClr val="90B8D6"/>
          </a:solidFill>
          <a:ln>
            <a:solidFill>
              <a:srgbClr val="90B8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latin typeface="Montserrat"/>
                <a:cs typeface="Calibri"/>
              </a:rPr>
              <a:t>Protective</a:t>
            </a:r>
          </a:p>
          <a:p>
            <a:pPr algn="ctr"/>
            <a:r>
              <a:rPr lang="en-US">
                <a:solidFill>
                  <a:srgbClr val="000000"/>
                </a:solidFill>
                <a:latin typeface="Montserrat"/>
                <a:cs typeface="Calibri"/>
              </a:rPr>
              <a:t>Behaviors</a:t>
            </a:r>
          </a:p>
        </p:txBody>
      </p:sp>
      <p:sp>
        <p:nvSpPr>
          <p:cNvPr id="13" name="TextBox 12">
            <a:extLst>
              <a:ext uri="{FF2B5EF4-FFF2-40B4-BE49-F238E27FC236}">
                <a16:creationId xmlns:a16="http://schemas.microsoft.com/office/drawing/2014/main" id="{0D7239EE-DD4F-47F0-B1C0-D69C05D35F57}"/>
              </a:ext>
            </a:extLst>
          </p:cNvPr>
          <p:cNvSpPr txBox="1"/>
          <p:nvPr/>
        </p:nvSpPr>
        <p:spPr>
          <a:xfrm>
            <a:off x="1255264" y="2196589"/>
            <a:ext cx="4231756" cy="830997"/>
          </a:xfrm>
          <a:prstGeom prst="rect">
            <a:avLst/>
          </a:prstGeom>
          <a:solidFill>
            <a:srgbClr val="90B8D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a:latin typeface="Montserrat"/>
              </a:rPr>
              <a:t>Contextual Opportunity</a:t>
            </a:r>
          </a:p>
          <a:p>
            <a:pPr algn="ctr"/>
            <a:r>
              <a:rPr lang="en-US" sz="2400">
                <a:latin typeface="Montserrat"/>
                <a:cs typeface="Calibri"/>
              </a:rPr>
              <a:t>Social &amp; Physical </a:t>
            </a:r>
          </a:p>
        </p:txBody>
      </p:sp>
      <p:sp>
        <p:nvSpPr>
          <p:cNvPr id="14" name="TextBox 13">
            <a:extLst>
              <a:ext uri="{FF2B5EF4-FFF2-40B4-BE49-F238E27FC236}">
                <a16:creationId xmlns:a16="http://schemas.microsoft.com/office/drawing/2014/main" id="{4D0C29BC-E091-4F25-BC81-97D5352FB23C}"/>
              </a:ext>
            </a:extLst>
          </p:cNvPr>
          <p:cNvSpPr txBox="1"/>
          <p:nvPr/>
        </p:nvSpPr>
        <p:spPr>
          <a:xfrm>
            <a:off x="12816602" y="2229961"/>
            <a:ext cx="4231756" cy="830997"/>
          </a:xfrm>
          <a:prstGeom prst="rect">
            <a:avLst/>
          </a:prstGeom>
          <a:solidFill>
            <a:srgbClr val="90B8D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a:latin typeface="Montserrat"/>
              </a:rPr>
              <a:t>Individual Capability</a:t>
            </a:r>
          </a:p>
          <a:p>
            <a:pPr algn="ctr"/>
            <a:r>
              <a:rPr lang="en-US" sz="2400">
                <a:latin typeface="Montserrat"/>
                <a:cs typeface="Calibri"/>
              </a:rPr>
              <a:t>Physical &amp; Psychological</a:t>
            </a:r>
          </a:p>
        </p:txBody>
      </p:sp>
      <p:sp>
        <p:nvSpPr>
          <p:cNvPr id="15" name="TextBox 14">
            <a:extLst>
              <a:ext uri="{FF2B5EF4-FFF2-40B4-BE49-F238E27FC236}">
                <a16:creationId xmlns:a16="http://schemas.microsoft.com/office/drawing/2014/main" id="{F882D55A-06E2-4202-9F74-B6A3A5DE18E3}"/>
              </a:ext>
            </a:extLst>
          </p:cNvPr>
          <p:cNvSpPr txBox="1"/>
          <p:nvPr/>
        </p:nvSpPr>
        <p:spPr>
          <a:xfrm>
            <a:off x="7035319" y="5015509"/>
            <a:ext cx="4231756" cy="830997"/>
          </a:xfrm>
          <a:prstGeom prst="rect">
            <a:avLst/>
          </a:prstGeom>
          <a:solidFill>
            <a:srgbClr val="90B8D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a:latin typeface="Montserrat"/>
              </a:rPr>
              <a:t>Individual Motivation</a:t>
            </a:r>
          </a:p>
          <a:p>
            <a:pPr algn="ctr"/>
            <a:r>
              <a:rPr lang="en-US" sz="2400">
                <a:latin typeface="Montserrat"/>
                <a:cs typeface="Calibri"/>
              </a:rPr>
              <a:t>Automatic and Reflective</a:t>
            </a:r>
          </a:p>
        </p:txBody>
      </p:sp>
      <p:cxnSp>
        <p:nvCxnSpPr>
          <p:cNvPr id="4" name="Straight Arrow Connector 3">
            <a:extLst>
              <a:ext uri="{FF2B5EF4-FFF2-40B4-BE49-F238E27FC236}">
                <a16:creationId xmlns:a16="http://schemas.microsoft.com/office/drawing/2014/main" id="{DB943F0F-4C08-4C1D-B893-1B3D46C67F66}"/>
              </a:ext>
            </a:extLst>
          </p:cNvPr>
          <p:cNvCxnSpPr/>
          <p:nvPr/>
        </p:nvCxnSpPr>
        <p:spPr>
          <a:xfrm>
            <a:off x="9141063" y="4358642"/>
            <a:ext cx="1772" cy="542203"/>
          </a:xfrm>
          <a:prstGeom prst="straightConnector1">
            <a:avLst/>
          </a:prstGeom>
          <a:ln w="57150">
            <a:solidFill>
              <a:srgbClr val="011E4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E31577E-75F2-4294-909D-2F4F28073F7C}"/>
              </a:ext>
            </a:extLst>
          </p:cNvPr>
          <p:cNvCxnSpPr>
            <a:cxnSpLocks/>
          </p:cNvCxnSpPr>
          <p:nvPr/>
        </p:nvCxnSpPr>
        <p:spPr>
          <a:xfrm flipV="1">
            <a:off x="10538683" y="3201073"/>
            <a:ext cx="1801744" cy="6796"/>
          </a:xfrm>
          <a:prstGeom prst="straightConnector1">
            <a:avLst/>
          </a:prstGeom>
          <a:ln w="57150">
            <a:solidFill>
              <a:srgbClr val="011E4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7AE9BF2B-6541-4EF4-8A3F-E5BB58C6859E}"/>
              </a:ext>
            </a:extLst>
          </p:cNvPr>
          <p:cNvCxnSpPr/>
          <p:nvPr/>
        </p:nvCxnSpPr>
        <p:spPr>
          <a:xfrm>
            <a:off x="5910689" y="5990075"/>
            <a:ext cx="763771" cy="311795"/>
          </a:xfrm>
          <a:prstGeom prst="straightConnector1">
            <a:avLst/>
          </a:prstGeom>
          <a:ln w="57150">
            <a:solidFill>
              <a:srgbClr val="011E4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D1A0F2B-74FB-4E83-8E3D-01CF6571E5AA}"/>
              </a:ext>
            </a:extLst>
          </p:cNvPr>
          <p:cNvCxnSpPr>
            <a:cxnSpLocks/>
          </p:cNvCxnSpPr>
          <p:nvPr/>
        </p:nvCxnSpPr>
        <p:spPr>
          <a:xfrm flipH="1">
            <a:off x="11554868" y="5990075"/>
            <a:ext cx="763771" cy="311795"/>
          </a:xfrm>
          <a:prstGeom prst="straightConnector1">
            <a:avLst/>
          </a:prstGeom>
          <a:ln w="57150">
            <a:solidFill>
              <a:srgbClr val="011E4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33A278-8A41-4D8B-B5B0-76CC89C31261}"/>
              </a:ext>
            </a:extLst>
          </p:cNvPr>
          <p:cNvSpPr txBox="1"/>
          <p:nvPr/>
        </p:nvSpPr>
        <p:spPr>
          <a:xfrm>
            <a:off x="5032560" y="218140"/>
            <a:ext cx="10802600"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solidFill>
                  <a:srgbClr val="F5333F"/>
                </a:solidFill>
                <a:latin typeface="Montserrat"/>
                <a:ea typeface="Roboto Black"/>
                <a:cs typeface="Open Sans Light"/>
              </a:rPr>
              <a:t>The interplay of factors affecting COVID-19 protective behaviors</a:t>
            </a:r>
            <a:endParaRPr lang="en-US" sz="4800" b="1">
              <a:solidFill>
                <a:srgbClr val="F5333F"/>
              </a:solidFill>
              <a:latin typeface="Montserrat" pitchFamily="2" charset="77"/>
              <a:ea typeface="Roboto Black" panose="02000000000000000000" pitchFamily="2" charset="0"/>
              <a:cs typeface="Open Sans Light" panose="020B0306030504020204" pitchFamily="34" charset="0"/>
            </a:endParaRPr>
          </a:p>
          <a:p>
            <a:pPr algn="l"/>
            <a:endParaRPr lang="en-US">
              <a:cs typeface="Calibri"/>
            </a:endParaRPr>
          </a:p>
        </p:txBody>
      </p:sp>
      <p:grpSp>
        <p:nvGrpSpPr>
          <p:cNvPr id="25" name="Group 24">
            <a:extLst>
              <a:ext uri="{FF2B5EF4-FFF2-40B4-BE49-F238E27FC236}">
                <a16:creationId xmlns:a16="http://schemas.microsoft.com/office/drawing/2014/main" id="{612ED732-0BE7-4C82-8698-4DA9B683D241}"/>
              </a:ext>
            </a:extLst>
          </p:cNvPr>
          <p:cNvGrpSpPr/>
          <p:nvPr/>
        </p:nvGrpSpPr>
        <p:grpSpPr>
          <a:xfrm>
            <a:off x="917908" y="3164372"/>
            <a:ext cx="4888542" cy="3771108"/>
            <a:chOff x="917908" y="3257299"/>
            <a:chExt cx="4888542" cy="3771108"/>
          </a:xfrm>
        </p:grpSpPr>
        <p:sp>
          <p:nvSpPr>
            <p:cNvPr id="24" name="Oval 23">
              <a:extLst>
                <a:ext uri="{FF2B5EF4-FFF2-40B4-BE49-F238E27FC236}">
                  <a16:creationId xmlns:a16="http://schemas.microsoft.com/office/drawing/2014/main" id="{984AE1A9-E7F1-4223-B0A8-C36DAD79E51F}"/>
                </a:ext>
              </a:extLst>
            </p:cNvPr>
            <p:cNvSpPr/>
            <p:nvPr/>
          </p:nvSpPr>
          <p:spPr>
            <a:xfrm>
              <a:off x="1242932" y="3257299"/>
              <a:ext cx="2052394" cy="1109656"/>
            </a:xfrm>
            <a:prstGeom prst="ellipse">
              <a:avLst/>
            </a:prstGeom>
            <a:noFill/>
            <a:ln w="28575">
              <a:solidFill>
                <a:srgbClr val="90B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a:ea typeface="Open Sans"/>
                  <a:cs typeface="Open Sans"/>
                </a:rPr>
                <a:t>Rights &amp; Regulations</a:t>
              </a:r>
            </a:p>
          </p:txBody>
        </p:sp>
        <p:sp>
          <p:nvSpPr>
            <p:cNvPr id="26" name="Oval 25">
              <a:extLst>
                <a:ext uri="{FF2B5EF4-FFF2-40B4-BE49-F238E27FC236}">
                  <a16:creationId xmlns:a16="http://schemas.microsoft.com/office/drawing/2014/main" id="{24D0B59E-AE7A-43F0-8BB1-0527C2DB08F4}"/>
                </a:ext>
              </a:extLst>
            </p:cNvPr>
            <p:cNvSpPr/>
            <p:nvPr/>
          </p:nvSpPr>
          <p:spPr>
            <a:xfrm>
              <a:off x="3420314" y="3257299"/>
              <a:ext cx="2169196" cy="1193099"/>
            </a:xfrm>
            <a:prstGeom prst="ellipse">
              <a:avLst/>
            </a:prstGeom>
            <a:noFill/>
            <a:ln w="28575">
              <a:solidFill>
                <a:srgbClr val="90B8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latin typeface="Open Sans"/>
                  <a:ea typeface="Open Sans"/>
                  <a:cs typeface="Open Sans"/>
                </a:rPr>
                <a:t>Workplace / School Support</a:t>
              </a:r>
              <a:endParaRPr lang="en-US"/>
            </a:p>
          </p:txBody>
        </p:sp>
        <p:sp>
          <p:nvSpPr>
            <p:cNvPr id="27" name="Oval 26">
              <a:extLst>
                <a:ext uri="{FF2B5EF4-FFF2-40B4-BE49-F238E27FC236}">
                  <a16:creationId xmlns:a16="http://schemas.microsoft.com/office/drawing/2014/main" id="{8C66EA95-09CB-474F-9DD9-B11DECD76D86}"/>
                </a:ext>
              </a:extLst>
            </p:cNvPr>
            <p:cNvSpPr/>
            <p:nvPr/>
          </p:nvSpPr>
          <p:spPr>
            <a:xfrm>
              <a:off x="1251457" y="5610045"/>
              <a:ext cx="1585181" cy="976147"/>
            </a:xfrm>
            <a:prstGeom prst="ellipse">
              <a:avLst/>
            </a:prstGeom>
            <a:noFill/>
            <a:ln w="28575">
              <a:solidFill>
                <a:srgbClr val="90B8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latin typeface="Open Sans"/>
                  <a:ea typeface="Open Sans"/>
                  <a:cs typeface="Open Sans"/>
                </a:rPr>
                <a:t>Income</a:t>
              </a:r>
              <a:endParaRPr lang="en-US"/>
            </a:p>
          </p:txBody>
        </p:sp>
        <p:sp>
          <p:nvSpPr>
            <p:cNvPr id="28" name="Oval 27">
              <a:extLst>
                <a:ext uri="{FF2B5EF4-FFF2-40B4-BE49-F238E27FC236}">
                  <a16:creationId xmlns:a16="http://schemas.microsoft.com/office/drawing/2014/main" id="{A4C6B5CF-C864-4117-A2C2-540775918516}"/>
                </a:ext>
              </a:extLst>
            </p:cNvPr>
            <p:cNvSpPr/>
            <p:nvPr/>
          </p:nvSpPr>
          <p:spPr>
            <a:xfrm>
              <a:off x="3003182" y="4542132"/>
              <a:ext cx="2803268" cy="1184755"/>
            </a:xfrm>
            <a:prstGeom prst="ellipse">
              <a:avLst/>
            </a:prstGeom>
            <a:noFill/>
            <a:ln w="28575">
              <a:solidFill>
                <a:srgbClr val="90B8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latin typeface="Open Sans"/>
                  <a:ea typeface="Open Sans"/>
                  <a:cs typeface="Open Sans"/>
                </a:rPr>
                <a:t>Accessibility (water, sanitizer, transportation)</a:t>
              </a:r>
              <a:endParaRPr lang="en-US"/>
            </a:p>
          </p:txBody>
        </p:sp>
        <p:sp>
          <p:nvSpPr>
            <p:cNvPr id="29" name="Oval 28">
              <a:extLst>
                <a:ext uri="{FF2B5EF4-FFF2-40B4-BE49-F238E27FC236}">
                  <a16:creationId xmlns:a16="http://schemas.microsoft.com/office/drawing/2014/main" id="{24ECD551-8D64-4387-8AB5-B444E462DA52}"/>
                </a:ext>
              </a:extLst>
            </p:cNvPr>
            <p:cNvSpPr/>
            <p:nvPr/>
          </p:nvSpPr>
          <p:spPr>
            <a:xfrm>
              <a:off x="917908" y="4366926"/>
              <a:ext cx="1768729" cy="1193099"/>
            </a:xfrm>
            <a:prstGeom prst="ellipse">
              <a:avLst/>
            </a:prstGeom>
            <a:noFill/>
            <a:ln w="28575">
              <a:solidFill>
                <a:srgbClr val="90B8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latin typeface="Open Sans"/>
                  <a:ea typeface="Open Sans"/>
                  <a:cs typeface="Open Sans"/>
                </a:rPr>
                <a:t>Cultural Norms, Values</a:t>
              </a:r>
              <a:endParaRPr lang="en-US"/>
            </a:p>
          </p:txBody>
        </p:sp>
        <p:sp>
          <p:nvSpPr>
            <p:cNvPr id="30" name="Oval 29">
              <a:extLst>
                <a:ext uri="{FF2B5EF4-FFF2-40B4-BE49-F238E27FC236}">
                  <a16:creationId xmlns:a16="http://schemas.microsoft.com/office/drawing/2014/main" id="{ACEC23C2-D96E-41CF-885F-95F6ED44CE73}"/>
                </a:ext>
              </a:extLst>
            </p:cNvPr>
            <p:cNvSpPr/>
            <p:nvPr/>
          </p:nvSpPr>
          <p:spPr>
            <a:xfrm>
              <a:off x="2819780" y="5818620"/>
              <a:ext cx="2269312" cy="1209787"/>
            </a:xfrm>
            <a:prstGeom prst="ellipse">
              <a:avLst/>
            </a:prstGeom>
            <a:noFill/>
            <a:ln w="28575">
              <a:solidFill>
                <a:srgbClr val="90B8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latin typeface="Open Sans"/>
                  <a:ea typeface="Open Sans"/>
                  <a:cs typeface="Open Sans"/>
                </a:rPr>
                <a:t>Peers' expectations &amp; behaviors</a:t>
              </a:r>
              <a:endParaRPr lang="en-US"/>
            </a:p>
          </p:txBody>
        </p:sp>
      </p:grpSp>
      <p:grpSp>
        <p:nvGrpSpPr>
          <p:cNvPr id="47" name="Group 46">
            <a:extLst>
              <a:ext uri="{FF2B5EF4-FFF2-40B4-BE49-F238E27FC236}">
                <a16:creationId xmlns:a16="http://schemas.microsoft.com/office/drawing/2014/main" id="{4A3F3C7E-1F29-4CEB-BE47-0024C4E1338B}"/>
              </a:ext>
            </a:extLst>
          </p:cNvPr>
          <p:cNvGrpSpPr/>
          <p:nvPr/>
        </p:nvGrpSpPr>
        <p:grpSpPr>
          <a:xfrm>
            <a:off x="13791371" y="3204188"/>
            <a:ext cx="2271647" cy="3879568"/>
            <a:chOff x="13856410" y="3315700"/>
            <a:chExt cx="2271647" cy="3879568"/>
          </a:xfrm>
        </p:grpSpPr>
        <p:sp>
          <p:nvSpPr>
            <p:cNvPr id="31" name="Oval 30">
              <a:extLst>
                <a:ext uri="{FF2B5EF4-FFF2-40B4-BE49-F238E27FC236}">
                  <a16:creationId xmlns:a16="http://schemas.microsoft.com/office/drawing/2014/main" id="{7B611480-CE22-4F6E-9EFB-5B2E6430816E}"/>
                </a:ext>
              </a:extLst>
            </p:cNvPr>
            <p:cNvSpPr/>
            <p:nvPr/>
          </p:nvSpPr>
          <p:spPr>
            <a:xfrm>
              <a:off x="13856410" y="3315700"/>
              <a:ext cx="2269312" cy="1209787"/>
            </a:xfrm>
            <a:prstGeom prst="ellipse">
              <a:avLst/>
            </a:prstGeom>
            <a:noFill/>
            <a:ln w="28575">
              <a:solidFill>
                <a:srgbClr val="90B8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latin typeface="Open Sans"/>
                  <a:ea typeface="Open Sans"/>
                  <a:cs typeface="Open Sans"/>
                </a:rPr>
                <a:t>Awareness</a:t>
              </a:r>
              <a:endParaRPr lang="en-US"/>
            </a:p>
          </p:txBody>
        </p:sp>
        <p:sp>
          <p:nvSpPr>
            <p:cNvPr id="33" name="Oval 32">
              <a:extLst>
                <a:ext uri="{FF2B5EF4-FFF2-40B4-BE49-F238E27FC236}">
                  <a16:creationId xmlns:a16="http://schemas.microsoft.com/office/drawing/2014/main" id="{2B6AFEA4-2A64-417A-A67E-C5570D64A32E}"/>
                </a:ext>
              </a:extLst>
            </p:cNvPr>
            <p:cNvSpPr/>
            <p:nvPr/>
          </p:nvSpPr>
          <p:spPr>
            <a:xfrm>
              <a:off x="13856411" y="4633904"/>
              <a:ext cx="2269312" cy="1209787"/>
            </a:xfrm>
            <a:prstGeom prst="ellipse">
              <a:avLst/>
            </a:prstGeom>
            <a:noFill/>
            <a:ln w="28575">
              <a:solidFill>
                <a:srgbClr val="90B8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latin typeface="Open Sans"/>
                  <a:ea typeface="Open Sans"/>
                  <a:cs typeface="Open Sans"/>
                </a:rPr>
                <a:t>Mental Ability</a:t>
              </a:r>
              <a:endParaRPr lang="en-US"/>
            </a:p>
          </p:txBody>
        </p:sp>
        <p:sp>
          <p:nvSpPr>
            <p:cNvPr id="34" name="Oval 33">
              <a:extLst>
                <a:ext uri="{FF2B5EF4-FFF2-40B4-BE49-F238E27FC236}">
                  <a16:creationId xmlns:a16="http://schemas.microsoft.com/office/drawing/2014/main" id="{017A49AB-9E48-4016-A57C-92D7EC246A5B}"/>
                </a:ext>
              </a:extLst>
            </p:cNvPr>
            <p:cNvSpPr/>
            <p:nvPr/>
          </p:nvSpPr>
          <p:spPr>
            <a:xfrm>
              <a:off x="13858745" y="5985481"/>
              <a:ext cx="2269312" cy="1209787"/>
            </a:xfrm>
            <a:prstGeom prst="ellipse">
              <a:avLst/>
            </a:prstGeom>
            <a:noFill/>
            <a:ln w="28575">
              <a:solidFill>
                <a:srgbClr val="90B8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latin typeface="Open Sans"/>
                  <a:ea typeface="Open Sans"/>
                  <a:cs typeface="Open Sans"/>
                </a:rPr>
                <a:t>(Health) Literacy</a:t>
              </a:r>
              <a:endParaRPr lang="en-US"/>
            </a:p>
          </p:txBody>
        </p:sp>
      </p:grpSp>
      <p:sp>
        <p:nvSpPr>
          <p:cNvPr id="38" name="Oval 37">
            <a:extLst>
              <a:ext uri="{FF2B5EF4-FFF2-40B4-BE49-F238E27FC236}">
                <a16:creationId xmlns:a16="http://schemas.microsoft.com/office/drawing/2014/main" id="{3138BD52-CBA5-48DE-A4B8-89FCAAC93A64}"/>
              </a:ext>
            </a:extLst>
          </p:cNvPr>
          <p:cNvSpPr/>
          <p:nvPr/>
        </p:nvSpPr>
        <p:spPr>
          <a:xfrm>
            <a:off x="18124024" y="12246280"/>
            <a:ext cx="1868846" cy="850980"/>
          </a:xfrm>
          <a:prstGeom prst="ellipse">
            <a:avLst/>
          </a:prstGeom>
          <a:noFill/>
          <a:ln w="28575">
            <a:solidFill>
              <a:srgbClr val="90B8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a:solidFill>
                  <a:srgbClr val="000000"/>
                </a:solidFill>
                <a:latin typeface="Open Sans"/>
                <a:ea typeface="Open Sans"/>
                <a:cs typeface="Open Sans"/>
              </a:rPr>
              <a:t>Values &amp; Beliefs</a:t>
            </a:r>
            <a:endParaRPr lang="en-US"/>
          </a:p>
        </p:txBody>
      </p:sp>
      <p:grpSp>
        <p:nvGrpSpPr>
          <p:cNvPr id="46" name="Group 45">
            <a:extLst>
              <a:ext uri="{FF2B5EF4-FFF2-40B4-BE49-F238E27FC236}">
                <a16:creationId xmlns:a16="http://schemas.microsoft.com/office/drawing/2014/main" id="{9E8353C3-B142-45FF-988F-2B252CA87329}"/>
              </a:ext>
            </a:extLst>
          </p:cNvPr>
          <p:cNvGrpSpPr/>
          <p:nvPr/>
        </p:nvGrpSpPr>
        <p:grpSpPr>
          <a:xfrm>
            <a:off x="6638022" y="5939967"/>
            <a:ext cx="5006846" cy="4171520"/>
            <a:chOff x="6638022" y="5977138"/>
            <a:chExt cx="5006846" cy="4171520"/>
          </a:xfrm>
        </p:grpSpPr>
        <p:sp>
          <p:nvSpPr>
            <p:cNvPr id="35" name="Oval 34">
              <a:extLst>
                <a:ext uri="{FF2B5EF4-FFF2-40B4-BE49-F238E27FC236}">
                  <a16:creationId xmlns:a16="http://schemas.microsoft.com/office/drawing/2014/main" id="{39FDED6D-314F-4D2B-AD87-CB7CB9416176}"/>
                </a:ext>
              </a:extLst>
            </p:cNvPr>
            <p:cNvSpPr/>
            <p:nvPr/>
          </p:nvSpPr>
          <p:spPr>
            <a:xfrm>
              <a:off x="7262558" y="5977138"/>
              <a:ext cx="1902218" cy="850980"/>
            </a:xfrm>
            <a:prstGeom prst="ellipse">
              <a:avLst/>
            </a:prstGeom>
            <a:noFill/>
            <a:ln w="28575">
              <a:solidFill>
                <a:srgbClr val="90B8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rgbClr val="000000"/>
                  </a:solidFill>
                  <a:latin typeface="Open Sans"/>
                  <a:ea typeface="Open Sans"/>
                  <a:cs typeface="Open Sans"/>
                </a:rPr>
                <a:t>Experiences</a:t>
              </a:r>
              <a:endParaRPr lang="en-US" sz="1600"/>
            </a:p>
          </p:txBody>
        </p:sp>
        <p:sp>
          <p:nvSpPr>
            <p:cNvPr id="36" name="Oval 35">
              <a:extLst>
                <a:ext uri="{FF2B5EF4-FFF2-40B4-BE49-F238E27FC236}">
                  <a16:creationId xmlns:a16="http://schemas.microsoft.com/office/drawing/2014/main" id="{5E0A4972-53E8-48A2-8E62-A22368AEBC5E}"/>
                </a:ext>
              </a:extLst>
            </p:cNvPr>
            <p:cNvSpPr/>
            <p:nvPr/>
          </p:nvSpPr>
          <p:spPr>
            <a:xfrm>
              <a:off x="9299115" y="5985480"/>
              <a:ext cx="1435007" cy="850980"/>
            </a:xfrm>
            <a:prstGeom prst="ellipse">
              <a:avLst/>
            </a:prstGeom>
            <a:noFill/>
            <a:ln w="28575">
              <a:solidFill>
                <a:srgbClr val="90B8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rgbClr val="000000"/>
                  </a:solidFill>
                  <a:latin typeface="Open Sans"/>
                  <a:ea typeface="Open Sans"/>
                  <a:cs typeface="Open Sans"/>
                </a:rPr>
                <a:t>Values &amp; Beliefs</a:t>
              </a:r>
              <a:endParaRPr lang="en-US"/>
            </a:p>
          </p:txBody>
        </p:sp>
        <p:sp>
          <p:nvSpPr>
            <p:cNvPr id="37" name="Oval 36">
              <a:extLst>
                <a:ext uri="{FF2B5EF4-FFF2-40B4-BE49-F238E27FC236}">
                  <a16:creationId xmlns:a16="http://schemas.microsoft.com/office/drawing/2014/main" id="{3138BD52-CBA5-48DE-A4B8-89FCAAC93A64}"/>
                </a:ext>
              </a:extLst>
            </p:cNvPr>
            <p:cNvSpPr/>
            <p:nvPr/>
          </p:nvSpPr>
          <p:spPr>
            <a:xfrm>
              <a:off x="6638022" y="6836472"/>
              <a:ext cx="1868846" cy="850980"/>
            </a:xfrm>
            <a:prstGeom prst="ellipse">
              <a:avLst/>
            </a:prstGeom>
            <a:noFill/>
            <a:ln w="28575">
              <a:solidFill>
                <a:srgbClr val="90B8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a:solidFill>
                    <a:srgbClr val="000000"/>
                  </a:solidFill>
                  <a:latin typeface="Open Sans"/>
                  <a:ea typeface="Open Sans"/>
                  <a:cs typeface="Open Sans"/>
                </a:rPr>
                <a:t>Risk Perceptions</a:t>
              </a:r>
              <a:endParaRPr lang="en-US"/>
            </a:p>
          </p:txBody>
        </p:sp>
        <p:sp>
          <p:nvSpPr>
            <p:cNvPr id="39" name="Oval 38">
              <a:extLst>
                <a:ext uri="{FF2B5EF4-FFF2-40B4-BE49-F238E27FC236}">
                  <a16:creationId xmlns:a16="http://schemas.microsoft.com/office/drawing/2014/main" id="{DF2BC9AE-A62B-4D79-ADC2-61CB8A0A945B}"/>
                </a:ext>
              </a:extLst>
            </p:cNvPr>
            <p:cNvSpPr/>
            <p:nvPr/>
          </p:nvSpPr>
          <p:spPr>
            <a:xfrm>
              <a:off x="10118087" y="6736356"/>
              <a:ext cx="1526781" cy="850980"/>
            </a:xfrm>
            <a:prstGeom prst="ellipse">
              <a:avLst/>
            </a:prstGeom>
            <a:noFill/>
            <a:ln w="28575">
              <a:solidFill>
                <a:srgbClr val="90B8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a:solidFill>
                    <a:srgbClr val="000000"/>
                  </a:solidFill>
                  <a:latin typeface="Open Sans"/>
                  <a:ea typeface="Open Sans"/>
                  <a:cs typeface="Open Sans"/>
                </a:rPr>
                <a:t>Emotions</a:t>
              </a:r>
              <a:endParaRPr lang="en-US"/>
            </a:p>
          </p:txBody>
        </p:sp>
        <p:sp>
          <p:nvSpPr>
            <p:cNvPr id="40" name="Oval 39">
              <a:extLst>
                <a:ext uri="{FF2B5EF4-FFF2-40B4-BE49-F238E27FC236}">
                  <a16:creationId xmlns:a16="http://schemas.microsoft.com/office/drawing/2014/main" id="{4EC78222-6CD9-469B-AB58-6AD4E0FAB05B}"/>
                </a:ext>
              </a:extLst>
            </p:cNvPr>
            <p:cNvSpPr/>
            <p:nvPr/>
          </p:nvSpPr>
          <p:spPr>
            <a:xfrm>
              <a:off x="8124341" y="9297678"/>
              <a:ext cx="2052393" cy="850980"/>
            </a:xfrm>
            <a:prstGeom prst="ellipse">
              <a:avLst/>
            </a:prstGeom>
            <a:noFill/>
            <a:ln w="28575">
              <a:solidFill>
                <a:srgbClr val="90B8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a:solidFill>
                    <a:srgbClr val="000000"/>
                  </a:solidFill>
                  <a:latin typeface="Open Sans"/>
                  <a:ea typeface="Open Sans"/>
                  <a:cs typeface="Open Sans"/>
                </a:rPr>
                <a:t>Complacency</a:t>
              </a:r>
              <a:endParaRPr lang="en-US"/>
            </a:p>
          </p:txBody>
        </p:sp>
        <p:sp>
          <p:nvSpPr>
            <p:cNvPr id="41" name="Oval 40">
              <a:extLst>
                <a:ext uri="{FF2B5EF4-FFF2-40B4-BE49-F238E27FC236}">
                  <a16:creationId xmlns:a16="http://schemas.microsoft.com/office/drawing/2014/main" id="{8028D52D-9127-4639-A27E-D14AB3BBA178}"/>
                </a:ext>
              </a:extLst>
            </p:cNvPr>
            <p:cNvSpPr/>
            <p:nvPr/>
          </p:nvSpPr>
          <p:spPr>
            <a:xfrm>
              <a:off x="6707293" y="7729180"/>
              <a:ext cx="1101285" cy="850980"/>
            </a:xfrm>
            <a:prstGeom prst="ellipse">
              <a:avLst/>
            </a:prstGeom>
            <a:noFill/>
            <a:ln w="28575">
              <a:solidFill>
                <a:srgbClr val="90B8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a:solidFill>
                    <a:srgbClr val="000000"/>
                  </a:solidFill>
                  <a:latin typeface="Open Sans"/>
                  <a:ea typeface="Open Sans"/>
                  <a:cs typeface="Open Sans"/>
                </a:rPr>
                <a:t>Trust</a:t>
              </a:r>
              <a:endParaRPr lang="en-US"/>
            </a:p>
          </p:txBody>
        </p:sp>
        <p:sp>
          <p:nvSpPr>
            <p:cNvPr id="42" name="Oval 41">
              <a:extLst>
                <a:ext uri="{FF2B5EF4-FFF2-40B4-BE49-F238E27FC236}">
                  <a16:creationId xmlns:a16="http://schemas.microsoft.com/office/drawing/2014/main" id="{D3347E3C-A941-4913-B12C-462DFE7023DF}"/>
                </a:ext>
              </a:extLst>
            </p:cNvPr>
            <p:cNvSpPr/>
            <p:nvPr/>
          </p:nvSpPr>
          <p:spPr>
            <a:xfrm>
              <a:off x="10326570" y="7645750"/>
              <a:ext cx="1318204" cy="850980"/>
            </a:xfrm>
            <a:prstGeom prst="ellipse">
              <a:avLst/>
            </a:prstGeom>
            <a:noFill/>
            <a:ln w="28575">
              <a:solidFill>
                <a:srgbClr val="90B8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a:solidFill>
                    <a:srgbClr val="000000"/>
                  </a:solidFill>
                  <a:latin typeface="Open Sans"/>
                  <a:ea typeface="Open Sans"/>
                  <a:cs typeface="Open Sans"/>
                </a:rPr>
                <a:t>Self-Efficacy</a:t>
              </a:r>
              <a:endParaRPr lang="en-US"/>
            </a:p>
          </p:txBody>
        </p:sp>
        <p:sp>
          <p:nvSpPr>
            <p:cNvPr id="43" name="Oval 42">
              <a:extLst>
                <a:ext uri="{FF2B5EF4-FFF2-40B4-BE49-F238E27FC236}">
                  <a16:creationId xmlns:a16="http://schemas.microsoft.com/office/drawing/2014/main" id="{D3347E3C-A941-4913-B12C-462DFE7023DF}"/>
                </a:ext>
              </a:extLst>
            </p:cNvPr>
            <p:cNvSpPr/>
            <p:nvPr/>
          </p:nvSpPr>
          <p:spPr>
            <a:xfrm>
              <a:off x="9334963" y="8547843"/>
              <a:ext cx="1902218" cy="850980"/>
            </a:xfrm>
            <a:prstGeom prst="ellipse">
              <a:avLst/>
            </a:prstGeom>
            <a:noFill/>
            <a:ln w="28575">
              <a:solidFill>
                <a:srgbClr val="90B8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a:solidFill>
                    <a:srgbClr val="000000"/>
                  </a:solidFill>
                  <a:latin typeface="Open Sans"/>
                  <a:ea typeface="Open Sans"/>
                  <a:cs typeface="Open Sans"/>
                </a:rPr>
                <a:t>Perceptions</a:t>
              </a:r>
              <a:endParaRPr lang="en-US"/>
            </a:p>
          </p:txBody>
        </p:sp>
        <p:sp>
          <p:nvSpPr>
            <p:cNvPr id="44" name="Oval 43">
              <a:extLst>
                <a:ext uri="{FF2B5EF4-FFF2-40B4-BE49-F238E27FC236}">
                  <a16:creationId xmlns:a16="http://schemas.microsoft.com/office/drawing/2014/main" id="{D3347E3C-A941-4913-B12C-462DFE7023DF}"/>
                </a:ext>
              </a:extLst>
            </p:cNvPr>
            <p:cNvSpPr/>
            <p:nvPr/>
          </p:nvSpPr>
          <p:spPr>
            <a:xfrm>
              <a:off x="8310044" y="7289082"/>
              <a:ext cx="1701984" cy="1051243"/>
            </a:xfrm>
            <a:prstGeom prst="ellipse">
              <a:avLst/>
            </a:prstGeom>
            <a:solidFill>
              <a:srgbClr val="011E41"/>
            </a:solidFill>
            <a:ln w="28575">
              <a:solidFill>
                <a:srgbClr val="011E4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a:solidFill>
                    <a:srgbClr val="FFFFFF"/>
                  </a:solidFill>
                  <a:latin typeface="Open Sans"/>
                  <a:ea typeface="Open Sans"/>
                  <a:cs typeface="Open Sans"/>
                </a:rPr>
                <a:t>FATIGUE</a:t>
              </a:r>
              <a:endParaRPr lang="en-US" sz="2400">
                <a:solidFill>
                  <a:srgbClr val="FFFFFF"/>
                </a:solidFill>
              </a:endParaRPr>
            </a:p>
          </p:txBody>
        </p:sp>
        <p:sp>
          <p:nvSpPr>
            <p:cNvPr id="45" name="Oval 44">
              <a:extLst>
                <a:ext uri="{FF2B5EF4-FFF2-40B4-BE49-F238E27FC236}">
                  <a16:creationId xmlns:a16="http://schemas.microsoft.com/office/drawing/2014/main" id="{E575DDF1-89D5-40C6-9849-A1F297819154}"/>
                </a:ext>
              </a:extLst>
            </p:cNvPr>
            <p:cNvSpPr/>
            <p:nvPr/>
          </p:nvSpPr>
          <p:spPr>
            <a:xfrm>
              <a:off x="7033738" y="8547844"/>
              <a:ext cx="1902218" cy="850980"/>
            </a:xfrm>
            <a:prstGeom prst="ellipse">
              <a:avLst/>
            </a:prstGeom>
            <a:noFill/>
            <a:ln w="28575">
              <a:solidFill>
                <a:srgbClr val="90B8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a:solidFill>
                    <a:srgbClr val="000000"/>
                  </a:solidFill>
                  <a:latin typeface="Open Sans"/>
                  <a:ea typeface="Open Sans"/>
                  <a:cs typeface="Open Sans"/>
                </a:rPr>
                <a:t>Intentions</a:t>
              </a:r>
              <a:endParaRPr lang="en-US"/>
            </a:p>
          </p:txBody>
        </p:sp>
      </p:grpSp>
      <p:cxnSp>
        <p:nvCxnSpPr>
          <p:cNvPr id="48" name="Straight Arrow Connector 47">
            <a:extLst>
              <a:ext uri="{FF2B5EF4-FFF2-40B4-BE49-F238E27FC236}">
                <a16:creationId xmlns:a16="http://schemas.microsoft.com/office/drawing/2014/main" id="{D9549D71-684F-452A-B1A7-50E201031583}"/>
              </a:ext>
            </a:extLst>
          </p:cNvPr>
          <p:cNvCxnSpPr>
            <a:cxnSpLocks/>
          </p:cNvCxnSpPr>
          <p:nvPr/>
        </p:nvCxnSpPr>
        <p:spPr>
          <a:xfrm flipV="1">
            <a:off x="5967388" y="3247536"/>
            <a:ext cx="1801744" cy="6796"/>
          </a:xfrm>
          <a:prstGeom prst="straightConnector1">
            <a:avLst/>
          </a:prstGeom>
          <a:ln w="57150">
            <a:solidFill>
              <a:srgbClr val="011E4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39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6D75771-BCE7-4E7C-B34E-88C35A51385A}"/>
              </a:ext>
            </a:extLst>
          </p:cNvPr>
          <p:cNvSpPr/>
          <p:nvPr/>
        </p:nvSpPr>
        <p:spPr>
          <a:xfrm>
            <a:off x="4498848" y="3202416"/>
            <a:ext cx="9290304" cy="574243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grpSp>
        <p:nvGrpSpPr>
          <p:cNvPr id="19" name="Group 18">
            <a:extLst>
              <a:ext uri="{FF2B5EF4-FFF2-40B4-BE49-F238E27FC236}">
                <a16:creationId xmlns:a16="http://schemas.microsoft.com/office/drawing/2014/main" id="{6D59076F-959E-44EC-B23E-6DD00D2D024C}"/>
              </a:ext>
            </a:extLst>
          </p:cNvPr>
          <p:cNvGrpSpPr/>
          <p:nvPr/>
        </p:nvGrpSpPr>
        <p:grpSpPr>
          <a:xfrm>
            <a:off x="5885688" y="2966851"/>
            <a:ext cx="6516624" cy="2286000"/>
            <a:chOff x="5885688" y="2489348"/>
            <a:chExt cx="6516624" cy="2286000"/>
          </a:xfrm>
        </p:grpSpPr>
        <p:sp>
          <p:nvSpPr>
            <p:cNvPr id="5" name="TextBox 4">
              <a:extLst>
                <a:ext uri="{FF2B5EF4-FFF2-40B4-BE49-F238E27FC236}">
                  <a16:creationId xmlns:a16="http://schemas.microsoft.com/office/drawing/2014/main" id="{1B1E0A10-8A1A-4984-B06A-E0EE0E1A95AF}"/>
                </a:ext>
              </a:extLst>
            </p:cNvPr>
            <p:cNvSpPr txBox="1"/>
            <p:nvPr/>
          </p:nvSpPr>
          <p:spPr>
            <a:xfrm>
              <a:off x="9808808" y="3216850"/>
              <a:ext cx="2593504" cy="830997"/>
            </a:xfrm>
            <a:prstGeom prst="rect">
              <a:avLst/>
            </a:prstGeom>
            <a:noFill/>
            <a:ln>
              <a:noFill/>
            </a:ln>
          </p:spPr>
          <p:txBody>
            <a:bodyPr wrap="square" rtlCol="0" anchor="ctr" anchorCtr="0">
              <a:spAutoFit/>
            </a:bodyPr>
            <a:lstStyle/>
            <a:p>
              <a:r>
                <a:rPr lang="en-US" sz="4800" b="1">
                  <a:latin typeface="Open Sans" panose="020B0606030504020204" pitchFamily="34" charset="0"/>
                  <a:ea typeface="Open Sans" panose="020B0606030504020204" pitchFamily="34" charset="0"/>
                  <a:cs typeface="Open Sans" panose="020B0606030504020204" pitchFamily="34" charset="0"/>
                </a:rPr>
                <a:t>LOOK</a:t>
              </a:r>
            </a:p>
          </p:txBody>
        </p:sp>
        <p:pic>
          <p:nvPicPr>
            <p:cNvPr id="3" name="Picture 2">
              <a:extLst>
                <a:ext uri="{FF2B5EF4-FFF2-40B4-BE49-F238E27FC236}">
                  <a16:creationId xmlns:a16="http://schemas.microsoft.com/office/drawing/2014/main" id="{F8D53632-A6E5-4113-98B5-EE7777D87BC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85688" y="2489348"/>
              <a:ext cx="2286000" cy="2286000"/>
            </a:xfrm>
            <a:prstGeom prst="rect">
              <a:avLst/>
            </a:prstGeom>
            <a:ln>
              <a:noFill/>
            </a:ln>
          </p:spPr>
        </p:pic>
      </p:grpSp>
      <p:grpSp>
        <p:nvGrpSpPr>
          <p:cNvPr id="17" name="Group 16">
            <a:extLst>
              <a:ext uri="{FF2B5EF4-FFF2-40B4-BE49-F238E27FC236}">
                <a16:creationId xmlns:a16="http://schemas.microsoft.com/office/drawing/2014/main" id="{D786421E-19EA-4D22-8A37-F9473484D12C}"/>
              </a:ext>
            </a:extLst>
          </p:cNvPr>
          <p:cNvGrpSpPr/>
          <p:nvPr/>
        </p:nvGrpSpPr>
        <p:grpSpPr>
          <a:xfrm>
            <a:off x="5885688" y="4917709"/>
            <a:ext cx="6516624" cy="2286000"/>
            <a:chOff x="5885688" y="4824254"/>
            <a:chExt cx="6516624" cy="2286000"/>
          </a:xfrm>
        </p:grpSpPr>
        <p:sp>
          <p:nvSpPr>
            <p:cNvPr id="6" name="TextBox 5">
              <a:extLst>
                <a:ext uri="{FF2B5EF4-FFF2-40B4-BE49-F238E27FC236}">
                  <a16:creationId xmlns:a16="http://schemas.microsoft.com/office/drawing/2014/main" id="{80DB6E62-651B-416E-BC74-6066884CDAE5}"/>
                </a:ext>
              </a:extLst>
            </p:cNvPr>
            <p:cNvSpPr txBox="1"/>
            <p:nvPr/>
          </p:nvSpPr>
          <p:spPr>
            <a:xfrm>
              <a:off x="9808808" y="5551757"/>
              <a:ext cx="2593504" cy="830997"/>
            </a:xfrm>
            <a:prstGeom prst="rect">
              <a:avLst/>
            </a:prstGeom>
            <a:noFill/>
            <a:ln>
              <a:noFill/>
            </a:ln>
          </p:spPr>
          <p:txBody>
            <a:bodyPr wrap="square" rtlCol="0" anchor="ctr" anchorCtr="0">
              <a:spAutoFit/>
            </a:bodyPr>
            <a:lstStyle/>
            <a:p>
              <a:r>
                <a:rPr lang="en-US" sz="4800" b="1">
                  <a:latin typeface="Open Sans" panose="020B0606030504020204" pitchFamily="34" charset="0"/>
                  <a:ea typeface="Open Sans" panose="020B0606030504020204" pitchFamily="34" charset="0"/>
                  <a:cs typeface="Open Sans" panose="020B0606030504020204" pitchFamily="34" charset="0"/>
                </a:rPr>
                <a:t>LISTEN</a:t>
              </a:r>
            </a:p>
          </p:txBody>
        </p:sp>
        <p:pic>
          <p:nvPicPr>
            <p:cNvPr id="15" name="Picture 14">
              <a:extLst>
                <a:ext uri="{FF2B5EF4-FFF2-40B4-BE49-F238E27FC236}">
                  <a16:creationId xmlns:a16="http://schemas.microsoft.com/office/drawing/2014/main" id="{C75DF292-8DE1-4481-9D0E-A3759861741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885688" y="4824254"/>
              <a:ext cx="2286000" cy="2286000"/>
            </a:xfrm>
            <a:prstGeom prst="rect">
              <a:avLst/>
            </a:prstGeom>
            <a:ln>
              <a:noFill/>
            </a:ln>
          </p:spPr>
        </p:pic>
      </p:grpSp>
      <p:grpSp>
        <p:nvGrpSpPr>
          <p:cNvPr id="20" name="Group 19">
            <a:extLst>
              <a:ext uri="{FF2B5EF4-FFF2-40B4-BE49-F238E27FC236}">
                <a16:creationId xmlns:a16="http://schemas.microsoft.com/office/drawing/2014/main" id="{4639346A-D055-49BC-985E-809DCB9BB0F8}"/>
              </a:ext>
            </a:extLst>
          </p:cNvPr>
          <p:cNvGrpSpPr/>
          <p:nvPr/>
        </p:nvGrpSpPr>
        <p:grpSpPr>
          <a:xfrm>
            <a:off x="5885688" y="6868568"/>
            <a:ext cx="6516623" cy="2286000"/>
            <a:chOff x="5885688" y="7159161"/>
            <a:chExt cx="6516623" cy="2286000"/>
          </a:xfrm>
        </p:grpSpPr>
        <p:sp>
          <p:nvSpPr>
            <p:cNvPr id="8" name="TextBox 7">
              <a:extLst>
                <a:ext uri="{FF2B5EF4-FFF2-40B4-BE49-F238E27FC236}">
                  <a16:creationId xmlns:a16="http://schemas.microsoft.com/office/drawing/2014/main" id="{2665AC25-99B5-4DF7-B47B-95035148A50F}"/>
                </a:ext>
              </a:extLst>
            </p:cNvPr>
            <p:cNvSpPr txBox="1"/>
            <p:nvPr/>
          </p:nvSpPr>
          <p:spPr>
            <a:xfrm>
              <a:off x="9808807" y="7886663"/>
              <a:ext cx="2593504" cy="830997"/>
            </a:xfrm>
            <a:prstGeom prst="rect">
              <a:avLst/>
            </a:prstGeom>
            <a:noFill/>
            <a:ln>
              <a:noFill/>
            </a:ln>
          </p:spPr>
          <p:txBody>
            <a:bodyPr wrap="square" rtlCol="0" anchor="ctr" anchorCtr="0">
              <a:spAutoFit/>
            </a:bodyPr>
            <a:lstStyle/>
            <a:p>
              <a:r>
                <a:rPr lang="en-US" sz="4800" b="1">
                  <a:latin typeface="Open Sans" panose="020B0606030504020204" pitchFamily="34" charset="0"/>
                  <a:ea typeface="Open Sans" panose="020B0606030504020204" pitchFamily="34" charset="0"/>
                  <a:cs typeface="Open Sans" panose="020B0606030504020204" pitchFamily="34" charset="0"/>
                </a:rPr>
                <a:t>LINK</a:t>
              </a:r>
            </a:p>
          </p:txBody>
        </p:sp>
        <p:pic>
          <p:nvPicPr>
            <p:cNvPr id="16" name="Picture 15">
              <a:extLst>
                <a:ext uri="{FF2B5EF4-FFF2-40B4-BE49-F238E27FC236}">
                  <a16:creationId xmlns:a16="http://schemas.microsoft.com/office/drawing/2014/main" id="{E0E33E60-304F-4D2C-BD48-C28BBEEE23E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885688" y="7159161"/>
              <a:ext cx="2286000" cy="2286000"/>
            </a:xfrm>
            <a:prstGeom prst="rect">
              <a:avLst/>
            </a:prstGeom>
            <a:ln>
              <a:noFill/>
            </a:ln>
          </p:spPr>
        </p:pic>
      </p:grpSp>
      <p:sp>
        <p:nvSpPr>
          <p:cNvPr id="22" name="TextBox 21">
            <a:extLst>
              <a:ext uri="{FF2B5EF4-FFF2-40B4-BE49-F238E27FC236}">
                <a16:creationId xmlns:a16="http://schemas.microsoft.com/office/drawing/2014/main" id="{1536021F-E3E1-433D-9735-9B946F477555}"/>
              </a:ext>
            </a:extLst>
          </p:cNvPr>
          <p:cNvSpPr txBox="1"/>
          <p:nvPr/>
        </p:nvSpPr>
        <p:spPr>
          <a:xfrm>
            <a:off x="3896552" y="2328924"/>
            <a:ext cx="10494896" cy="830997"/>
          </a:xfrm>
          <a:prstGeom prst="rect">
            <a:avLst/>
          </a:prstGeom>
          <a:noFill/>
        </p:spPr>
        <p:txBody>
          <a:bodyPr wrap="square" lIns="91440" tIns="45720" rIns="91440" bIns="45720" rtlCol="0" anchor="t">
            <a:spAutoFit/>
          </a:bodyPr>
          <a:lstStyle/>
          <a:p>
            <a:pPr marL="12700" marR="0" lvl="0" indent="0" algn="ctr" defTabSz="914400">
              <a:lnSpc>
                <a:spcPct val="100000"/>
              </a:lnSpc>
              <a:spcBef>
                <a:spcPts val="100"/>
              </a:spcBef>
              <a:spcAft>
                <a:spcPts val="0"/>
              </a:spcAft>
              <a:buClrTx/>
              <a:buSzTx/>
              <a:buFontTx/>
              <a:buNone/>
              <a:tabLst/>
              <a:defRPr/>
            </a:pPr>
            <a:r>
              <a:rPr kumimoji="0" lang="en-US" sz="4800" b="1" i="0" u="none" strike="noStrike" kern="0" cap="none" spc="-5" normalizeH="0" baseline="0" noProof="0">
                <a:ln>
                  <a:noFill/>
                </a:ln>
                <a:solidFill>
                  <a:srgbClr val="231F20"/>
                </a:solidFill>
                <a:effectLst/>
                <a:uLnTx/>
                <a:uFillTx/>
                <a:latin typeface="Montserrat Bold"/>
                <a:ea typeface="+mj-ea"/>
                <a:cs typeface="Calibri"/>
              </a:rPr>
              <a:t>ACTION PRINCIPLES OF PFA</a:t>
            </a:r>
            <a:endParaRPr lang="en-US">
              <a:latin typeface="Montserrat Bold"/>
              <a:ea typeface="+mj-ea"/>
            </a:endParaRPr>
          </a:p>
        </p:txBody>
      </p:sp>
      <p:cxnSp>
        <p:nvCxnSpPr>
          <p:cNvPr id="26" name="Straight Connector 25">
            <a:extLst>
              <a:ext uri="{FF2B5EF4-FFF2-40B4-BE49-F238E27FC236}">
                <a16:creationId xmlns:a16="http://schemas.microsoft.com/office/drawing/2014/main" id="{69281ED8-5826-4F7F-A05D-6D2B5DA22F93}"/>
              </a:ext>
            </a:extLst>
          </p:cNvPr>
          <p:cNvCxnSpPr>
            <a:cxnSpLocks/>
          </p:cNvCxnSpPr>
          <p:nvPr/>
        </p:nvCxnSpPr>
        <p:spPr>
          <a:xfrm>
            <a:off x="5470901" y="5085280"/>
            <a:ext cx="7184395" cy="0"/>
          </a:xfrm>
          <a:prstGeom prst="line">
            <a:avLst/>
          </a:prstGeom>
          <a:ln w="12700">
            <a:solidFill>
              <a:srgbClr val="F5333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1525CCF-2E4C-437F-8408-A03F59D57C3C}"/>
              </a:ext>
            </a:extLst>
          </p:cNvPr>
          <p:cNvCxnSpPr>
            <a:cxnSpLocks/>
          </p:cNvCxnSpPr>
          <p:nvPr/>
        </p:nvCxnSpPr>
        <p:spPr>
          <a:xfrm>
            <a:off x="5623301" y="7036138"/>
            <a:ext cx="7184395" cy="0"/>
          </a:xfrm>
          <a:prstGeom prst="line">
            <a:avLst/>
          </a:prstGeom>
          <a:ln w="12700">
            <a:solidFill>
              <a:srgbClr val="F533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949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602736" y="2610916"/>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a:ln>
                  <a:noFill/>
                </a:ln>
                <a:solidFill>
                  <a:srgbClr val="231F20"/>
                </a:solidFill>
                <a:effectLst/>
                <a:uLnTx/>
                <a:uFillTx/>
                <a:latin typeface="Montserrat Bold" panose="00000800000000000000" pitchFamily="2" charset="0"/>
                <a:ea typeface="+mj-ea"/>
                <a:cs typeface="Calibri"/>
              </a:rPr>
              <a:t>LOOK FOR</a:t>
            </a:r>
            <a:endParaRPr kumimoji="0" lang="en-US" sz="4400" b="1" i="0" u="none" strike="noStrike" kern="0" cap="none" spc="-5" normalizeH="0" baseline="0" noProof="0">
              <a:ln>
                <a:noFill/>
              </a:ln>
              <a:solidFill>
                <a:srgbClr val="231F20"/>
              </a:solidFill>
              <a:effectLst/>
              <a:uLnTx/>
              <a:uFillTx/>
              <a:latin typeface="Montserrat Medium" panose="00000600000000000000" pitchFamily="2" charset="0"/>
              <a:ea typeface="+mj-ea"/>
              <a:cs typeface="Calibri"/>
            </a:endParaRPr>
          </a:p>
        </p:txBody>
      </p:sp>
      <p:sp>
        <p:nvSpPr>
          <p:cNvPr id="18" name="TextBox 17">
            <a:extLst>
              <a:ext uri="{FF2B5EF4-FFF2-40B4-BE49-F238E27FC236}">
                <a16:creationId xmlns:a16="http://schemas.microsoft.com/office/drawing/2014/main" id="{0E356264-8FE8-4412-A11D-A4EE36B24821}"/>
              </a:ext>
            </a:extLst>
          </p:cNvPr>
          <p:cNvSpPr txBox="1"/>
          <p:nvPr/>
        </p:nvSpPr>
        <p:spPr>
          <a:xfrm>
            <a:off x="3557016" y="3488213"/>
            <a:ext cx="12006072" cy="3706912"/>
          </a:xfrm>
          <a:prstGeom prst="rect">
            <a:avLst/>
          </a:prstGeom>
          <a:noFill/>
        </p:spPr>
        <p:txBody>
          <a:bodyPr wrap="square" lIns="91440" tIns="45720" rIns="91440" bIns="45720" rtlCol="0" anchor="ctr" anchorCtr="0">
            <a:spAutoFit/>
          </a:bodyPr>
          <a:lstStyle/>
          <a:p>
            <a:pPr marL="342900" indent="-342900">
              <a:lnSpc>
                <a:spcPct val="150000"/>
              </a:lnSpc>
              <a:buFont typeface="Arial" panose="020B0604020202020204" pitchFamily="34" charset="0"/>
              <a:buChar char="•"/>
            </a:pPr>
            <a:r>
              <a:rPr lang="en-US" sz="3200" b="1" dirty="0">
                <a:latin typeface="Open Sans"/>
                <a:ea typeface="Open Sans"/>
                <a:cs typeface="Open Sans"/>
              </a:rPr>
              <a:t>Information on what has happened and is happening</a:t>
            </a:r>
          </a:p>
          <a:p>
            <a:pPr marL="342900" indent="-342900">
              <a:lnSpc>
                <a:spcPct val="150000"/>
              </a:lnSpc>
              <a:buFont typeface="Arial" panose="020B0604020202020204" pitchFamily="34" charset="0"/>
              <a:buChar char="•"/>
            </a:pPr>
            <a:r>
              <a:rPr lang="en-US" sz="3200" b="1" dirty="0">
                <a:latin typeface="Open Sans"/>
                <a:ea typeface="Open Sans"/>
                <a:cs typeface="Open Sans"/>
              </a:rPr>
              <a:t>Safety, protection and security risks</a:t>
            </a:r>
          </a:p>
          <a:p>
            <a:pPr marL="342900" indent="-342900">
              <a:lnSpc>
                <a:spcPct val="150000"/>
              </a:lnSpc>
              <a:buFont typeface="Arial" panose="020B0604020202020204" pitchFamily="34" charset="0"/>
              <a:buChar char="•"/>
            </a:pPr>
            <a:r>
              <a:rPr lang="en-US" sz="3200" b="1" dirty="0">
                <a:latin typeface="Open Sans"/>
                <a:ea typeface="Open Sans"/>
                <a:cs typeface="Open Sans"/>
              </a:rPr>
              <a:t>Physical injuries</a:t>
            </a:r>
          </a:p>
          <a:p>
            <a:pPr marL="342900" indent="-342900">
              <a:lnSpc>
                <a:spcPct val="150000"/>
              </a:lnSpc>
              <a:buFont typeface="Arial" panose="020B0604020202020204" pitchFamily="34" charset="0"/>
              <a:buChar char="•"/>
            </a:pPr>
            <a:r>
              <a:rPr lang="en-US" sz="3200" b="1" dirty="0">
                <a:latin typeface="Open Sans"/>
                <a:ea typeface="Open Sans"/>
                <a:cs typeface="Open Sans"/>
              </a:rPr>
              <a:t>Immediate basic and practical needs</a:t>
            </a:r>
          </a:p>
          <a:p>
            <a:pPr marL="342900" indent="-342900">
              <a:lnSpc>
                <a:spcPct val="150000"/>
              </a:lnSpc>
              <a:buFont typeface="Arial" panose="020B0604020202020204" pitchFamily="34" charset="0"/>
              <a:buChar char="•"/>
            </a:pPr>
            <a:r>
              <a:rPr lang="en-US" sz="3200" b="1" dirty="0">
                <a:latin typeface="Open Sans"/>
                <a:ea typeface="Open Sans"/>
                <a:cs typeface="Open Sans"/>
              </a:rPr>
              <a:t>Emotional reactions</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Tree>
    <p:extLst>
      <p:ext uri="{BB962C8B-B14F-4D97-AF65-F5344CB8AC3E}">
        <p14:creationId xmlns:p14="http://schemas.microsoft.com/office/powerpoint/2010/main" val="3098516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602736" y="2610916"/>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a:ln>
                  <a:noFill/>
                </a:ln>
                <a:solidFill>
                  <a:srgbClr val="231F20"/>
                </a:solidFill>
                <a:effectLst/>
                <a:uLnTx/>
                <a:uFillTx/>
                <a:latin typeface="Montserrat Bold" panose="00000800000000000000" pitchFamily="2" charset="0"/>
                <a:ea typeface="+mj-ea"/>
                <a:cs typeface="Calibri"/>
              </a:rPr>
              <a:t>ALSO LOOK FOR</a:t>
            </a:r>
            <a:endParaRPr kumimoji="0" lang="en-US" sz="4400" b="1" i="0" u="none" strike="noStrike" kern="0" cap="none" spc="-5" normalizeH="0" baseline="0" noProof="0">
              <a:ln>
                <a:noFill/>
              </a:ln>
              <a:solidFill>
                <a:srgbClr val="231F20"/>
              </a:solidFill>
              <a:effectLst/>
              <a:uLnTx/>
              <a:uFillTx/>
              <a:latin typeface="Montserrat Medium" panose="00000600000000000000" pitchFamily="2" charset="0"/>
              <a:ea typeface="+mj-ea"/>
              <a:cs typeface="Calibri"/>
            </a:endParaRPr>
          </a:p>
        </p:txBody>
      </p:sp>
      <p:sp>
        <p:nvSpPr>
          <p:cNvPr id="18" name="TextBox 17">
            <a:extLst>
              <a:ext uri="{FF2B5EF4-FFF2-40B4-BE49-F238E27FC236}">
                <a16:creationId xmlns:a16="http://schemas.microsoft.com/office/drawing/2014/main" id="{0E356264-8FE8-4412-A11D-A4EE36B24821}"/>
              </a:ext>
            </a:extLst>
          </p:cNvPr>
          <p:cNvSpPr txBox="1"/>
          <p:nvPr/>
        </p:nvSpPr>
        <p:spPr>
          <a:xfrm>
            <a:off x="3557016" y="3488213"/>
            <a:ext cx="12006072" cy="3706912"/>
          </a:xfrm>
          <a:prstGeom prst="rect">
            <a:avLst/>
          </a:prstGeom>
          <a:noFill/>
        </p:spPr>
        <p:txBody>
          <a:bodyPr wrap="square" lIns="91440" tIns="45720" rIns="91440" bIns="45720" rtlCol="0" anchor="ctr" anchorCtr="0">
            <a:spAutoFit/>
          </a:bodyPr>
          <a:lstStyle/>
          <a:p>
            <a:pPr marL="342900" indent="-342900">
              <a:lnSpc>
                <a:spcPct val="150000"/>
              </a:lnSpc>
              <a:buFont typeface="Arial" panose="020B0604020202020204" pitchFamily="34" charset="0"/>
              <a:buChar char="•"/>
            </a:pPr>
            <a:r>
              <a:rPr lang="en-US" sz="3200" b="1">
                <a:latin typeface="Open Sans"/>
                <a:ea typeface="Open Sans"/>
                <a:cs typeface="Open Sans"/>
              </a:rPr>
              <a:t>Your own biases or views </a:t>
            </a:r>
            <a:endParaRPr lang="en-US" sz="3200" b="1">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US" sz="3200" b="1">
                <a:latin typeface="Open Sans"/>
                <a:ea typeface="Open Sans"/>
                <a:cs typeface="Open Sans"/>
              </a:rPr>
              <a:t>Know your own limits as a helper</a:t>
            </a:r>
          </a:p>
          <a:p>
            <a:pPr marL="342900" indent="-342900">
              <a:lnSpc>
                <a:spcPct val="150000"/>
              </a:lnSpc>
              <a:buFont typeface="Arial" panose="020B0604020202020204" pitchFamily="34" charset="0"/>
              <a:buChar char="•"/>
            </a:pPr>
            <a:r>
              <a:rPr lang="en-US" sz="3200" b="1">
                <a:latin typeface="Open Sans"/>
                <a:ea typeface="Open Sans"/>
                <a:cs typeface="Open Sans"/>
              </a:rPr>
              <a:t>Strong reactions from people with pandemic fatigue</a:t>
            </a:r>
          </a:p>
          <a:p>
            <a:pPr marL="342900" indent="-342900">
              <a:lnSpc>
                <a:spcPct val="150000"/>
              </a:lnSpc>
              <a:buFont typeface="Arial" panose="020B0604020202020204" pitchFamily="34" charset="0"/>
              <a:buChar char="•"/>
            </a:pPr>
            <a:r>
              <a:rPr lang="en-US" sz="3200" b="1">
                <a:latin typeface="Open Sans"/>
                <a:ea typeface="Open Sans"/>
                <a:cs typeface="Open Sans"/>
              </a:rPr>
              <a:t>Look for (and be prepared to respond helpfully and respectfully to) myths or concerns</a:t>
            </a: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Tree>
    <p:extLst>
      <p:ext uri="{BB962C8B-B14F-4D97-AF65-F5344CB8AC3E}">
        <p14:creationId xmlns:p14="http://schemas.microsoft.com/office/powerpoint/2010/main" val="2330665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21939"/>
            <a:ext cx="5129939" cy="923330"/>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16" name="TextBox 15">
            <a:extLst>
              <a:ext uri="{FF2B5EF4-FFF2-40B4-BE49-F238E27FC236}">
                <a16:creationId xmlns:a16="http://schemas.microsoft.com/office/drawing/2014/main" id="{B5835747-CEDB-4141-AC0C-A9E4AB3FC610}"/>
              </a:ext>
            </a:extLst>
          </p:cNvPr>
          <p:cNvSpPr txBox="1"/>
          <p:nvPr/>
        </p:nvSpPr>
        <p:spPr>
          <a:xfrm>
            <a:off x="2909968" y="3315716"/>
            <a:ext cx="12369755" cy="1569660"/>
          </a:xfrm>
          <a:prstGeom prst="rect">
            <a:avLst/>
          </a:prstGeom>
          <a:noFill/>
        </p:spPr>
        <p:txBody>
          <a:bodyPr wrap="square" lIns="91440" tIns="45720" rIns="91440" bIns="45720" rtlCol="0" anchor="t">
            <a:spAutoFit/>
          </a:bodyPr>
          <a:lstStyle/>
          <a:p>
            <a:r>
              <a:rPr lang="en-US" sz="4800" b="1">
                <a:solidFill>
                  <a:srgbClr val="F5333F"/>
                </a:solidFill>
                <a:latin typeface="Montserrat Bold"/>
                <a:ea typeface="Roboto Black"/>
                <a:cs typeface="Open Sans Light"/>
              </a:rPr>
              <a:t>HOW DO YOU FEEL WHEN FACING PEOPLE WITH PANDEMIC FATIGUE?</a:t>
            </a:r>
            <a:endParaRPr lang="en-US">
              <a:cs typeface="Calibri"/>
            </a:endParaRPr>
          </a:p>
        </p:txBody>
      </p:sp>
      <p:sp>
        <p:nvSpPr>
          <p:cNvPr id="17" name="TextBox 16">
            <a:extLst>
              <a:ext uri="{FF2B5EF4-FFF2-40B4-BE49-F238E27FC236}">
                <a16:creationId xmlns:a16="http://schemas.microsoft.com/office/drawing/2014/main" id="{F82A7E7C-560D-43C5-8CAC-BC2260EA79A4}"/>
              </a:ext>
            </a:extLst>
          </p:cNvPr>
          <p:cNvSpPr txBox="1"/>
          <p:nvPr/>
        </p:nvSpPr>
        <p:spPr>
          <a:xfrm>
            <a:off x="5918331" y="5086294"/>
            <a:ext cx="9716116" cy="2554545"/>
          </a:xfrm>
          <a:prstGeom prst="rect">
            <a:avLst/>
          </a:prstGeom>
          <a:noFill/>
        </p:spPr>
        <p:txBody>
          <a:bodyPr wrap="square" lIns="91440" tIns="45720" rIns="91440" bIns="45720" rtlCol="0" anchor="ctr" anchorCtr="0">
            <a:spAutoFit/>
          </a:bodyPr>
          <a:lstStyle/>
          <a:p>
            <a:r>
              <a:rPr lang="en-US" sz="4000" b="1">
                <a:solidFill>
                  <a:srgbClr val="18355E"/>
                </a:solidFill>
                <a:latin typeface="Open Sans"/>
                <a:ea typeface="Open Sans"/>
                <a:cs typeface="Open Sans"/>
              </a:rPr>
              <a:t>Activity </a:t>
            </a:r>
            <a:endParaRPr lang="en-US"/>
          </a:p>
          <a:p>
            <a:r>
              <a:rPr lang="en-US" sz="4000">
                <a:solidFill>
                  <a:srgbClr val="18355E"/>
                </a:solidFill>
                <a:latin typeface="Open Sans"/>
                <a:ea typeface="Open Sans"/>
                <a:cs typeface="Open Sans"/>
              </a:rPr>
              <a:t>Write down the thoughts and feelings you might have when faced with an individual expressing pandemic fatigue</a:t>
            </a:r>
            <a:endParaRPr lang="en-US"/>
          </a:p>
        </p:txBody>
      </p:sp>
      <p:pic>
        <p:nvPicPr>
          <p:cNvPr id="2" name="Picture 1" descr="A picture containing text&#10;&#10;Description automatically generated">
            <a:extLst>
              <a:ext uri="{FF2B5EF4-FFF2-40B4-BE49-F238E27FC236}">
                <a16:creationId xmlns:a16="http://schemas.microsoft.com/office/drawing/2014/main" id="{EFD4D64C-C721-4C09-B317-90AB9F87C7A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86067" y="5403086"/>
            <a:ext cx="2286000" cy="2286000"/>
          </a:xfrm>
          <a:prstGeom prst="rect">
            <a:avLst/>
          </a:prstGeom>
          <a:ln>
            <a:noFill/>
          </a:ln>
        </p:spPr>
      </p:pic>
    </p:spTree>
    <p:extLst>
      <p:ext uri="{BB962C8B-B14F-4D97-AF65-F5344CB8AC3E}">
        <p14:creationId xmlns:p14="http://schemas.microsoft.com/office/powerpoint/2010/main" val="234635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896112" y="2117140"/>
            <a:ext cx="16495776" cy="830997"/>
          </a:xfrm>
          <a:prstGeom prst="rect">
            <a:avLst/>
          </a:prstGeom>
          <a:noFill/>
        </p:spPr>
        <p:txBody>
          <a:bodyPr wrap="square"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a:ln>
                  <a:noFill/>
                </a:ln>
                <a:solidFill>
                  <a:srgbClr val="231F20"/>
                </a:solidFill>
                <a:effectLst/>
                <a:uLnTx/>
                <a:uFillTx/>
                <a:latin typeface="Montserrat Bold" panose="00000800000000000000" pitchFamily="2" charset="0"/>
                <a:ea typeface="+mj-ea"/>
                <a:cs typeface="Calibri"/>
              </a:rPr>
              <a:t>LISTEN</a:t>
            </a:r>
            <a:r>
              <a:rPr kumimoji="0" lang="en-US" sz="4400" b="1" i="0" u="none" strike="noStrike" kern="0" cap="none" spc="-5" normalizeH="0" baseline="0" noProof="0">
                <a:ln>
                  <a:noFill/>
                </a:ln>
                <a:solidFill>
                  <a:srgbClr val="231F20"/>
                </a:solidFill>
                <a:effectLst/>
                <a:uLnTx/>
                <a:uFillTx/>
                <a:latin typeface="Montserrat Bold" panose="00000800000000000000" pitchFamily="2" charset="0"/>
                <a:ea typeface="+mj-ea"/>
                <a:cs typeface="Calibri"/>
              </a:rPr>
              <a:t> </a:t>
            </a:r>
            <a:r>
              <a:rPr kumimoji="0" lang="en-US" sz="4400" b="1" i="0" u="none" strike="noStrike" kern="0" cap="none" spc="-5" normalizeH="0" baseline="0" noProof="0">
                <a:ln>
                  <a:noFill/>
                </a:ln>
                <a:solidFill>
                  <a:srgbClr val="231F20"/>
                </a:solidFill>
                <a:effectLst/>
                <a:uLnTx/>
                <a:uFillTx/>
                <a:latin typeface="Montserrat Medium" panose="00000600000000000000" pitchFamily="2" charset="0"/>
                <a:ea typeface="+mj-ea"/>
                <a:cs typeface="Calibri"/>
              </a:rPr>
              <a:t>REFERS TO HOW THE HELPER</a:t>
            </a:r>
          </a:p>
        </p:txBody>
      </p:sp>
      <p:sp>
        <p:nvSpPr>
          <p:cNvPr id="18" name="TextBox 17">
            <a:extLst>
              <a:ext uri="{FF2B5EF4-FFF2-40B4-BE49-F238E27FC236}">
                <a16:creationId xmlns:a16="http://schemas.microsoft.com/office/drawing/2014/main" id="{0E356264-8FE8-4412-A11D-A4EE36B24821}"/>
              </a:ext>
            </a:extLst>
          </p:cNvPr>
          <p:cNvSpPr txBox="1"/>
          <p:nvPr/>
        </p:nvSpPr>
        <p:spPr>
          <a:xfrm>
            <a:off x="3602736" y="3499357"/>
            <a:ext cx="12081110" cy="5184240"/>
          </a:xfrm>
          <a:prstGeom prst="rect">
            <a:avLst/>
          </a:prstGeom>
          <a:noFill/>
        </p:spPr>
        <p:txBody>
          <a:bodyPr wrap="square" rtlCol="0" anchor="ctr" anchorCtr="0">
            <a:spAutoFit/>
          </a:bodyPr>
          <a:lstStyle/>
          <a:p>
            <a:pPr marL="342900" indent="-342900">
              <a:lnSpc>
                <a:spcPct val="150000"/>
              </a:lnSpc>
              <a:buFont typeface="Arial" panose="020B0604020202020204" pitchFamily="34" charset="0"/>
              <a:buChar char="•"/>
            </a:pPr>
            <a:r>
              <a:rPr lang="en-US" sz="3200" b="1">
                <a:latin typeface="Open Sans" panose="020B0606030504020204" pitchFamily="34" charset="0"/>
                <a:ea typeface="Open Sans" panose="020B0606030504020204" pitchFamily="34" charset="0"/>
                <a:cs typeface="Open Sans" panose="020B0606030504020204" pitchFamily="34" charset="0"/>
              </a:rPr>
              <a:t>Initiates contact and introduces themselves</a:t>
            </a:r>
          </a:p>
          <a:p>
            <a:pPr marL="342900" indent="-342900">
              <a:lnSpc>
                <a:spcPct val="150000"/>
              </a:lnSpc>
              <a:buFont typeface="Arial" panose="020B0604020202020204" pitchFamily="34" charset="0"/>
              <a:buChar char="•"/>
            </a:pPr>
            <a:r>
              <a:rPr lang="en-US" sz="3200" b="1">
                <a:latin typeface="Open Sans" panose="020B0606030504020204" pitchFamily="34" charset="0"/>
                <a:ea typeface="Open Sans" panose="020B0606030504020204" pitchFamily="34" charset="0"/>
                <a:cs typeface="Open Sans" panose="020B0606030504020204" pitchFamily="34" charset="0"/>
              </a:rPr>
              <a:t>Pays attention and listens actively</a:t>
            </a:r>
          </a:p>
          <a:p>
            <a:pPr marL="342900" indent="-342900">
              <a:lnSpc>
                <a:spcPct val="150000"/>
              </a:lnSpc>
              <a:buFont typeface="Arial" panose="020B0604020202020204" pitchFamily="34" charset="0"/>
              <a:buChar char="•"/>
            </a:pPr>
            <a:r>
              <a:rPr lang="en-US" sz="3200" b="1">
                <a:latin typeface="Open Sans" panose="020B0606030504020204" pitchFamily="34" charset="0"/>
                <a:ea typeface="Open Sans" panose="020B0606030504020204" pitchFamily="34" charset="0"/>
                <a:cs typeface="Open Sans" panose="020B0606030504020204" pitchFamily="34" charset="0"/>
              </a:rPr>
              <a:t>Accepts and validates the persons reactions and feelings</a:t>
            </a:r>
          </a:p>
          <a:p>
            <a:pPr marL="342900" indent="-342900">
              <a:lnSpc>
                <a:spcPct val="150000"/>
              </a:lnSpc>
              <a:buFont typeface="Arial" panose="020B0604020202020204" pitchFamily="34" charset="0"/>
              <a:buChar char="•"/>
            </a:pPr>
            <a:r>
              <a:rPr lang="en-US" sz="3200" b="1">
                <a:latin typeface="Open Sans" panose="020B0606030504020204" pitchFamily="34" charset="0"/>
                <a:ea typeface="Open Sans" panose="020B0606030504020204" pitchFamily="34" charset="0"/>
                <a:cs typeface="Open Sans" panose="020B0606030504020204" pitchFamily="34" charset="0"/>
              </a:rPr>
              <a:t>Calms the person in distress</a:t>
            </a:r>
          </a:p>
          <a:p>
            <a:pPr marL="342900" indent="-342900">
              <a:lnSpc>
                <a:spcPct val="150000"/>
              </a:lnSpc>
              <a:buFont typeface="Arial" panose="020B0604020202020204" pitchFamily="34" charset="0"/>
              <a:buChar char="•"/>
            </a:pPr>
            <a:r>
              <a:rPr lang="en-US" sz="3200" b="1">
                <a:latin typeface="Open Sans" panose="020B0606030504020204" pitchFamily="34" charset="0"/>
                <a:ea typeface="Open Sans" panose="020B0606030504020204" pitchFamily="34" charset="0"/>
                <a:cs typeface="Open Sans" panose="020B0606030504020204" pitchFamily="34" charset="0"/>
              </a:rPr>
              <a:t>Asks about needs and concerns</a:t>
            </a:r>
          </a:p>
          <a:p>
            <a:pPr marL="342900" indent="-342900">
              <a:lnSpc>
                <a:spcPct val="150000"/>
              </a:lnSpc>
              <a:buFont typeface="Arial" panose="020B0604020202020204" pitchFamily="34" charset="0"/>
              <a:buChar char="•"/>
            </a:pPr>
            <a:r>
              <a:rPr lang="en-US" sz="3200" b="1">
                <a:latin typeface="Open Sans" panose="020B0606030504020204" pitchFamily="34" charset="0"/>
                <a:ea typeface="Open Sans" panose="020B0606030504020204" pitchFamily="34" charset="0"/>
                <a:cs typeface="Open Sans" panose="020B0606030504020204" pitchFamily="34" charset="0"/>
              </a:rPr>
              <a:t>Helps the person find solutions to their immediate needs and problems</a:t>
            </a: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Tree>
    <p:extLst>
      <p:ext uri="{BB962C8B-B14F-4D97-AF65-F5344CB8AC3E}">
        <p14:creationId xmlns:p14="http://schemas.microsoft.com/office/powerpoint/2010/main" val="1838753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F99F34-C890-4AEA-A83F-90D5180A654D}"/>
              </a:ext>
            </a:extLst>
          </p:cNvPr>
          <p:cNvPicPr>
            <a:picLocks noChangeAspect="1"/>
          </p:cNvPicPr>
          <p:nvPr/>
        </p:nvPicPr>
        <p:blipFill>
          <a:blip r:embed="rId4"/>
          <a:stretch>
            <a:fillRect/>
          </a:stretch>
        </p:blipFill>
        <p:spPr>
          <a:xfrm>
            <a:off x="13764798" y="3595203"/>
            <a:ext cx="4164621" cy="5672244"/>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2212848" y="2117140"/>
            <a:ext cx="15179040" cy="830997"/>
          </a:xfrm>
          <a:prstGeom prst="rect">
            <a:avLst/>
          </a:prstGeom>
          <a:noFill/>
        </p:spPr>
        <p:txBody>
          <a:bodyPr wrap="square"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a:ln>
                  <a:noFill/>
                </a:ln>
                <a:solidFill>
                  <a:srgbClr val="231F20"/>
                </a:solidFill>
                <a:effectLst/>
                <a:uLnTx/>
                <a:uFillTx/>
                <a:latin typeface="Montserrat Medium" panose="00000600000000000000" pitchFamily="2" charset="0"/>
                <a:ea typeface="+mj-ea"/>
                <a:cs typeface="Calibri"/>
              </a:rPr>
              <a:t>SPECIAL CONSIDERATIONS FOR </a:t>
            </a:r>
            <a:r>
              <a:rPr kumimoji="0" lang="en-US" sz="4800" b="1" i="0" u="none" strike="noStrike" kern="0" cap="none" spc="-5" normalizeH="0" baseline="0" noProof="0">
                <a:ln>
                  <a:noFill/>
                </a:ln>
                <a:solidFill>
                  <a:srgbClr val="231F20"/>
                </a:solidFill>
                <a:effectLst/>
                <a:uLnTx/>
                <a:uFillTx/>
                <a:latin typeface="Montserrat Bold" panose="00000800000000000000" pitchFamily="2" charset="0"/>
                <a:ea typeface="+mj-ea"/>
                <a:cs typeface="Calibri"/>
              </a:rPr>
              <a:t>LISTEN</a:t>
            </a:r>
            <a:endParaRPr kumimoji="0" lang="en-US" sz="4400" b="1" i="0" u="none" strike="noStrike" kern="0" cap="none" spc="-5" normalizeH="0" baseline="0" noProof="0">
              <a:ln>
                <a:noFill/>
              </a:ln>
              <a:solidFill>
                <a:srgbClr val="231F20"/>
              </a:solidFill>
              <a:effectLst/>
              <a:uLnTx/>
              <a:uFillTx/>
              <a:latin typeface="Montserrat Medium" panose="00000600000000000000" pitchFamily="2" charset="0"/>
              <a:ea typeface="+mj-ea"/>
              <a:cs typeface="Calibri"/>
            </a:endParaRPr>
          </a:p>
        </p:txBody>
      </p:sp>
      <p:sp>
        <p:nvSpPr>
          <p:cNvPr id="18" name="TextBox 17">
            <a:extLst>
              <a:ext uri="{FF2B5EF4-FFF2-40B4-BE49-F238E27FC236}">
                <a16:creationId xmlns:a16="http://schemas.microsoft.com/office/drawing/2014/main" id="{0E356264-8FE8-4412-A11D-A4EE36B24821}"/>
              </a:ext>
            </a:extLst>
          </p:cNvPr>
          <p:cNvSpPr txBox="1"/>
          <p:nvPr/>
        </p:nvSpPr>
        <p:spPr>
          <a:xfrm>
            <a:off x="3602736" y="3358173"/>
            <a:ext cx="11173968" cy="5832366"/>
          </a:xfrm>
          <a:prstGeom prst="rect">
            <a:avLst/>
          </a:prstGeom>
          <a:noFill/>
        </p:spPr>
        <p:txBody>
          <a:bodyPr wrap="square" rtlCol="0" anchor="ctr" anchorCtr="0">
            <a:spAutoFit/>
          </a:bodyPr>
          <a:lstStyle/>
          <a:p>
            <a:pPr marL="342900" indent="-342900">
              <a:spcBef>
                <a:spcPts val="1200"/>
              </a:spcBef>
              <a:buFont typeface="Arial" panose="020B0604020202020204" pitchFamily="34" charset="0"/>
              <a:buChar char="•"/>
            </a:pPr>
            <a:r>
              <a:rPr lang="en-US" sz="3200" b="1">
                <a:latin typeface="Open Sans" panose="020B0606030504020204" pitchFamily="34" charset="0"/>
                <a:ea typeface="Open Sans" panose="020B0606030504020204" pitchFamily="34" charset="0"/>
                <a:cs typeface="Open Sans" panose="020B0606030504020204" pitchFamily="34" charset="0"/>
              </a:rPr>
              <a:t>Stay in your role as a supportive listener </a:t>
            </a:r>
          </a:p>
          <a:p>
            <a:pPr marL="914400" lvl="1" indent="-457200">
              <a:spcBef>
                <a:spcPts val="1200"/>
              </a:spcBef>
              <a:buFont typeface="Wingdings" panose="05000000000000000000" pitchFamily="2" charset="2"/>
              <a:buChar char="§"/>
            </a:pPr>
            <a:r>
              <a:rPr lang="en-US" sz="3200">
                <a:latin typeface="Open Sans" panose="020B0606030504020204" pitchFamily="34" charset="0"/>
                <a:ea typeface="Open Sans" panose="020B0606030504020204" pitchFamily="34" charset="0"/>
                <a:cs typeface="Open Sans" panose="020B0606030504020204" pitchFamily="34" charset="0"/>
              </a:rPr>
              <a:t>Be prepared to listen open and actively – a lot</a:t>
            </a:r>
          </a:p>
          <a:p>
            <a:pPr marL="342900" indent="-342900">
              <a:spcBef>
                <a:spcPts val="1800"/>
              </a:spcBef>
              <a:buFont typeface="Arial" panose="020B0604020202020204" pitchFamily="34" charset="0"/>
              <a:buChar char="•"/>
            </a:pPr>
            <a:r>
              <a:rPr lang="en-US" sz="3200" b="1">
                <a:latin typeface="Open Sans" panose="020B0606030504020204" pitchFamily="34" charset="0"/>
                <a:ea typeface="Open Sans" panose="020B0606030504020204" pitchFamily="34" charset="0"/>
                <a:cs typeface="Open Sans" panose="020B0606030504020204" pitchFamily="34" charset="0"/>
              </a:rPr>
              <a:t>Maintain a supportive and helpful dialogue</a:t>
            </a:r>
          </a:p>
          <a:p>
            <a:pPr marL="914400" lvl="1" indent="-457200">
              <a:spcBef>
                <a:spcPts val="1200"/>
              </a:spcBef>
              <a:buFont typeface="Wingdings" panose="05000000000000000000" pitchFamily="2" charset="2"/>
              <a:buChar char="§"/>
            </a:pPr>
            <a:r>
              <a:rPr lang="en-US" sz="3200">
                <a:latin typeface="Open Sans" panose="020B0606030504020204" pitchFamily="34" charset="0"/>
                <a:ea typeface="Open Sans" panose="020B0606030504020204" pitchFamily="34" charset="0"/>
                <a:cs typeface="Open Sans" panose="020B0606030504020204" pitchFamily="34" charset="0"/>
              </a:rPr>
              <a:t>Foster trust and respect</a:t>
            </a:r>
          </a:p>
          <a:p>
            <a:pPr marL="914400" lvl="1" indent="-457200">
              <a:spcBef>
                <a:spcPts val="1200"/>
              </a:spcBef>
              <a:buFont typeface="Wingdings" panose="05000000000000000000" pitchFamily="2" charset="2"/>
              <a:buChar char="§"/>
            </a:pPr>
            <a:r>
              <a:rPr lang="en-US" sz="3200">
                <a:latin typeface="Open Sans" panose="020B0606030504020204" pitchFamily="34" charset="0"/>
                <a:ea typeface="Open Sans" panose="020B0606030504020204" pitchFamily="34" charset="0"/>
                <a:cs typeface="Open Sans" panose="020B0606030504020204" pitchFamily="34" charset="0"/>
              </a:rPr>
              <a:t>Find common ground</a:t>
            </a:r>
          </a:p>
          <a:p>
            <a:pPr marL="914400" lvl="1" indent="-457200">
              <a:spcBef>
                <a:spcPts val="1200"/>
              </a:spcBef>
              <a:buFont typeface="Wingdings" panose="05000000000000000000" pitchFamily="2" charset="2"/>
              <a:buChar char="§"/>
            </a:pPr>
            <a:r>
              <a:rPr lang="en-US" sz="3200">
                <a:latin typeface="Open Sans" panose="020B0606030504020204" pitchFamily="34" charset="0"/>
                <a:ea typeface="Open Sans" panose="020B0606030504020204" pitchFamily="34" charset="0"/>
                <a:cs typeface="Open Sans" panose="020B0606030504020204" pitchFamily="34" charset="0"/>
              </a:rPr>
              <a:t>Validate their genuine concerns</a:t>
            </a:r>
          </a:p>
          <a:p>
            <a:pPr marL="914400" lvl="1" indent="-457200">
              <a:spcBef>
                <a:spcPts val="1200"/>
              </a:spcBef>
              <a:buFont typeface="Wingdings" panose="05000000000000000000" pitchFamily="2" charset="2"/>
              <a:buChar char="§"/>
            </a:pPr>
            <a:r>
              <a:rPr lang="en-US" sz="3200">
                <a:latin typeface="Open Sans" panose="020B0606030504020204" pitchFamily="34" charset="0"/>
                <a:ea typeface="Open Sans" panose="020B0606030504020204" pitchFamily="34" charset="0"/>
                <a:cs typeface="Open Sans" panose="020B0606030504020204" pitchFamily="34" charset="0"/>
              </a:rPr>
              <a:t>Take time to understand what people are feeling</a:t>
            </a:r>
          </a:p>
          <a:p>
            <a:pPr marL="1371600" lvl="2" indent="-457200">
              <a:spcBef>
                <a:spcPts val="1200"/>
              </a:spcBef>
              <a:buFont typeface="Courier New" panose="02070309020205020404" pitchFamily="49" charset="0"/>
              <a:buChar char="o"/>
            </a:pPr>
            <a:r>
              <a:rPr lang="en-US" sz="3200">
                <a:latin typeface="Open Sans" panose="020B0606030504020204" pitchFamily="34" charset="0"/>
                <a:ea typeface="Open Sans" panose="020B0606030504020204" pitchFamily="34" charset="0"/>
                <a:cs typeface="Open Sans" panose="020B0606030504020204" pitchFamily="34" charset="0"/>
              </a:rPr>
              <a:t>Listen</a:t>
            </a:r>
          </a:p>
          <a:p>
            <a:pPr marL="1371600" lvl="2" indent="-457200">
              <a:spcBef>
                <a:spcPts val="1200"/>
              </a:spcBef>
              <a:buFont typeface="Courier New" panose="02070309020205020404" pitchFamily="49" charset="0"/>
              <a:buChar char="o"/>
            </a:pPr>
            <a:r>
              <a:rPr lang="en-US" sz="3200">
                <a:latin typeface="Open Sans" panose="020B0606030504020204" pitchFamily="34" charset="0"/>
                <a:ea typeface="Open Sans" panose="020B0606030504020204" pitchFamily="34" charset="0"/>
                <a:cs typeface="Open Sans" panose="020B0606030504020204" pitchFamily="34" charset="0"/>
              </a:rPr>
              <a:t>Ask non-judgmental questions </a:t>
            </a:r>
          </a:p>
        </p:txBody>
      </p:sp>
      <p:pic>
        <p:nvPicPr>
          <p:cNvPr id="7" name="Picture 6">
            <a:extLst>
              <a:ext uri="{FF2B5EF4-FFF2-40B4-BE49-F238E27FC236}">
                <a16:creationId xmlns:a16="http://schemas.microsoft.com/office/drawing/2014/main" id="{828320E6-DB3C-4845-B1DE-4494EECA3DE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Tree>
    <p:extLst>
      <p:ext uri="{BB962C8B-B14F-4D97-AF65-F5344CB8AC3E}">
        <p14:creationId xmlns:p14="http://schemas.microsoft.com/office/powerpoint/2010/main" val="2212917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4" name="TextBox 3">
            <a:extLst>
              <a:ext uri="{FF2B5EF4-FFF2-40B4-BE49-F238E27FC236}">
                <a16:creationId xmlns:a16="http://schemas.microsoft.com/office/drawing/2014/main" id="{7A430AF3-67CA-447C-BA5B-59219FF08BA0}"/>
              </a:ext>
            </a:extLst>
          </p:cNvPr>
          <p:cNvSpPr txBox="1"/>
          <p:nvPr/>
        </p:nvSpPr>
        <p:spPr>
          <a:xfrm>
            <a:off x="702734" y="4728796"/>
            <a:ext cx="7863750" cy="830997"/>
          </a:xfrm>
          <a:prstGeom prst="rect">
            <a:avLst/>
          </a:prstGeom>
          <a:noFill/>
        </p:spPr>
        <p:txBody>
          <a:bodyPr wrap="square" rtlCol="0">
            <a:spAutoFit/>
          </a:bodyPr>
          <a:lstStyle/>
          <a:p>
            <a:r>
              <a:rPr lang="en-US" sz="4800" b="1">
                <a:solidFill>
                  <a:srgbClr val="011E41"/>
                </a:solidFill>
                <a:latin typeface="Montserrat" pitchFamily="2" charset="77"/>
                <a:ea typeface="Roboto Black" panose="02000000000000000000" pitchFamily="2" charset="0"/>
                <a:cs typeface="Open Sans Light" panose="020B0306030504020204" pitchFamily="34" charset="0"/>
              </a:rPr>
              <a:t>AIM OF TRAINING</a:t>
            </a:r>
            <a:endParaRPr lang="ru-RU" sz="4800" b="1">
              <a:solidFill>
                <a:srgbClr val="011E41"/>
              </a:solidFill>
              <a:latin typeface="Montserrat" pitchFamily="2" charset="77"/>
              <a:ea typeface="Roboto Black" panose="02000000000000000000" pitchFamily="2" charset="0"/>
              <a:cs typeface="Open Sans Light" panose="020B0306030504020204" pitchFamily="34" charset="0"/>
            </a:endParaRPr>
          </a:p>
        </p:txBody>
      </p:sp>
      <p:grpSp>
        <p:nvGrpSpPr>
          <p:cNvPr id="5" name="Group 4">
            <a:extLst>
              <a:ext uri="{FF2B5EF4-FFF2-40B4-BE49-F238E27FC236}">
                <a16:creationId xmlns:a16="http://schemas.microsoft.com/office/drawing/2014/main" id="{2762FCCE-6244-4D88-9FC1-E83DC0A731DD}"/>
              </a:ext>
            </a:extLst>
          </p:cNvPr>
          <p:cNvGrpSpPr/>
          <p:nvPr/>
        </p:nvGrpSpPr>
        <p:grpSpPr>
          <a:xfrm>
            <a:off x="7584043" y="1787882"/>
            <a:ext cx="7712784" cy="3539430"/>
            <a:chOff x="7584043" y="4155511"/>
            <a:chExt cx="7712784" cy="3539430"/>
          </a:xfrm>
        </p:grpSpPr>
        <p:sp>
          <p:nvSpPr>
            <p:cNvPr id="6" name="TextBox 5">
              <a:extLst>
                <a:ext uri="{FF2B5EF4-FFF2-40B4-BE49-F238E27FC236}">
                  <a16:creationId xmlns:a16="http://schemas.microsoft.com/office/drawing/2014/main" id="{07FD1F66-4D57-420A-9766-85DF5E60B9E7}"/>
                </a:ext>
              </a:extLst>
            </p:cNvPr>
            <p:cNvSpPr txBox="1"/>
            <p:nvPr/>
          </p:nvSpPr>
          <p:spPr>
            <a:xfrm>
              <a:off x="8193054" y="4155511"/>
              <a:ext cx="7103773" cy="3539430"/>
            </a:xfrm>
            <a:prstGeom prst="rect">
              <a:avLst/>
            </a:prstGeom>
            <a:noFill/>
          </p:spPr>
          <p:txBody>
            <a:bodyPr wrap="square" rtlCol="0" anchor="ctr" anchorCtr="0">
              <a:spAutoFit/>
            </a:bodyPr>
            <a:lstStyle/>
            <a:p>
              <a:endParaRPr lang="en-US" sz="3200" b="1">
                <a:latin typeface="Open Sans" panose="020B0606030504020204" pitchFamily="34" charset="0"/>
                <a:ea typeface="Open Sans" panose="020B0606030504020204" pitchFamily="34" charset="0"/>
                <a:cs typeface="Open Sans" panose="020B0606030504020204" pitchFamily="34" charset="0"/>
              </a:endParaRPr>
            </a:p>
            <a:p>
              <a:r>
                <a:rPr lang="en-US" sz="3200" b="1">
                  <a:latin typeface="Open Sans" panose="020B0606030504020204" pitchFamily="34" charset="0"/>
                  <a:ea typeface="Open Sans" panose="020B0606030504020204" pitchFamily="34" charset="0"/>
                  <a:cs typeface="Open Sans" panose="020B0606030504020204" pitchFamily="34" charset="0"/>
                </a:rPr>
                <a:t>Learn about the concept of pandemic fatigue and understand how PFA skills can help support people who are experiencing pandemic fatigue due to COVID-19.</a:t>
              </a:r>
              <a:endParaRPr lang="da-DK" sz="3200" b="1">
                <a:latin typeface="Open Sans" panose="020B0606030504020204" pitchFamily="34" charset="0"/>
                <a:ea typeface="Open Sans" panose="020B0606030504020204" pitchFamily="34" charset="0"/>
                <a:cs typeface="Open Sans" panose="020B0606030504020204" pitchFamily="34" charset="0"/>
              </a:endParaRPr>
            </a:p>
          </p:txBody>
        </p:sp>
        <p:sp>
          <p:nvSpPr>
            <p:cNvPr id="7" name="Freeform: Shape 110">
              <a:extLst>
                <a:ext uri="{FF2B5EF4-FFF2-40B4-BE49-F238E27FC236}">
                  <a16:creationId xmlns:a16="http://schemas.microsoft.com/office/drawing/2014/main" id="{63C65BC3-D400-411E-8284-BCEBE694FADC}"/>
                </a:ext>
              </a:extLst>
            </p:cNvPr>
            <p:cNvSpPr/>
            <p:nvPr/>
          </p:nvSpPr>
          <p:spPr>
            <a:xfrm rot="10800000">
              <a:off x="7584043" y="4882777"/>
              <a:ext cx="229750" cy="230140"/>
            </a:xfrm>
            <a:custGeom>
              <a:avLst/>
              <a:gdLst/>
              <a:ahLst/>
              <a:cxnLst/>
              <a:rect l="l" t="t" r="r" b="b"/>
              <a:pathLst>
                <a:path w="195927" h="195927">
                  <a:moveTo>
                    <a:pt x="97964" y="28559"/>
                  </a:moveTo>
                  <a:cubicBezTo>
                    <a:pt x="85058" y="28707"/>
                    <a:pt x="73390" y="31870"/>
                    <a:pt x="62959" y="38047"/>
                  </a:cubicBezTo>
                  <a:cubicBezTo>
                    <a:pt x="52529" y="44225"/>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5"/>
                    <a:pt x="132969" y="38047"/>
                  </a:cubicBezTo>
                  <a:cubicBezTo>
                    <a:pt x="122539" y="31870"/>
                    <a:pt x="110870" y="28707"/>
                    <a:pt x="97964" y="28559"/>
                  </a:cubicBezTo>
                  <a:close/>
                  <a:moveTo>
                    <a:pt x="97964" y="0"/>
                  </a:moveTo>
                  <a:cubicBezTo>
                    <a:pt x="116204" y="207"/>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39"/>
                    <a:pt x="147404" y="182550"/>
                  </a:cubicBezTo>
                  <a:cubicBezTo>
                    <a:pt x="132683" y="191260"/>
                    <a:pt x="116204" y="195719"/>
                    <a:pt x="97964" y="195927"/>
                  </a:cubicBezTo>
                  <a:cubicBezTo>
                    <a:pt x="79725" y="195719"/>
                    <a:pt x="63245" y="191260"/>
                    <a:pt x="48524" y="182550"/>
                  </a:cubicBezTo>
                  <a:cubicBezTo>
                    <a:pt x="33803" y="173839"/>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7"/>
                    <a:pt x="97964" y="0"/>
                  </a:cubicBezTo>
                  <a:close/>
                </a:path>
              </a:pathLst>
            </a:custGeom>
            <a:solidFill>
              <a:schemeClr val="bg1">
                <a:lumMod val="60000"/>
                <a:lumOff val="40000"/>
              </a:schemeClr>
            </a:solidFill>
            <a:ln>
              <a:solidFill>
                <a:srgbClr val="027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20000"/>
                    <a:lumOff val="80000"/>
                  </a:schemeClr>
                </a:solidFill>
              </a:endParaRPr>
            </a:p>
          </p:txBody>
        </p:sp>
      </p:grpSp>
      <p:grpSp>
        <p:nvGrpSpPr>
          <p:cNvPr id="13" name="Group 12">
            <a:extLst>
              <a:ext uri="{FF2B5EF4-FFF2-40B4-BE49-F238E27FC236}">
                <a16:creationId xmlns:a16="http://schemas.microsoft.com/office/drawing/2014/main" id="{F35639FA-6E16-4561-A5FF-0278B53F50B4}"/>
              </a:ext>
            </a:extLst>
          </p:cNvPr>
          <p:cNvGrpSpPr/>
          <p:nvPr/>
        </p:nvGrpSpPr>
        <p:grpSpPr>
          <a:xfrm>
            <a:off x="7584043" y="3237730"/>
            <a:ext cx="7712784" cy="6494085"/>
            <a:chOff x="7584043" y="3237730"/>
            <a:chExt cx="7712784" cy="6494085"/>
          </a:xfrm>
        </p:grpSpPr>
        <p:sp>
          <p:nvSpPr>
            <p:cNvPr id="9" name="TextBox 8">
              <a:extLst>
                <a:ext uri="{FF2B5EF4-FFF2-40B4-BE49-F238E27FC236}">
                  <a16:creationId xmlns:a16="http://schemas.microsoft.com/office/drawing/2014/main" id="{8AC9ED0D-4C53-4855-8B0B-1E3DEAF5D6E7}"/>
                </a:ext>
              </a:extLst>
            </p:cNvPr>
            <p:cNvSpPr txBox="1"/>
            <p:nvPr/>
          </p:nvSpPr>
          <p:spPr>
            <a:xfrm>
              <a:off x="8193054" y="3237730"/>
              <a:ext cx="7103773" cy="6494085"/>
            </a:xfrm>
            <a:prstGeom prst="rect">
              <a:avLst/>
            </a:prstGeom>
            <a:noFill/>
          </p:spPr>
          <p:txBody>
            <a:bodyPr wrap="square" lIns="91440" tIns="45720" rIns="91440" bIns="45720" rtlCol="0" anchor="ctr" anchorCtr="0">
              <a:spAutoFit/>
            </a:bodyPr>
            <a:lstStyle/>
            <a:p>
              <a:endParaRPr lang="en-US" sz="3200" b="1">
                <a:latin typeface="Open Sans" panose="020B0606030504020204" pitchFamily="34" charset="0"/>
                <a:ea typeface="Open Sans" panose="020B0606030504020204" pitchFamily="34" charset="0"/>
                <a:cs typeface="Open Sans" panose="020B0606030504020204" pitchFamily="34" charset="0"/>
              </a:endParaRPr>
            </a:p>
            <a:p>
              <a:endParaRPr lang="en-US" sz="3200" b="1">
                <a:latin typeface="Open Sans" panose="020B0606030504020204" pitchFamily="34" charset="0"/>
                <a:ea typeface="Open Sans" panose="020B0606030504020204" pitchFamily="34" charset="0"/>
                <a:cs typeface="Open Sans" panose="020B0606030504020204" pitchFamily="34" charset="0"/>
              </a:endParaRPr>
            </a:p>
            <a:p>
              <a:endParaRPr lang="en-US" sz="3200" b="1">
                <a:latin typeface="Open Sans" panose="020B0606030504020204" pitchFamily="34" charset="0"/>
                <a:ea typeface="Open Sans" panose="020B0606030504020204" pitchFamily="34" charset="0"/>
                <a:cs typeface="Open Sans" panose="020B0606030504020204" pitchFamily="34" charset="0"/>
              </a:endParaRPr>
            </a:p>
            <a:p>
              <a:endParaRPr lang="en-US" sz="3200" b="1">
                <a:latin typeface="Open Sans" panose="020B0606030504020204" pitchFamily="34" charset="0"/>
                <a:ea typeface="Open Sans" panose="020B0606030504020204" pitchFamily="34" charset="0"/>
                <a:cs typeface="Open Sans" panose="020B0606030504020204" pitchFamily="34" charset="0"/>
              </a:endParaRPr>
            </a:p>
            <a:p>
              <a:endParaRPr lang="en-US" sz="3200" b="1">
                <a:latin typeface="Open Sans" panose="020B0606030504020204" pitchFamily="34" charset="0"/>
                <a:ea typeface="Open Sans" panose="020B0606030504020204" pitchFamily="34" charset="0"/>
                <a:cs typeface="Open Sans" panose="020B0606030504020204" pitchFamily="34" charset="0"/>
              </a:endParaRPr>
            </a:p>
            <a:p>
              <a:endParaRPr lang="en-US" sz="3200" b="1">
                <a:latin typeface="Open Sans" panose="020B0606030504020204" pitchFamily="34" charset="0"/>
                <a:ea typeface="Open Sans" panose="020B0606030504020204" pitchFamily="34" charset="0"/>
                <a:cs typeface="Open Sans" panose="020B0606030504020204" pitchFamily="34" charset="0"/>
              </a:endParaRPr>
            </a:p>
            <a:p>
              <a:endParaRPr lang="en-US" sz="3200" b="1">
                <a:latin typeface="Open Sans" panose="020B0606030504020204" pitchFamily="34" charset="0"/>
                <a:ea typeface="Open Sans" panose="020B0606030504020204" pitchFamily="34" charset="0"/>
                <a:cs typeface="Open Sans" panose="020B0606030504020204" pitchFamily="34" charset="0"/>
              </a:endParaRPr>
            </a:p>
            <a:p>
              <a:r>
                <a:rPr lang="en-US" sz="3200" b="1">
                  <a:latin typeface="Open Sans"/>
                  <a:ea typeface="Open Sans"/>
                  <a:cs typeface="Open Sans"/>
                </a:rPr>
                <a:t>Build or deepen skills in demonstrating empathy and understanding of pandemic fatigue. </a:t>
              </a:r>
              <a:endParaRPr lang="en-US" sz="3200" b="1">
                <a:latin typeface="Open Sans" panose="020B0606030504020204" pitchFamily="34" charset="0"/>
                <a:ea typeface="Open Sans" panose="020B0606030504020204" pitchFamily="34" charset="0"/>
                <a:cs typeface="Open Sans" panose="020B0606030504020204" pitchFamily="34" charset="0"/>
              </a:endParaRPr>
            </a:p>
            <a:p>
              <a:endParaRPr lang="en-US" sz="3200" b="1">
                <a:latin typeface="Open Sans" panose="020B0606030504020204" pitchFamily="34" charset="0"/>
                <a:ea typeface="Open Sans" panose="020B0606030504020204" pitchFamily="34" charset="0"/>
                <a:cs typeface="Open Sans" panose="020B0606030504020204" pitchFamily="34" charset="0"/>
              </a:endParaRPr>
            </a:p>
            <a:p>
              <a:endParaRPr lang="en-US" sz="3200" b="1">
                <a:latin typeface="Open Sans" panose="020B0606030504020204" pitchFamily="34" charset="0"/>
                <a:ea typeface="Open Sans" panose="020B0606030504020204" pitchFamily="34" charset="0"/>
                <a:cs typeface="Open Sans" panose="020B0606030504020204" pitchFamily="34" charset="0"/>
              </a:endParaRPr>
            </a:p>
          </p:txBody>
        </p:sp>
        <p:sp>
          <p:nvSpPr>
            <p:cNvPr id="10" name="Freeform: Shape 110">
              <a:extLst>
                <a:ext uri="{FF2B5EF4-FFF2-40B4-BE49-F238E27FC236}">
                  <a16:creationId xmlns:a16="http://schemas.microsoft.com/office/drawing/2014/main" id="{644DA596-BFFC-46FB-AC1A-6FEC9E1CFC2B}"/>
                </a:ext>
              </a:extLst>
            </p:cNvPr>
            <p:cNvSpPr/>
            <p:nvPr/>
          </p:nvSpPr>
          <p:spPr>
            <a:xfrm rot="10800000">
              <a:off x="7584043" y="7313161"/>
              <a:ext cx="229750" cy="230140"/>
            </a:xfrm>
            <a:custGeom>
              <a:avLst/>
              <a:gdLst/>
              <a:ahLst/>
              <a:cxnLst/>
              <a:rect l="l" t="t" r="r" b="b"/>
              <a:pathLst>
                <a:path w="195927" h="195927">
                  <a:moveTo>
                    <a:pt x="97964" y="28559"/>
                  </a:moveTo>
                  <a:cubicBezTo>
                    <a:pt x="85058" y="28707"/>
                    <a:pt x="73390" y="31870"/>
                    <a:pt x="62959" y="38047"/>
                  </a:cubicBezTo>
                  <a:cubicBezTo>
                    <a:pt x="52529" y="44225"/>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5"/>
                    <a:pt x="132969" y="38047"/>
                  </a:cubicBezTo>
                  <a:cubicBezTo>
                    <a:pt x="122539" y="31870"/>
                    <a:pt x="110870" y="28707"/>
                    <a:pt x="97964" y="28559"/>
                  </a:cubicBezTo>
                  <a:close/>
                  <a:moveTo>
                    <a:pt x="97964" y="0"/>
                  </a:moveTo>
                  <a:cubicBezTo>
                    <a:pt x="116204" y="207"/>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39"/>
                    <a:pt x="147404" y="182550"/>
                  </a:cubicBezTo>
                  <a:cubicBezTo>
                    <a:pt x="132683" y="191260"/>
                    <a:pt x="116204" y="195719"/>
                    <a:pt x="97964" y="195927"/>
                  </a:cubicBezTo>
                  <a:cubicBezTo>
                    <a:pt x="79725" y="195719"/>
                    <a:pt x="63245" y="191260"/>
                    <a:pt x="48524" y="182550"/>
                  </a:cubicBezTo>
                  <a:cubicBezTo>
                    <a:pt x="33803" y="173839"/>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7"/>
                    <a:pt x="97964" y="0"/>
                  </a:cubicBezTo>
                  <a:close/>
                </a:path>
              </a:pathLst>
            </a:custGeom>
            <a:solidFill>
              <a:schemeClr val="bg1">
                <a:lumMod val="60000"/>
                <a:lumOff val="40000"/>
              </a:schemeClr>
            </a:solidFill>
            <a:ln>
              <a:solidFill>
                <a:srgbClr val="027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20000"/>
                    <a:lumOff val="80000"/>
                  </a:schemeClr>
                </a:solidFill>
              </a:endParaRPr>
            </a:p>
          </p:txBody>
        </p:sp>
      </p:grpSp>
      <p:sp>
        <p:nvSpPr>
          <p:cNvPr id="12" name="TextBox 11">
            <a:extLst>
              <a:ext uri="{FF2B5EF4-FFF2-40B4-BE49-F238E27FC236}">
                <a16:creationId xmlns:a16="http://schemas.microsoft.com/office/drawing/2014/main" id="{AF6A6A2F-4C83-4ED4-94C6-8DA10B88A00C}"/>
              </a:ext>
            </a:extLst>
          </p:cNvPr>
          <p:cNvSpPr txBox="1"/>
          <p:nvPr/>
        </p:nvSpPr>
        <p:spPr>
          <a:xfrm>
            <a:off x="340962" y="321939"/>
            <a:ext cx="5129939" cy="923330"/>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2162450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2212848" y="2117140"/>
            <a:ext cx="15179040" cy="830997"/>
          </a:xfrm>
          <a:prstGeom prst="rect">
            <a:avLst/>
          </a:prstGeom>
          <a:noFill/>
        </p:spPr>
        <p:txBody>
          <a:bodyPr wrap="square"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a:ln>
                  <a:noFill/>
                </a:ln>
                <a:solidFill>
                  <a:srgbClr val="231F20"/>
                </a:solidFill>
                <a:effectLst/>
                <a:uLnTx/>
                <a:uFillTx/>
                <a:latin typeface="Montserrat Medium" panose="00000600000000000000" pitchFamily="2" charset="0"/>
                <a:ea typeface="+mj-ea"/>
                <a:cs typeface="Calibri"/>
              </a:rPr>
              <a:t>SPECIAL CONSIDERATIONS FOR </a:t>
            </a:r>
            <a:r>
              <a:rPr kumimoji="0" lang="en-US" sz="4800" b="1" i="0" u="none" strike="noStrike" kern="0" cap="none" spc="-5" normalizeH="0" baseline="0" noProof="0">
                <a:ln>
                  <a:noFill/>
                </a:ln>
                <a:solidFill>
                  <a:srgbClr val="231F20"/>
                </a:solidFill>
                <a:effectLst/>
                <a:uLnTx/>
                <a:uFillTx/>
                <a:latin typeface="Montserrat Bold" panose="00000800000000000000" pitchFamily="2" charset="0"/>
                <a:ea typeface="+mj-ea"/>
                <a:cs typeface="Calibri"/>
              </a:rPr>
              <a:t>LISTEN</a:t>
            </a:r>
            <a:endParaRPr kumimoji="0" lang="en-US" sz="4400" b="1" i="0" u="none" strike="noStrike" kern="0" cap="none" spc="-5" normalizeH="0" baseline="0" noProof="0">
              <a:ln>
                <a:noFill/>
              </a:ln>
              <a:solidFill>
                <a:srgbClr val="231F20"/>
              </a:solidFill>
              <a:effectLst/>
              <a:uLnTx/>
              <a:uFillTx/>
              <a:latin typeface="Montserrat Medium" panose="00000600000000000000" pitchFamily="2" charset="0"/>
              <a:ea typeface="+mj-ea"/>
              <a:cs typeface="Calibri"/>
            </a:endParaRPr>
          </a:p>
        </p:txBody>
      </p:sp>
      <p:pic>
        <p:nvPicPr>
          <p:cNvPr id="7" name="Picture 6">
            <a:extLst>
              <a:ext uri="{FF2B5EF4-FFF2-40B4-BE49-F238E27FC236}">
                <a16:creationId xmlns:a16="http://schemas.microsoft.com/office/drawing/2014/main" id="{828320E6-DB3C-4845-B1DE-4494EECA3DE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
        <p:nvSpPr>
          <p:cNvPr id="9" name="TextBox 8">
            <a:extLst>
              <a:ext uri="{FF2B5EF4-FFF2-40B4-BE49-F238E27FC236}">
                <a16:creationId xmlns:a16="http://schemas.microsoft.com/office/drawing/2014/main" id="{AAC181FB-1EAF-48E4-8C96-0A62FB78A9B5}"/>
              </a:ext>
            </a:extLst>
          </p:cNvPr>
          <p:cNvSpPr txBox="1"/>
          <p:nvPr/>
        </p:nvSpPr>
        <p:spPr>
          <a:xfrm>
            <a:off x="3602736" y="3188898"/>
            <a:ext cx="11173968" cy="6170920"/>
          </a:xfrm>
          <a:prstGeom prst="rect">
            <a:avLst/>
          </a:prstGeom>
          <a:noFill/>
        </p:spPr>
        <p:txBody>
          <a:bodyPr wrap="square" rtlCol="0" anchor="ctr" anchorCtr="0">
            <a:spAutoFit/>
          </a:bodyPr>
          <a:lstStyle/>
          <a:p>
            <a:pPr marL="342900" indent="-342900">
              <a:spcBef>
                <a:spcPts val="1200"/>
              </a:spcBef>
              <a:buFont typeface="Arial" panose="020B0604020202020204" pitchFamily="34" charset="0"/>
              <a:buChar char="•"/>
            </a:pPr>
            <a:r>
              <a:rPr lang="en-US" sz="3200" b="1">
                <a:latin typeface="Open Sans" panose="020B0606030504020204" pitchFamily="34" charset="0"/>
                <a:ea typeface="Open Sans" panose="020B0606030504020204" pitchFamily="34" charset="0"/>
                <a:cs typeface="Open Sans" panose="020B0606030504020204" pitchFamily="34" charset="0"/>
              </a:rPr>
              <a:t>Provide ‘useful’ information</a:t>
            </a:r>
          </a:p>
          <a:p>
            <a:pPr marL="914400" lvl="1" indent="-457200">
              <a:spcBef>
                <a:spcPts val="1200"/>
              </a:spcBef>
              <a:buFont typeface="Wingdings" panose="05000000000000000000" pitchFamily="2" charset="2"/>
              <a:buChar char="§"/>
            </a:pPr>
            <a:r>
              <a:rPr lang="en-US" sz="3200">
                <a:latin typeface="Open Sans" panose="020B0606030504020204" pitchFamily="34" charset="0"/>
                <a:ea typeface="Open Sans" panose="020B0606030504020204" pitchFamily="34" charset="0"/>
                <a:cs typeface="Open Sans" panose="020B0606030504020204" pitchFamily="34" charset="0"/>
              </a:rPr>
              <a:t>Relevant information they are missing</a:t>
            </a:r>
          </a:p>
          <a:p>
            <a:pPr marL="914400" lvl="1" indent="-457200">
              <a:spcBef>
                <a:spcPts val="1200"/>
              </a:spcBef>
              <a:buFont typeface="Wingdings" panose="05000000000000000000" pitchFamily="2" charset="2"/>
              <a:buChar char="§"/>
            </a:pPr>
            <a:r>
              <a:rPr lang="en-US" sz="3200">
                <a:latin typeface="Open Sans" panose="020B0606030504020204" pitchFamily="34" charset="0"/>
                <a:ea typeface="Open Sans" panose="020B0606030504020204" pitchFamily="34" charset="0"/>
                <a:cs typeface="Open Sans" panose="020B0606030504020204" pitchFamily="34" charset="0"/>
              </a:rPr>
              <a:t>Factual information </a:t>
            </a:r>
          </a:p>
          <a:p>
            <a:pPr marL="914400" lvl="1" indent="-457200">
              <a:spcBef>
                <a:spcPts val="1200"/>
              </a:spcBef>
              <a:buFont typeface="Wingdings" panose="05000000000000000000" pitchFamily="2" charset="2"/>
              <a:buChar char="§"/>
            </a:pPr>
            <a:r>
              <a:rPr lang="en-US" sz="3200">
                <a:latin typeface="Open Sans" panose="020B0606030504020204" pitchFamily="34" charset="0"/>
                <a:ea typeface="Open Sans" panose="020B0606030504020204" pitchFamily="34" charset="0"/>
                <a:cs typeface="Open Sans" panose="020B0606030504020204" pitchFamily="34" charset="0"/>
              </a:rPr>
              <a:t>Information which highlights misinformation or wrong conclusions </a:t>
            </a:r>
          </a:p>
          <a:p>
            <a:pPr marL="914400" lvl="1" indent="-457200">
              <a:spcBef>
                <a:spcPts val="1200"/>
              </a:spcBef>
              <a:buFont typeface="Wingdings" panose="05000000000000000000" pitchFamily="2" charset="2"/>
              <a:buChar char="§"/>
            </a:pPr>
            <a:r>
              <a:rPr lang="en-US" sz="3200">
                <a:latin typeface="Open Sans" panose="020B0606030504020204" pitchFamily="34" charset="0"/>
                <a:ea typeface="Open Sans" panose="020B0606030504020204" pitchFamily="34" charset="0"/>
                <a:cs typeface="Open Sans" panose="020B0606030504020204" pitchFamily="34" charset="0"/>
              </a:rPr>
              <a:t>Plausible alternative explanations for errors or myths</a:t>
            </a:r>
            <a:endParaRPr lang="en-US" sz="3200" b="1">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1800"/>
              </a:spcBef>
              <a:buFont typeface="Arial" panose="020B0604020202020204" pitchFamily="34" charset="0"/>
              <a:buChar char="•"/>
            </a:pPr>
            <a:r>
              <a:rPr lang="en-US" sz="3200" b="1">
                <a:latin typeface="Open Sans" panose="020B0606030504020204" pitchFamily="34" charset="0"/>
                <a:ea typeface="Open Sans" panose="020B0606030504020204" pitchFamily="34" charset="0"/>
                <a:cs typeface="Open Sans" panose="020B0606030504020204" pitchFamily="34" charset="0"/>
              </a:rPr>
              <a:t>Provide perspective and encourage an open mind</a:t>
            </a:r>
          </a:p>
          <a:p>
            <a:pPr marL="914400" lvl="1" indent="-457200">
              <a:spcBef>
                <a:spcPts val="1200"/>
              </a:spcBef>
              <a:buFont typeface="Wingdings" panose="05000000000000000000" pitchFamily="2" charset="2"/>
              <a:buChar char="§"/>
            </a:pPr>
            <a:r>
              <a:rPr lang="en-US" sz="3200">
                <a:latin typeface="Open Sans" panose="020B0606030504020204" pitchFamily="34" charset="0"/>
                <a:ea typeface="Open Sans" panose="020B0606030504020204" pitchFamily="34" charset="0"/>
                <a:cs typeface="Open Sans" panose="020B0606030504020204" pitchFamily="34" charset="0"/>
              </a:rPr>
              <a:t>Be open yourself</a:t>
            </a:r>
          </a:p>
          <a:p>
            <a:pPr marL="914400" lvl="1" indent="-457200">
              <a:spcBef>
                <a:spcPts val="1200"/>
              </a:spcBef>
              <a:buFont typeface="Wingdings" panose="05000000000000000000" pitchFamily="2" charset="2"/>
              <a:buChar char="§"/>
            </a:pPr>
            <a:r>
              <a:rPr lang="en-US" sz="3200">
                <a:latin typeface="Open Sans" panose="020B0606030504020204" pitchFamily="34" charset="0"/>
                <a:ea typeface="Open Sans" panose="020B0606030504020204" pitchFamily="34" charset="0"/>
                <a:cs typeface="Open Sans" panose="020B0606030504020204" pitchFamily="34" charset="0"/>
              </a:rPr>
              <a:t>Ask perspective gaining questions </a:t>
            </a:r>
          </a:p>
        </p:txBody>
      </p:sp>
    </p:spTree>
    <p:extLst>
      <p:ext uri="{BB962C8B-B14F-4D97-AF65-F5344CB8AC3E}">
        <p14:creationId xmlns:p14="http://schemas.microsoft.com/office/powerpoint/2010/main" val="4100892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49491" y="4398859"/>
            <a:ext cx="2286000" cy="2286000"/>
          </a:xfrm>
          <a:prstGeom prst="rect">
            <a:avLst/>
          </a:prstGeom>
          <a:ln>
            <a:noFill/>
          </a:ln>
        </p:spPr>
      </p:pic>
      <p:sp>
        <p:nvSpPr>
          <p:cNvPr id="2" name="TextBox 1">
            <a:extLst>
              <a:ext uri="{FF2B5EF4-FFF2-40B4-BE49-F238E27FC236}">
                <a16:creationId xmlns:a16="http://schemas.microsoft.com/office/drawing/2014/main" id="{5CD7D6CE-A60B-FDE6-9518-9D4358981127}"/>
              </a:ext>
            </a:extLst>
          </p:cNvPr>
          <p:cNvSpPr txBox="1"/>
          <p:nvPr/>
        </p:nvSpPr>
        <p:spPr>
          <a:xfrm>
            <a:off x="1452454" y="3282585"/>
            <a:ext cx="15401189" cy="830997"/>
          </a:xfrm>
          <a:prstGeom prst="rect">
            <a:avLst/>
          </a:prstGeom>
          <a:noFill/>
        </p:spPr>
        <p:txBody>
          <a:bodyPr wrap="square" lIns="91440" tIns="45720" rIns="91440" bIns="45720" rtlCol="0" anchor="t">
            <a:spAutoFit/>
          </a:bodyPr>
          <a:lstStyle/>
          <a:p>
            <a:pPr algn="ctr"/>
            <a:r>
              <a:rPr lang="en-US" sz="4800" b="1">
                <a:solidFill>
                  <a:srgbClr val="F5333F"/>
                </a:solidFill>
                <a:latin typeface="Montserrat Bold"/>
                <a:ea typeface="Roboto Black"/>
                <a:cs typeface="Open Sans Light"/>
              </a:rPr>
              <a:t>BE AN ACTIVE LISTENER TO YOUR PARTNER</a:t>
            </a:r>
            <a:endParaRPr lang="en-US">
              <a:cs typeface="Calibri" panose="020F0502020204030204"/>
            </a:endParaRPr>
          </a:p>
        </p:txBody>
      </p:sp>
      <p:sp>
        <p:nvSpPr>
          <p:cNvPr id="4" name="TextBox 3">
            <a:extLst>
              <a:ext uri="{FF2B5EF4-FFF2-40B4-BE49-F238E27FC236}">
                <a16:creationId xmlns:a16="http://schemas.microsoft.com/office/drawing/2014/main" id="{CC8245D3-4C19-0B5B-86FA-1B73C7E71992}"/>
              </a:ext>
            </a:extLst>
          </p:cNvPr>
          <p:cNvSpPr txBox="1"/>
          <p:nvPr/>
        </p:nvSpPr>
        <p:spPr>
          <a:xfrm>
            <a:off x="4262064" y="4258033"/>
            <a:ext cx="11218627" cy="2554545"/>
          </a:xfrm>
          <a:prstGeom prst="rect">
            <a:avLst/>
          </a:prstGeom>
          <a:noFill/>
        </p:spPr>
        <p:txBody>
          <a:bodyPr wrap="square" lIns="91440" tIns="45720" rIns="91440" bIns="45720" rtlCol="0" anchor="ctr" anchorCtr="0">
            <a:spAutoFit/>
          </a:bodyPr>
          <a:lstStyle/>
          <a:p>
            <a:r>
              <a:rPr lang="en-US" sz="4000" b="1" dirty="0">
                <a:solidFill>
                  <a:srgbClr val="18355E"/>
                </a:solidFill>
                <a:latin typeface="Open Sans"/>
                <a:ea typeface="Open Sans"/>
                <a:cs typeface="Open Sans"/>
              </a:rPr>
              <a:t>Activity </a:t>
            </a:r>
            <a:endParaRPr lang="en-US">
              <a:cs typeface="Calibri" panose="020F0502020204030204"/>
            </a:endParaRPr>
          </a:p>
          <a:p>
            <a:r>
              <a:rPr lang="en-US" sz="4000" dirty="0">
                <a:solidFill>
                  <a:srgbClr val="18355E"/>
                </a:solidFill>
                <a:latin typeface="Open Sans"/>
                <a:ea typeface="Open Sans"/>
                <a:cs typeface="Open Sans"/>
              </a:rPr>
              <a:t>Take turns to share and </a:t>
            </a:r>
            <a:r>
              <a:rPr lang="en-US" sz="4000" u="sng" dirty="0">
                <a:solidFill>
                  <a:srgbClr val="18355E"/>
                </a:solidFill>
                <a:latin typeface="Open Sans"/>
                <a:ea typeface="Open Sans"/>
                <a:cs typeface="Open Sans"/>
              </a:rPr>
              <a:t>listen</a:t>
            </a:r>
            <a:r>
              <a:rPr lang="en-US" sz="4000" dirty="0">
                <a:solidFill>
                  <a:srgbClr val="18355E"/>
                </a:solidFill>
                <a:latin typeface="Open Sans"/>
                <a:ea typeface="Open Sans"/>
                <a:cs typeface="Open Sans"/>
              </a:rPr>
              <a:t> to each other</a:t>
            </a:r>
          </a:p>
          <a:p>
            <a:r>
              <a:rPr lang="en-US" sz="4000" b="1" dirty="0">
                <a:solidFill>
                  <a:srgbClr val="18355E"/>
                </a:solidFill>
                <a:latin typeface="Open Sans"/>
                <a:ea typeface="Open Sans"/>
                <a:cs typeface="Open Sans"/>
              </a:rPr>
              <a:t>Sharing topic</a:t>
            </a:r>
          </a:p>
          <a:p>
            <a:r>
              <a:rPr lang="en-US" sz="4000" dirty="0">
                <a:solidFill>
                  <a:srgbClr val="18355E"/>
                </a:solidFill>
                <a:latin typeface="Open Sans"/>
                <a:ea typeface="Open Sans"/>
                <a:cs typeface="Open Sans"/>
              </a:rPr>
              <a:t>Your experience with pandemic fatigue</a:t>
            </a:r>
          </a:p>
        </p:txBody>
      </p:sp>
    </p:spTree>
    <p:extLst>
      <p:ext uri="{BB962C8B-B14F-4D97-AF65-F5344CB8AC3E}">
        <p14:creationId xmlns:p14="http://schemas.microsoft.com/office/powerpoint/2010/main" val="3445062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21939"/>
            <a:ext cx="5129939" cy="923330"/>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16" name="TextBox 15">
            <a:extLst>
              <a:ext uri="{FF2B5EF4-FFF2-40B4-BE49-F238E27FC236}">
                <a16:creationId xmlns:a16="http://schemas.microsoft.com/office/drawing/2014/main" id="{B5835747-CEDB-4141-AC0C-A9E4AB3FC610}"/>
              </a:ext>
            </a:extLst>
          </p:cNvPr>
          <p:cNvSpPr txBox="1"/>
          <p:nvPr/>
        </p:nvSpPr>
        <p:spPr>
          <a:xfrm>
            <a:off x="2094852" y="4786706"/>
            <a:ext cx="14095445" cy="707886"/>
          </a:xfrm>
          <a:prstGeom prst="rect">
            <a:avLst/>
          </a:prstGeom>
          <a:noFill/>
        </p:spPr>
        <p:txBody>
          <a:bodyPr wrap="square" lIns="91440" tIns="45720" rIns="91440" bIns="45720" rtlCol="0" anchor="t">
            <a:spAutoFit/>
          </a:bodyPr>
          <a:lstStyle/>
          <a:p>
            <a:pPr algn="ctr"/>
            <a:r>
              <a:rPr lang="en-US" sz="4000" b="1">
                <a:solidFill>
                  <a:srgbClr val="FF0000"/>
                </a:solidFill>
                <a:latin typeface="Montserrat Bold"/>
                <a:cs typeface="Calibri"/>
              </a:rPr>
              <a:t>- LET'S TAKE A BREAK -</a:t>
            </a:r>
            <a:endParaRPr lang="en-US">
              <a:latin typeface="Montserrat Bold"/>
            </a:endParaRPr>
          </a:p>
        </p:txBody>
      </p:sp>
    </p:spTree>
    <p:extLst>
      <p:ext uri="{BB962C8B-B14F-4D97-AF65-F5344CB8AC3E}">
        <p14:creationId xmlns:p14="http://schemas.microsoft.com/office/powerpoint/2010/main" val="1208351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602736" y="2117140"/>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a:ln>
                  <a:noFill/>
                </a:ln>
                <a:solidFill>
                  <a:srgbClr val="231F20"/>
                </a:solidFill>
                <a:effectLst/>
                <a:uLnTx/>
                <a:uFillTx/>
                <a:latin typeface="Montserrat Bold" panose="00000800000000000000" pitchFamily="2" charset="0"/>
                <a:ea typeface="+mj-ea"/>
                <a:cs typeface="Calibri"/>
              </a:rPr>
              <a:t>LINK</a:t>
            </a:r>
            <a:r>
              <a:rPr kumimoji="0" lang="en-US" sz="4800" b="1" i="0" u="none" strike="noStrike" kern="0" cap="none" spc="-5" normalizeH="0" baseline="0" noProof="0">
                <a:ln>
                  <a:noFill/>
                </a:ln>
                <a:solidFill>
                  <a:srgbClr val="231F20"/>
                </a:solidFill>
                <a:effectLst/>
                <a:uLnTx/>
                <a:uFillTx/>
                <a:latin typeface="Montserrat Medium" panose="00000600000000000000" pitchFamily="2" charset="0"/>
                <a:ea typeface="+mj-ea"/>
                <a:cs typeface="Calibri"/>
              </a:rPr>
              <a:t> IS TO</a:t>
            </a:r>
            <a:endParaRPr kumimoji="0" lang="en-US" sz="4400" b="1" i="0" u="none" strike="noStrike" kern="0" cap="none" spc="-5" normalizeH="0" baseline="0" noProof="0">
              <a:ln>
                <a:noFill/>
              </a:ln>
              <a:solidFill>
                <a:srgbClr val="231F20"/>
              </a:solidFill>
              <a:effectLst/>
              <a:uLnTx/>
              <a:uFillTx/>
              <a:latin typeface="Montserrat Medium" panose="00000600000000000000" pitchFamily="2" charset="0"/>
              <a:ea typeface="+mj-ea"/>
              <a:cs typeface="Calibri"/>
            </a:endParaRPr>
          </a:p>
        </p:txBody>
      </p:sp>
      <p:pic>
        <p:nvPicPr>
          <p:cNvPr id="7" name="Picture 6">
            <a:extLst>
              <a:ext uri="{FF2B5EF4-FFF2-40B4-BE49-F238E27FC236}">
                <a16:creationId xmlns:a16="http://schemas.microsoft.com/office/drawing/2014/main" id="{828320E6-DB3C-4845-B1DE-4494EECA3DE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
        <p:nvSpPr>
          <p:cNvPr id="9" name="TextBox 8">
            <a:extLst>
              <a:ext uri="{FF2B5EF4-FFF2-40B4-BE49-F238E27FC236}">
                <a16:creationId xmlns:a16="http://schemas.microsoft.com/office/drawing/2014/main" id="{AAC181FB-1EAF-48E4-8C96-0A62FB78A9B5}"/>
              </a:ext>
            </a:extLst>
          </p:cNvPr>
          <p:cNvSpPr txBox="1"/>
          <p:nvPr/>
        </p:nvSpPr>
        <p:spPr>
          <a:xfrm>
            <a:off x="3602736" y="3030732"/>
            <a:ext cx="11173968" cy="2523768"/>
          </a:xfrm>
          <a:prstGeom prst="rect">
            <a:avLst/>
          </a:prstGeom>
          <a:noFill/>
        </p:spPr>
        <p:txBody>
          <a:bodyPr wrap="square" rtlCol="0" anchor="ctr" anchorCtr="0">
            <a:spAutoFit/>
          </a:bodyPr>
          <a:lstStyle/>
          <a:p>
            <a:pPr marL="342900" indent="-342900">
              <a:spcBef>
                <a:spcPts val="1200"/>
              </a:spcBef>
              <a:buFont typeface="Arial" panose="020B0604020202020204" pitchFamily="34" charset="0"/>
              <a:buChar char="•"/>
            </a:pPr>
            <a:r>
              <a:rPr lang="en-US" sz="3200" b="1">
                <a:latin typeface="Open Sans" panose="020B0606030504020204" pitchFamily="34" charset="0"/>
                <a:ea typeface="Open Sans" panose="020B0606030504020204" pitchFamily="34" charset="0"/>
                <a:cs typeface="Open Sans" panose="020B0606030504020204" pitchFamily="34" charset="0"/>
              </a:rPr>
              <a:t>Assess information</a:t>
            </a:r>
          </a:p>
          <a:p>
            <a:pPr marL="342900" indent="-342900">
              <a:spcBef>
                <a:spcPts val="1200"/>
              </a:spcBef>
              <a:buFont typeface="Arial" panose="020B0604020202020204" pitchFamily="34" charset="0"/>
              <a:buChar char="•"/>
            </a:pPr>
            <a:r>
              <a:rPr lang="en-US" sz="3200" b="1">
                <a:latin typeface="Open Sans" panose="020B0606030504020204" pitchFamily="34" charset="0"/>
                <a:ea typeface="Open Sans" panose="020B0606030504020204" pitchFamily="34" charset="0"/>
                <a:cs typeface="Open Sans" panose="020B0606030504020204" pitchFamily="34" charset="0"/>
              </a:rPr>
              <a:t>Connect with loved ones, and social support</a:t>
            </a:r>
          </a:p>
          <a:p>
            <a:pPr marL="342900" indent="-342900">
              <a:spcBef>
                <a:spcPts val="1200"/>
              </a:spcBef>
              <a:buFont typeface="Arial" panose="020B0604020202020204" pitchFamily="34" charset="0"/>
              <a:buChar char="•"/>
            </a:pPr>
            <a:r>
              <a:rPr lang="en-US" sz="3200" b="1">
                <a:latin typeface="Open Sans" panose="020B0606030504020204" pitchFamily="34" charset="0"/>
                <a:ea typeface="Open Sans" panose="020B0606030504020204" pitchFamily="34" charset="0"/>
                <a:cs typeface="Open Sans" panose="020B0606030504020204" pitchFamily="34" charset="0"/>
              </a:rPr>
              <a:t>Tackle practical problems</a:t>
            </a:r>
          </a:p>
          <a:p>
            <a:pPr marL="342900" indent="-342900">
              <a:spcBef>
                <a:spcPts val="1200"/>
              </a:spcBef>
              <a:buFont typeface="Arial" panose="020B0604020202020204" pitchFamily="34" charset="0"/>
              <a:buChar char="•"/>
            </a:pPr>
            <a:r>
              <a:rPr lang="en-US" sz="3200" b="1">
                <a:latin typeface="Open Sans" panose="020B0606030504020204" pitchFamily="34" charset="0"/>
                <a:ea typeface="Open Sans" panose="020B0606030504020204" pitchFamily="34" charset="0"/>
                <a:cs typeface="Open Sans" panose="020B0606030504020204" pitchFamily="34" charset="0"/>
              </a:rPr>
              <a:t>Access services and other help</a:t>
            </a:r>
          </a:p>
        </p:txBody>
      </p:sp>
      <p:sp>
        <p:nvSpPr>
          <p:cNvPr id="8" name="TextBox 7">
            <a:extLst>
              <a:ext uri="{FF2B5EF4-FFF2-40B4-BE49-F238E27FC236}">
                <a16:creationId xmlns:a16="http://schemas.microsoft.com/office/drawing/2014/main" id="{BF1B82E7-FF3F-4566-869F-C50F04ACEA1C}"/>
              </a:ext>
            </a:extLst>
          </p:cNvPr>
          <p:cNvSpPr txBox="1"/>
          <p:nvPr/>
        </p:nvSpPr>
        <p:spPr>
          <a:xfrm>
            <a:off x="3602736" y="6067391"/>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a:ln>
                  <a:noFill/>
                </a:ln>
                <a:solidFill>
                  <a:srgbClr val="231F20"/>
                </a:solidFill>
                <a:effectLst/>
                <a:uLnTx/>
                <a:uFillTx/>
                <a:latin typeface="Montserrat Medium" panose="00000600000000000000" pitchFamily="2" charset="0"/>
                <a:ea typeface="+mj-ea"/>
                <a:cs typeface="Calibri"/>
              </a:rPr>
              <a:t>ADDITIONAL CONSIDERATIONS INCLUDE</a:t>
            </a:r>
            <a:endParaRPr kumimoji="0" lang="en-US" sz="4400" b="1" i="0" u="none" strike="noStrike" kern="0" cap="none" spc="-5" normalizeH="0" baseline="0" noProof="0">
              <a:ln>
                <a:noFill/>
              </a:ln>
              <a:solidFill>
                <a:srgbClr val="231F20"/>
              </a:solidFill>
              <a:effectLst/>
              <a:uLnTx/>
              <a:uFillTx/>
              <a:latin typeface="Montserrat Medium" panose="00000600000000000000" pitchFamily="2" charset="0"/>
              <a:ea typeface="+mj-ea"/>
              <a:cs typeface="Calibri"/>
            </a:endParaRPr>
          </a:p>
        </p:txBody>
      </p:sp>
      <p:sp>
        <p:nvSpPr>
          <p:cNvPr id="10" name="TextBox 9">
            <a:extLst>
              <a:ext uri="{FF2B5EF4-FFF2-40B4-BE49-F238E27FC236}">
                <a16:creationId xmlns:a16="http://schemas.microsoft.com/office/drawing/2014/main" id="{61859A99-2C71-4176-84B6-B5BEDD7EBD09}"/>
              </a:ext>
            </a:extLst>
          </p:cNvPr>
          <p:cNvSpPr txBox="1"/>
          <p:nvPr/>
        </p:nvSpPr>
        <p:spPr>
          <a:xfrm>
            <a:off x="3602736" y="6980982"/>
            <a:ext cx="10176017" cy="2369880"/>
          </a:xfrm>
          <a:prstGeom prst="rect">
            <a:avLst/>
          </a:prstGeom>
          <a:noFill/>
        </p:spPr>
        <p:txBody>
          <a:bodyPr wrap="square" rtlCol="0" anchor="ctr" anchorCtr="0">
            <a:spAutoFit/>
          </a:bodyPr>
          <a:lstStyle/>
          <a:p>
            <a:pPr marL="342900" indent="-342900">
              <a:spcBef>
                <a:spcPts val="1200"/>
              </a:spcBef>
              <a:buFont typeface="Arial" panose="020B0604020202020204" pitchFamily="34" charset="0"/>
              <a:buChar char="•"/>
            </a:pPr>
            <a:r>
              <a:rPr lang="en-US" sz="3200" b="1">
                <a:latin typeface="Open Sans" panose="020B0606030504020204" pitchFamily="34" charset="0"/>
                <a:ea typeface="Open Sans" panose="020B0606030504020204" pitchFamily="34" charset="0"/>
                <a:cs typeface="Open Sans" panose="020B0606030504020204" pitchFamily="34" charset="0"/>
              </a:rPr>
              <a:t>Address unreliable sources of information </a:t>
            </a:r>
          </a:p>
          <a:p>
            <a:pPr marL="342900" indent="-342900">
              <a:spcBef>
                <a:spcPts val="1200"/>
              </a:spcBef>
              <a:buFont typeface="Arial" panose="020B0604020202020204" pitchFamily="34" charset="0"/>
              <a:buChar char="•"/>
            </a:pPr>
            <a:r>
              <a:rPr lang="en-US" sz="3200" b="1">
                <a:latin typeface="Open Sans" panose="020B0606030504020204" pitchFamily="34" charset="0"/>
                <a:ea typeface="Open Sans" panose="020B0606030504020204" pitchFamily="34" charset="0"/>
                <a:cs typeface="Open Sans" panose="020B0606030504020204" pitchFamily="34" charset="0"/>
              </a:rPr>
              <a:t>Recognize that  loved ones and community may be rejecting  this person </a:t>
            </a:r>
          </a:p>
          <a:p>
            <a:pPr>
              <a:spcBef>
                <a:spcPts val="1200"/>
              </a:spcBef>
            </a:pPr>
            <a:endParaRPr lang="en-US" sz="3200"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07392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21939"/>
            <a:ext cx="5129939" cy="923330"/>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16" name="TextBox 15">
            <a:extLst>
              <a:ext uri="{FF2B5EF4-FFF2-40B4-BE49-F238E27FC236}">
                <a16:creationId xmlns:a16="http://schemas.microsoft.com/office/drawing/2014/main" id="{B5835747-CEDB-4141-AC0C-A9E4AB3FC610}"/>
              </a:ext>
            </a:extLst>
          </p:cNvPr>
          <p:cNvSpPr txBox="1"/>
          <p:nvPr/>
        </p:nvSpPr>
        <p:spPr>
          <a:xfrm>
            <a:off x="2483123" y="3118735"/>
            <a:ext cx="12311636" cy="1569660"/>
          </a:xfrm>
          <a:prstGeom prst="rect">
            <a:avLst/>
          </a:prstGeom>
          <a:noFill/>
        </p:spPr>
        <p:txBody>
          <a:bodyPr wrap="square" lIns="91440" tIns="45720" rIns="91440" bIns="45720" rtlCol="0" anchor="t">
            <a:spAutoFit/>
          </a:bodyPr>
          <a:lstStyle/>
          <a:p>
            <a:r>
              <a:rPr lang="en-US" sz="4800" b="1">
                <a:solidFill>
                  <a:srgbClr val="F5333F"/>
                </a:solidFill>
                <a:latin typeface="Montserrat Bold"/>
                <a:ea typeface="Roboto Black"/>
                <a:cs typeface="Open Sans Light"/>
              </a:rPr>
              <a:t>REGARDING LINK, WHAT DO PEOPLE WITH PANDEMIC FATIGUE NEED?</a:t>
            </a:r>
            <a:endParaRPr lang="ru-RU" sz="4800" b="1">
              <a:solidFill>
                <a:srgbClr val="F5333F"/>
              </a:solidFill>
              <a:latin typeface="Montserrat Bold"/>
              <a:ea typeface="Roboto Black"/>
              <a:cs typeface="Open Sans Light"/>
            </a:endParaRPr>
          </a:p>
        </p:txBody>
      </p:sp>
      <p:sp>
        <p:nvSpPr>
          <p:cNvPr id="17" name="TextBox 16">
            <a:extLst>
              <a:ext uri="{FF2B5EF4-FFF2-40B4-BE49-F238E27FC236}">
                <a16:creationId xmlns:a16="http://schemas.microsoft.com/office/drawing/2014/main" id="{F82A7E7C-560D-43C5-8CAC-BC2260EA79A4}"/>
              </a:ext>
            </a:extLst>
          </p:cNvPr>
          <p:cNvSpPr txBox="1"/>
          <p:nvPr/>
        </p:nvSpPr>
        <p:spPr>
          <a:xfrm>
            <a:off x="5923605" y="5076473"/>
            <a:ext cx="8205832" cy="1938992"/>
          </a:xfrm>
          <a:prstGeom prst="rect">
            <a:avLst/>
          </a:prstGeom>
          <a:noFill/>
        </p:spPr>
        <p:txBody>
          <a:bodyPr wrap="square" lIns="91440" tIns="45720" rIns="91440" bIns="45720" rtlCol="0" anchor="ctr" anchorCtr="0">
            <a:spAutoFit/>
          </a:bodyPr>
          <a:lstStyle/>
          <a:p>
            <a:r>
              <a:rPr lang="en-US" sz="4000" b="1">
                <a:solidFill>
                  <a:srgbClr val="18355E"/>
                </a:solidFill>
                <a:latin typeface="Open Sans"/>
                <a:ea typeface="Open Sans"/>
                <a:cs typeface="Open Sans"/>
              </a:rPr>
              <a:t>Activity </a:t>
            </a:r>
          </a:p>
          <a:p>
            <a:r>
              <a:rPr lang="en-US" sz="4000">
                <a:solidFill>
                  <a:srgbClr val="18355E"/>
                </a:solidFill>
                <a:latin typeface="Open Sans"/>
                <a:ea typeface="Open Sans"/>
                <a:cs typeface="Open Sans"/>
              </a:rPr>
              <a:t>List out their possible needs that we can link / provide.  </a:t>
            </a:r>
          </a:p>
        </p:txBody>
      </p:sp>
      <p:pic>
        <p:nvPicPr>
          <p:cNvPr id="2" name="Picture 1" descr="Icon&#10;&#10;Description automatically generated">
            <a:extLst>
              <a:ext uri="{FF2B5EF4-FFF2-40B4-BE49-F238E27FC236}">
                <a16:creationId xmlns:a16="http://schemas.microsoft.com/office/drawing/2014/main" id="{D4F52A5F-85EF-4EFE-8C39-342DB2EA20F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51654" y="4910689"/>
            <a:ext cx="2286000" cy="2286000"/>
          </a:xfrm>
          <a:prstGeom prst="rect">
            <a:avLst/>
          </a:prstGeom>
          <a:ln>
            <a:noFill/>
          </a:ln>
        </p:spPr>
      </p:pic>
    </p:spTree>
    <p:extLst>
      <p:ext uri="{BB962C8B-B14F-4D97-AF65-F5344CB8AC3E}">
        <p14:creationId xmlns:p14="http://schemas.microsoft.com/office/powerpoint/2010/main" val="479718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2251302" y="3129582"/>
            <a:ext cx="13789152" cy="1569660"/>
          </a:xfrm>
          <a:prstGeom prst="rect">
            <a:avLst/>
          </a:prstGeom>
          <a:noFill/>
        </p:spPr>
        <p:txBody>
          <a:bodyPr wrap="square" lIns="91440" tIns="45720" rIns="91440" bIns="45720" rtlCol="0" anchor="t">
            <a:spAutoFit/>
          </a:bodyPr>
          <a:lstStyle/>
          <a:p>
            <a:pPr marL="12700" algn="ctr" defTabSz="914400">
              <a:spcBef>
                <a:spcPts val="100"/>
              </a:spcBef>
              <a:defRPr/>
            </a:pPr>
            <a:r>
              <a:rPr lang="en-US" sz="4800" b="1" kern="0" spc="-5">
                <a:solidFill>
                  <a:srgbClr val="FF0000"/>
                </a:solidFill>
                <a:latin typeface="Montserrat Bold"/>
                <a:ea typeface="+mj-ea"/>
                <a:cs typeface="Calibri"/>
              </a:rPr>
              <a:t>ENGAGING WITH </a:t>
            </a:r>
            <a:br>
              <a:rPr lang="en-US" sz="4800" b="1" kern="0" spc="-5">
                <a:solidFill>
                  <a:srgbClr val="FF0000"/>
                </a:solidFill>
                <a:latin typeface="Montserrat Bold"/>
                <a:ea typeface="+mj-ea"/>
                <a:cs typeface="Calibri"/>
              </a:rPr>
            </a:br>
            <a:r>
              <a:rPr lang="en-US" sz="4800" b="1" kern="0" spc="-5">
                <a:solidFill>
                  <a:srgbClr val="FF0000"/>
                </a:solidFill>
                <a:latin typeface="Montserrat Bold"/>
                <a:ea typeface="+mj-ea"/>
                <a:cs typeface="Calibri"/>
              </a:rPr>
              <a:t>PEOPLE WITH PANDEMIC FATIGUE</a:t>
            </a:r>
          </a:p>
        </p:txBody>
      </p:sp>
      <p:sp>
        <p:nvSpPr>
          <p:cNvPr id="7" name="TextBox 6">
            <a:extLst>
              <a:ext uri="{FF2B5EF4-FFF2-40B4-BE49-F238E27FC236}">
                <a16:creationId xmlns:a16="http://schemas.microsoft.com/office/drawing/2014/main" id="{38ABB0D4-67D0-4986-8845-6F61538CC04F}"/>
              </a:ext>
            </a:extLst>
          </p:cNvPr>
          <p:cNvSpPr txBox="1"/>
          <p:nvPr/>
        </p:nvSpPr>
        <p:spPr>
          <a:xfrm>
            <a:off x="3330635" y="5002295"/>
            <a:ext cx="11629960" cy="1477328"/>
          </a:xfrm>
          <a:prstGeom prst="rect">
            <a:avLst/>
          </a:prstGeom>
          <a:noFill/>
        </p:spPr>
        <p:txBody>
          <a:bodyPr wrap="square" lIns="91440" tIns="45720" rIns="91440" bIns="45720" rtlCol="0" anchor="ctr" anchorCtr="0">
            <a:spAutoFit/>
          </a:bodyPr>
          <a:lstStyle/>
          <a:p>
            <a:pPr algn="ctr">
              <a:spcAft>
                <a:spcPts val="1200"/>
              </a:spcAft>
            </a:pPr>
            <a:r>
              <a:rPr lang="en-US" sz="4000" b="1">
                <a:solidFill>
                  <a:srgbClr val="18355E"/>
                </a:solidFill>
                <a:latin typeface="Open Sans"/>
                <a:ea typeface="Open Sans"/>
                <a:cs typeface="Open Sans"/>
              </a:rPr>
              <a:t>Activity</a:t>
            </a:r>
          </a:p>
          <a:p>
            <a:pPr algn="ctr">
              <a:spcAft>
                <a:spcPts val="1200"/>
              </a:spcAft>
            </a:pPr>
            <a:r>
              <a:rPr lang="en-US" sz="4000">
                <a:solidFill>
                  <a:srgbClr val="18355E"/>
                </a:solidFill>
                <a:latin typeface="Open Sans"/>
                <a:ea typeface="Open Sans"/>
                <a:cs typeface="Open Sans"/>
              </a:rPr>
              <a:t>Role play</a:t>
            </a:r>
          </a:p>
        </p:txBody>
      </p:sp>
      <p:pic>
        <p:nvPicPr>
          <p:cNvPr id="2" name="Picture 2" descr="Logo, icon&#10;&#10;Description automatically generated">
            <a:extLst>
              <a:ext uri="{FF2B5EF4-FFF2-40B4-BE49-F238E27FC236}">
                <a16:creationId xmlns:a16="http://schemas.microsoft.com/office/drawing/2014/main" id="{FC9BF3DC-6BD6-423E-8E08-A867BC6436AC}"/>
              </a:ext>
            </a:extLst>
          </p:cNvPr>
          <p:cNvPicPr>
            <a:picLocks noChangeAspect="1"/>
          </p:cNvPicPr>
          <p:nvPr/>
        </p:nvPicPr>
        <p:blipFill>
          <a:blip r:embed="rId5"/>
          <a:stretch>
            <a:fillRect/>
          </a:stretch>
        </p:blipFill>
        <p:spPr>
          <a:xfrm>
            <a:off x="7771201" y="6489221"/>
            <a:ext cx="2742777" cy="2743200"/>
          </a:xfrm>
          <a:prstGeom prst="rect">
            <a:avLst/>
          </a:prstGeom>
        </p:spPr>
      </p:pic>
    </p:spTree>
    <p:extLst>
      <p:ext uri="{BB962C8B-B14F-4D97-AF65-F5344CB8AC3E}">
        <p14:creationId xmlns:p14="http://schemas.microsoft.com/office/powerpoint/2010/main" val="1242017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2251302" y="3663538"/>
            <a:ext cx="13789152" cy="830997"/>
          </a:xfrm>
          <a:prstGeom prst="rect">
            <a:avLst/>
          </a:prstGeom>
          <a:noFill/>
        </p:spPr>
        <p:txBody>
          <a:bodyPr wrap="square" lIns="91440" tIns="45720" rIns="91440" bIns="45720" rtlCol="0" anchor="t">
            <a:spAutoFit/>
          </a:bodyPr>
          <a:lstStyle/>
          <a:p>
            <a:pPr marL="12700" algn="ctr" defTabSz="914400">
              <a:spcBef>
                <a:spcPts val="100"/>
              </a:spcBef>
              <a:defRPr/>
            </a:pPr>
            <a:r>
              <a:rPr lang="en-US" sz="4800" b="1" kern="0" spc="-5">
                <a:solidFill>
                  <a:srgbClr val="FF0000"/>
                </a:solidFill>
                <a:latin typeface="Montserrat Bold"/>
                <a:ea typeface="+mj-ea"/>
                <a:cs typeface="Calibri"/>
              </a:rPr>
              <a:t>Take Home Messages </a:t>
            </a:r>
          </a:p>
        </p:txBody>
      </p:sp>
      <p:pic>
        <p:nvPicPr>
          <p:cNvPr id="3" name="Picture 3">
            <a:extLst>
              <a:ext uri="{FF2B5EF4-FFF2-40B4-BE49-F238E27FC236}">
                <a16:creationId xmlns:a16="http://schemas.microsoft.com/office/drawing/2014/main" id="{0D2B1662-B288-AAF3-0444-D19FCBBAF6FA}"/>
              </a:ext>
            </a:extLst>
          </p:cNvPr>
          <p:cNvPicPr>
            <a:picLocks noChangeAspect="1"/>
          </p:cNvPicPr>
          <p:nvPr/>
        </p:nvPicPr>
        <p:blipFill>
          <a:blip r:embed="rId5"/>
          <a:stretch>
            <a:fillRect/>
          </a:stretch>
        </p:blipFill>
        <p:spPr>
          <a:xfrm>
            <a:off x="7771201" y="5147190"/>
            <a:ext cx="2742777" cy="2745833"/>
          </a:xfrm>
          <a:prstGeom prst="rect">
            <a:avLst/>
          </a:prstGeom>
        </p:spPr>
      </p:pic>
    </p:spTree>
    <p:extLst>
      <p:ext uri="{BB962C8B-B14F-4D97-AF65-F5344CB8AC3E}">
        <p14:creationId xmlns:p14="http://schemas.microsoft.com/office/powerpoint/2010/main" val="857096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2251302" y="4731175"/>
            <a:ext cx="13789152" cy="830997"/>
          </a:xfrm>
          <a:prstGeom prst="rect">
            <a:avLst/>
          </a:prstGeom>
          <a:noFill/>
        </p:spPr>
        <p:txBody>
          <a:bodyPr wrap="square" lIns="91440" tIns="45720" rIns="91440" bIns="45720" rtlCol="0" anchor="t">
            <a:spAutoFit/>
          </a:bodyPr>
          <a:lstStyle/>
          <a:p>
            <a:pPr marL="12700" algn="ctr" defTabSz="914400">
              <a:spcBef>
                <a:spcPts val="100"/>
              </a:spcBef>
              <a:defRPr/>
            </a:pPr>
            <a:r>
              <a:rPr lang="en-US" sz="4800" b="1" kern="0" spc="-5">
                <a:solidFill>
                  <a:srgbClr val="FF0000"/>
                </a:solidFill>
                <a:latin typeface="Montserrat"/>
                <a:ea typeface="+mj-ea"/>
                <a:cs typeface="Calibri"/>
              </a:rPr>
              <a:t>- Q&amp;A - </a:t>
            </a:r>
          </a:p>
        </p:txBody>
      </p:sp>
    </p:spTree>
    <p:extLst>
      <p:ext uri="{BB962C8B-B14F-4D97-AF65-F5344CB8AC3E}">
        <p14:creationId xmlns:p14="http://schemas.microsoft.com/office/powerpoint/2010/main" val="4234447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4" name="TextBox 3">
            <a:extLst>
              <a:ext uri="{FF2B5EF4-FFF2-40B4-BE49-F238E27FC236}">
                <a16:creationId xmlns:a16="http://schemas.microsoft.com/office/drawing/2014/main" id="{7A430AF3-67CA-447C-BA5B-59219FF08BA0}"/>
              </a:ext>
            </a:extLst>
          </p:cNvPr>
          <p:cNvSpPr txBox="1"/>
          <p:nvPr/>
        </p:nvSpPr>
        <p:spPr>
          <a:xfrm>
            <a:off x="702734" y="4728796"/>
            <a:ext cx="7863750" cy="830997"/>
          </a:xfrm>
          <a:prstGeom prst="rect">
            <a:avLst/>
          </a:prstGeom>
          <a:noFill/>
        </p:spPr>
        <p:txBody>
          <a:bodyPr wrap="square" rtlCol="0">
            <a:spAutoFit/>
          </a:bodyPr>
          <a:lstStyle/>
          <a:p>
            <a:r>
              <a:rPr lang="en-US" sz="4800" b="1">
                <a:solidFill>
                  <a:srgbClr val="011E41"/>
                </a:solidFill>
                <a:latin typeface="Montserrat" pitchFamily="2" charset="77"/>
                <a:ea typeface="Roboto Black" panose="02000000000000000000" pitchFamily="2" charset="0"/>
                <a:cs typeface="Open Sans Light" panose="020B0306030504020204" pitchFamily="34" charset="0"/>
              </a:rPr>
              <a:t>TRAINING CONTENT</a:t>
            </a:r>
            <a:endParaRPr lang="ru-RU" sz="4800" b="1">
              <a:solidFill>
                <a:srgbClr val="011E41"/>
              </a:solidFill>
              <a:latin typeface="Montserrat" pitchFamily="2" charset="77"/>
              <a:ea typeface="Roboto Black" panose="02000000000000000000" pitchFamily="2" charset="0"/>
              <a:cs typeface="Open Sans Light" panose="020B0306030504020204" pitchFamily="34" charset="0"/>
            </a:endParaRPr>
          </a:p>
        </p:txBody>
      </p:sp>
      <p:sp>
        <p:nvSpPr>
          <p:cNvPr id="12" name="TextBox 11">
            <a:extLst>
              <a:ext uri="{FF2B5EF4-FFF2-40B4-BE49-F238E27FC236}">
                <a16:creationId xmlns:a16="http://schemas.microsoft.com/office/drawing/2014/main" id="{AF6A6A2F-4C83-4ED4-94C6-8DA10B88A00C}"/>
              </a:ext>
            </a:extLst>
          </p:cNvPr>
          <p:cNvSpPr txBox="1"/>
          <p:nvPr/>
        </p:nvSpPr>
        <p:spPr>
          <a:xfrm>
            <a:off x="340962" y="321939"/>
            <a:ext cx="5129939" cy="923330"/>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grpSp>
        <p:nvGrpSpPr>
          <p:cNvPr id="5" name="Group 4">
            <a:extLst>
              <a:ext uri="{FF2B5EF4-FFF2-40B4-BE49-F238E27FC236}">
                <a16:creationId xmlns:a16="http://schemas.microsoft.com/office/drawing/2014/main" id="{2762FCCE-6244-4D88-9FC1-E83DC0A731DD}"/>
              </a:ext>
            </a:extLst>
          </p:cNvPr>
          <p:cNvGrpSpPr/>
          <p:nvPr/>
        </p:nvGrpSpPr>
        <p:grpSpPr>
          <a:xfrm>
            <a:off x="8024980" y="3126640"/>
            <a:ext cx="7827658" cy="1077218"/>
            <a:chOff x="7469169" y="5386617"/>
            <a:chExt cx="7827658" cy="1077218"/>
          </a:xfrm>
        </p:grpSpPr>
        <p:sp>
          <p:nvSpPr>
            <p:cNvPr id="6" name="TextBox 5">
              <a:extLst>
                <a:ext uri="{FF2B5EF4-FFF2-40B4-BE49-F238E27FC236}">
                  <a16:creationId xmlns:a16="http://schemas.microsoft.com/office/drawing/2014/main" id="{07FD1F66-4D57-420A-9766-85DF5E60B9E7}"/>
                </a:ext>
              </a:extLst>
            </p:cNvPr>
            <p:cNvSpPr txBox="1"/>
            <p:nvPr/>
          </p:nvSpPr>
          <p:spPr>
            <a:xfrm>
              <a:off x="8193054" y="5386617"/>
              <a:ext cx="7103773" cy="1077218"/>
            </a:xfrm>
            <a:prstGeom prst="rect">
              <a:avLst/>
            </a:prstGeom>
            <a:noFill/>
          </p:spPr>
          <p:txBody>
            <a:bodyPr wrap="square" rtlCol="0" anchor="ctr" anchorCtr="0">
              <a:spAutoFit/>
            </a:bodyPr>
            <a:lstStyle/>
            <a:p>
              <a:r>
                <a:rPr lang="en-US" sz="3200" b="1">
                  <a:latin typeface="Open Sans" panose="020B0606030504020204" pitchFamily="34" charset="0"/>
                  <a:ea typeface="Open Sans" panose="020B0606030504020204" pitchFamily="34" charset="0"/>
                  <a:cs typeface="Open Sans" panose="020B0606030504020204" pitchFamily="34" charset="0"/>
                </a:rPr>
                <a:t>Reasons that people experience pandemic fatigue</a:t>
              </a:r>
              <a:endParaRPr lang="da-DK" sz="3200" b="1">
                <a:latin typeface="Open Sans" panose="020B0606030504020204" pitchFamily="34" charset="0"/>
                <a:ea typeface="Open Sans" panose="020B0606030504020204" pitchFamily="34" charset="0"/>
                <a:cs typeface="Open Sans" panose="020B0606030504020204" pitchFamily="34" charset="0"/>
              </a:endParaRPr>
            </a:p>
          </p:txBody>
        </p:sp>
        <p:sp>
          <p:nvSpPr>
            <p:cNvPr id="7" name="Freeform: Shape 110">
              <a:extLst>
                <a:ext uri="{FF2B5EF4-FFF2-40B4-BE49-F238E27FC236}">
                  <a16:creationId xmlns:a16="http://schemas.microsoft.com/office/drawing/2014/main" id="{63C65BC3-D400-411E-8284-BCEBE694FADC}"/>
                </a:ext>
              </a:extLst>
            </p:cNvPr>
            <p:cNvSpPr/>
            <p:nvPr/>
          </p:nvSpPr>
          <p:spPr>
            <a:xfrm rot="10800000">
              <a:off x="7469169" y="5810155"/>
              <a:ext cx="229750" cy="230140"/>
            </a:xfrm>
            <a:custGeom>
              <a:avLst/>
              <a:gdLst/>
              <a:ahLst/>
              <a:cxnLst/>
              <a:rect l="l" t="t" r="r" b="b"/>
              <a:pathLst>
                <a:path w="195927" h="195927">
                  <a:moveTo>
                    <a:pt x="97964" y="28559"/>
                  </a:moveTo>
                  <a:cubicBezTo>
                    <a:pt x="85058" y="28707"/>
                    <a:pt x="73390" y="31870"/>
                    <a:pt x="62959" y="38047"/>
                  </a:cubicBezTo>
                  <a:cubicBezTo>
                    <a:pt x="52529" y="44225"/>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5"/>
                    <a:pt x="132969" y="38047"/>
                  </a:cubicBezTo>
                  <a:cubicBezTo>
                    <a:pt x="122539" y="31870"/>
                    <a:pt x="110870" y="28707"/>
                    <a:pt x="97964" y="28559"/>
                  </a:cubicBezTo>
                  <a:close/>
                  <a:moveTo>
                    <a:pt x="97964" y="0"/>
                  </a:moveTo>
                  <a:cubicBezTo>
                    <a:pt x="116204" y="207"/>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39"/>
                    <a:pt x="147404" y="182550"/>
                  </a:cubicBezTo>
                  <a:cubicBezTo>
                    <a:pt x="132683" y="191260"/>
                    <a:pt x="116204" y="195719"/>
                    <a:pt x="97964" y="195927"/>
                  </a:cubicBezTo>
                  <a:cubicBezTo>
                    <a:pt x="79725" y="195719"/>
                    <a:pt x="63245" y="191260"/>
                    <a:pt x="48524" y="182550"/>
                  </a:cubicBezTo>
                  <a:cubicBezTo>
                    <a:pt x="33803" y="173839"/>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7"/>
                    <a:pt x="97964" y="0"/>
                  </a:cubicBezTo>
                  <a:close/>
                </a:path>
              </a:pathLst>
            </a:custGeom>
            <a:solidFill>
              <a:schemeClr val="bg1">
                <a:lumMod val="60000"/>
                <a:lumOff val="40000"/>
              </a:schemeClr>
            </a:solidFill>
            <a:ln>
              <a:solidFill>
                <a:srgbClr val="027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20000"/>
                    <a:lumOff val="80000"/>
                  </a:schemeClr>
                </a:solidFill>
              </a:endParaRPr>
            </a:p>
          </p:txBody>
        </p:sp>
      </p:grpSp>
      <p:grpSp>
        <p:nvGrpSpPr>
          <p:cNvPr id="8" name="Group 7">
            <a:extLst>
              <a:ext uri="{FF2B5EF4-FFF2-40B4-BE49-F238E27FC236}">
                <a16:creationId xmlns:a16="http://schemas.microsoft.com/office/drawing/2014/main" id="{1769A3D2-80A7-4E35-9C33-DCFBDF783C76}"/>
              </a:ext>
            </a:extLst>
          </p:cNvPr>
          <p:cNvGrpSpPr/>
          <p:nvPr/>
        </p:nvGrpSpPr>
        <p:grpSpPr>
          <a:xfrm>
            <a:off x="8024980" y="4605686"/>
            <a:ext cx="7827658" cy="1077218"/>
            <a:chOff x="7469169" y="5386617"/>
            <a:chExt cx="7827658" cy="1077218"/>
          </a:xfrm>
        </p:grpSpPr>
        <p:sp>
          <p:nvSpPr>
            <p:cNvPr id="9" name="TextBox 8">
              <a:extLst>
                <a:ext uri="{FF2B5EF4-FFF2-40B4-BE49-F238E27FC236}">
                  <a16:creationId xmlns:a16="http://schemas.microsoft.com/office/drawing/2014/main" id="{8AC9ED0D-4C53-4855-8B0B-1E3DEAF5D6E7}"/>
                </a:ext>
              </a:extLst>
            </p:cNvPr>
            <p:cNvSpPr txBox="1"/>
            <p:nvPr/>
          </p:nvSpPr>
          <p:spPr>
            <a:xfrm>
              <a:off x="8193054" y="5386617"/>
              <a:ext cx="7103773" cy="1077218"/>
            </a:xfrm>
            <a:prstGeom prst="rect">
              <a:avLst/>
            </a:prstGeom>
            <a:noFill/>
          </p:spPr>
          <p:txBody>
            <a:bodyPr wrap="square" rtlCol="0" anchor="ctr" anchorCtr="0">
              <a:spAutoFit/>
            </a:bodyPr>
            <a:lstStyle/>
            <a:p>
              <a:r>
                <a:rPr lang="en-US" sz="3200" b="1">
                  <a:latin typeface="Open Sans" panose="020B0606030504020204" pitchFamily="34" charset="0"/>
                  <a:ea typeface="Open Sans" panose="020B0606030504020204" pitchFamily="34" charset="0"/>
                  <a:cs typeface="Open Sans" panose="020B0606030504020204" pitchFamily="34" charset="0"/>
                </a:rPr>
                <a:t>PFA for pandemic fatigue: Look, Listen and Link</a:t>
              </a:r>
            </a:p>
          </p:txBody>
        </p:sp>
        <p:sp>
          <p:nvSpPr>
            <p:cNvPr id="10" name="Freeform: Shape 110">
              <a:extLst>
                <a:ext uri="{FF2B5EF4-FFF2-40B4-BE49-F238E27FC236}">
                  <a16:creationId xmlns:a16="http://schemas.microsoft.com/office/drawing/2014/main" id="{644DA596-BFFC-46FB-AC1A-6FEC9E1CFC2B}"/>
                </a:ext>
              </a:extLst>
            </p:cNvPr>
            <p:cNvSpPr/>
            <p:nvPr/>
          </p:nvSpPr>
          <p:spPr>
            <a:xfrm rot="10800000">
              <a:off x="7469169" y="5810155"/>
              <a:ext cx="229750" cy="230140"/>
            </a:xfrm>
            <a:custGeom>
              <a:avLst/>
              <a:gdLst/>
              <a:ahLst/>
              <a:cxnLst/>
              <a:rect l="l" t="t" r="r" b="b"/>
              <a:pathLst>
                <a:path w="195927" h="195927">
                  <a:moveTo>
                    <a:pt x="97964" y="28559"/>
                  </a:moveTo>
                  <a:cubicBezTo>
                    <a:pt x="85058" y="28707"/>
                    <a:pt x="73390" y="31870"/>
                    <a:pt x="62959" y="38047"/>
                  </a:cubicBezTo>
                  <a:cubicBezTo>
                    <a:pt x="52529" y="44225"/>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5"/>
                    <a:pt x="132969" y="38047"/>
                  </a:cubicBezTo>
                  <a:cubicBezTo>
                    <a:pt x="122539" y="31870"/>
                    <a:pt x="110870" y="28707"/>
                    <a:pt x="97964" y="28559"/>
                  </a:cubicBezTo>
                  <a:close/>
                  <a:moveTo>
                    <a:pt x="97964" y="0"/>
                  </a:moveTo>
                  <a:cubicBezTo>
                    <a:pt x="116204" y="207"/>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39"/>
                    <a:pt x="147404" y="182550"/>
                  </a:cubicBezTo>
                  <a:cubicBezTo>
                    <a:pt x="132683" y="191260"/>
                    <a:pt x="116204" y="195719"/>
                    <a:pt x="97964" y="195927"/>
                  </a:cubicBezTo>
                  <a:cubicBezTo>
                    <a:pt x="79725" y="195719"/>
                    <a:pt x="63245" y="191260"/>
                    <a:pt x="48524" y="182550"/>
                  </a:cubicBezTo>
                  <a:cubicBezTo>
                    <a:pt x="33803" y="173839"/>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7"/>
                    <a:pt x="97964" y="0"/>
                  </a:cubicBezTo>
                  <a:close/>
                </a:path>
              </a:pathLst>
            </a:custGeom>
            <a:solidFill>
              <a:schemeClr val="bg1">
                <a:lumMod val="60000"/>
                <a:lumOff val="40000"/>
              </a:schemeClr>
            </a:solidFill>
            <a:ln>
              <a:solidFill>
                <a:srgbClr val="027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13" name="Group 12">
            <a:extLst>
              <a:ext uri="{FF2B5EF4-FFF2-40B4-BE49-F238E27FC236}">
                <a16:creationId xmlns:a16="http://schemas.microsoft.com/office/drawing/2014/main" id="{947084D5-7534-4CA1-9908-C9A55E9FCCC6}"/>
              </a:ext>
            </a:extLst>
          </p:cNvPr>
          <p:cNvGrpSpPr/>
          <p:nvPr/>
        </p:nvGrpSpPr>
        <p:grpSpPr>
          <a:xfrm>
            <a:off x="8091115" y="6220648"/>
            <a:ext cx="7827658" cy="1569660"/>
            <a:chOff x="7469169" y="5140396"/>
            <a:chExt cx="7827658" cy="1569660"/>
          </a:xfrm>
        </p:grpSpPr>
        <p:sp>
          <p:nvSpPr>
            <p:cNvPr id="14" name="TextBox 13">
              <a:extLst>
                <a:ext uri="{FF2B5EF4-FFF2-40B4-BE49-F238E27FC236}">
                  <a16:creationId xmlns:a16="http://schemas.microsoft.com/office/drawing/2014/main" id="{E2CCD024-8DAC-4F5F-BE07-4E198C707B09}"/>
                </a:ext>
              </a:extLst>
            </p:cNvPr>
            <p:cNvSpPr txBox="1"/>
            <p:nvPr/>
          </p:nvSpPr>
          <p:spPr>
            <a:xfrm>
              <a:off x="8193054" y="5140396"/>
              <a:ext cx="7103773" cy="1569660"/>
            </a:xfrm>
            <a:prstGeom prst="rect">
              <a:avLst/>
            </a:prstGeom>
            <a:noFill/>
          </p:spPr>
          <p:txBody>
            <a:bodyPr wrap="square" rtlCol="0" anchor="ctr" anchorCtr="0">
              <a:spAutoFit/>
            </a:bodyPr>
            <a:lstStyle/>
            <a:p>
              <a:r>
                <a:rPr lang="en-US" sz="3200" b="1">
                  <a:latin typeface="Open Sans" panose="020B0606030504020204" pitchFamily="34" charset="0"/>
                  <a:ea typeface="Open Sans" panose="020B0606030504020204" pitchFamily="34" charset="0"/>
                  <a:cs typeface="Open Sans" panose="020B0606030504020204" pitchFamily="34" charset="0"/>
                </a:rPr>
                <a:t>Promoting public health measures, Protective behavior, Self-efficacy and Connectedness</a:t>
              </a:r>
            </a:p>
          </p:txBody>
        </p:sp>
        <p:sp>
          <p:nvSpPr>
            <p:cNvPr id="15" name="Freeform: Shape 110">
              <a:extLst>
                <a:ext uri="{FF2B5EF4-FFF2-40B4-BE49-F238E27FC236}">
                  <a16:creationId xmlns:a16="http://schemas.microsoft.com/office/drawing/2014/main" id="{894EDED2-8DE6-4F1D-8C2F-65567935443D}"/>
                </a:ext>
              </a:extLst>
            </p:cNvPr>
            <p:cNvSpPr/>
            <p:nvPr/>
          </p:nvSpPr>
          <p:spPr>
            <a:xfrm rot="10800000">
              <a:off x="7469169" y="5810155"/>
              <a:ext cx="229750" cy="230140"/>
            </a:xfrm>
            <a:custGeom>
              <a:avLst/>
              <a:gdLst/>
              <a:ahLst/>
              <a:cxnLst/>
              <a:rect l="l" t="t" r="r" b="b"/>
              <a:pathLst>
                <a:path w="195927" h="195927">
                  <a:moveTo>
                    <a:pt x="97964" y="28559"/>
                  </a:moveTo>
                  <a:cubicBezTo>
                    <a:pt x="85058" y="28707"/>
                    <a:pt x="73390" y="31870"/>
                    <a:pt x="62959" y="38047"/>
                  </a:cubicBezTo>
                  <a:cubicBezTo>
                    <a:pt x="52529" y="44225"/>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5"/>
                    <a:pt x="132969" y="38047"/>
                  </a:cubicBezTo>
                  <a:cubicBezTo>
                    <a:pt x="122539" y="31870"/>
                    <a:pt x="110870" y="28707"/>
                    <a:pt x="97964" y="28559"/>
                  </a:cubicBezTo>
                  <a:close/>
                  <a:moveTo>
                    <a:pt x="97964" y="0"/>
                  </a:moveTo>
                  <a:cubicBezTo>
                    <a:pt x="116204" y="207"/>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39"/>
                    <a:pt x="147404" y="182550"/>
                  </a:cubicBezTo>
                  <a:cubicBezTo>
                    <a:pt x="132683" y="191260"/>
                    <a:pt x="116204" y="195719"/>
                    <a:pt x="97964" y="195927"/>
                  </a:cubicBezTo>
                  <a:cubicBezTo>
                    <a:pt x="79725" y="195719"/>
                    <a:pt x="63245" y="191260"/>
                    <a:pt x="48524" y="182550"/>
                  </a:cubicBezTo>
                  <a:cubicBezTo>
                    <a:pt x="33803" y="173839"/>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7"/>
                    <a:pt x="97964" y="0"/>
                  </a:cubicBezTo>
                  <a:close/>
                </a:path>
              </a:pathLst>
            </a:custGeom>
            <a:solidFill>
              <a:schemeClr val="bg1">
                <a:lumMod val="60000"/>
                <a:lumOff val="40000"/>
              </a:schemeClr>
            </a:solidFill>
            <a:ln>
              <a:solidFill>
                <a:srgbClr val="027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20000"/>
                    <a:lumOff val="80000"/>
                  </a:schemeClr>
                </a:solidFill>
              </a:endParaRPr>
            </a:p>
          </p:txBody>
        </p:sp>
      </p:grpSp>
    </p:spTree>
    <p:extLst>
      <p:ext uri="{BB962C8B-B14F-4D97-AF65-F5344CB8AC3E}">
        <p14:creationId xmlns:p14="http://schemas.microsoft.com/office/powerpoint/2010/main" val="2672376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21939"/>
            <a:ext cx="5129939" cy="923330"/>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16" name="TextBox 15">
            <a:extLst>
              <a:ext uri="{FF2B5EF4-FFF2-40B4-BE49-F238E27FC236}">
                <a16:creationId xmlns:a16="http://schemas.microsoft.com/office/drawing/2014/main" id="{B5835747-CEDB-4141-AC0C-A9E4AB3FC610}"/>
              </a:ext>
            </a:extLst>
          </p:cNvPr>
          <p:cNvSpPr txBox="1"/>
          <p:nvPr/>
        </p:nvSpPr>
        <p:spPr>
          <a:xfrm>
            <a:off x="2696390" y="3770123"/>
            <a:ext cx="10292614" cy="830997"/>
          </a:xfrm>
          <a:prstGeom prst="rect">
            <a:avLst/>
          </a:prstGeom>
          <a:noFill/>
        </p:spPr>
        <p:txBody>
          <a:bodyPr wrap="square" lIns="91440" tIns="45720" rIns="91440" bIns="45720" rtlCol="0" anchor="t">
            <a:spAutoFit/>
          </a:bodyPr>
          <a:lstStyle/>
          <a:p>
            <a:pPr algn="ctr"/>
            <a:r>
              <a:rPr lang="en-US" sz="4800" b="1">
                <a:solidFill>
                  <a:srgbClr val="F5333F"/>
                </a:solidFill>
                <a:latin typeface="Montserrat Bold"/>
                <a:ea typeface="Roboto Black"/>
                <a:cs typeface="Open Sans Light"/>
              </a:rPr>
              <a:t>WHAT</a:t>
            </a:r>
            <a:r>
              <a:rPr lang="en-US" sz="4800" b="1">
                <a:solidFill>
                  <a:srgbClr val="F5333F"/>
                </a:solidFill>
                <a:latin typeface="Montserrat"/>
                <a:ea typeface="Roboto Black"/>
                <a:cs typeface="Open Sans Light"/>
              </a:rPr>
              <a:t> IS PANDEMIC FATIGUE?</a:t>
            </a:r>
            <a:endParaRPr lang="ru-RU" sz="4800" b="1">
              <a:solidFill>
                <a:srgbClr val="F5333F"/>
              </a:solidFill>
              <a:latin typeface="Montserrat"/>
              <a:ea typeface="Roboto Black"/>
              <a:cs typeface="Open Sans Light"/>
            </a:endParaRPr>
          </a:p>
        </p:txBody>
      </p:sp>
      <p:sp>
        <p:nvSpPr>
          <p:cNvPr id="17" name="TextBox 16">
            <a:extLst>
              <a:ext uri="{FF2B5EF4-FFF2-40B4-BE49-F238E27FC236}">
                <a16:creationId xmlns:a16="http://schemas.microsoft.com/office/drawing/2014/main" id="{F82A7E7C-560D-43C5-8CAC-BC2260EA79A4}"/>
              </a:ext>
            </a:extLst>
          </p:cNvPr>
          <p:cNvSpPr txBox="1"/>
          <p:nvPr/>
        </p:nvSpPr>
        <p:spPr>
          <a:xfrm>
            <a:off x="6002774" y="4970964"/>
            <a:ext cx="6759700" cy="1938992"/>
          </a:xfrm>
          <a:prstGeom prst="rect">
            <a:avLst/>
          </a:prstGeom>
          <a:noFill/>
        </p:spPr>
        <p:txBody>
          <a:bodyPr wrap="square" lIns="91440" tIns="45720" rIns="91440" bIns="45720" rtlCol="0" anchor="ctr" anchorCtr="0">
            <a:spAutoFit/>
          </a:bodyPr>
          <a:lstStyle/>
          <a:p>
            <a:r>
              <a:rPr lang="en-US" sz="4000" b="1" dirty="0">
                <a:solidFill>
                  <a:srgbClr val="18355E"/>
                </a:solidFill>
                <a:latin typeface="Open Sans"/>
                <a:ea typeface="Open Sans"/>
                <a:cs typeface="Open Sans"/>
              </a:rPr>
              <a:t>Activity </a:t>
            </a:r>
          </a:p>
          <a:p>
            <a:r>
              <a:rPr lang="en-US" sz="4000" dirty="0">
                <a:solidFill>
                  <a:srgbClr val="18355E"/>
                </a:solidFill>
                <a:latin typeface="Open Sans"/>
                <a:ea typeface="Open Sans"/>
                <a:cs typeface="Open Sans"/>
              </a:rPr>
              <a:t>Share your opinion in the </a:t>
            </a:r>
            <a:r>
              <a:rPr lang="en-US" sz="4000" dirty="0" err="1">
                <a:solidFill>
                  <a:srgbClr val="18355E"/>
                </a:solidFill>
                <a:latin typeface="Open Sans"/>
                <a:ea typeface="Open Sans"/>
                <a:cs typeface="Open Sans"/>
              </a:rPr>
              <a:t>chatbox</a:t>
            </a:r>
            <a:endParaRPr lang="en-US" sz="4000" dirty="0">
              <a:solidFill>
                <a:srgbClr val="18355E"/>
              </a:solidFill>
              <a:latin typeface="Open Sans"/>
              <a:ea typeface="Open Sans"/>
              <a:cs typeface="Open Sans"/>
            </a:endParaRPr>
          </a:p>
        </p:txBody>
      </p:sp>
      <p:pic>
        <p:nvPicPr>
          <p:cNvPr id="2" name="Picture 2">
            <a:extLst>
              <a:ext uri="{FF2B5EF4-FFF2-40B4-BE49-F238E27FC236}">
                <a16:creationId xmlns:a16="http://schemas.microsoft.com/office/drawing/2014/main" id="{636D9426-EEEC-4C66-B90F-C5D61046979A}"/>
              </a:ext>
            </a:extLst>
          </p:cNvPr>
          <p:cNvPicPr>
            <a:picLocks noChangeAspect="1"/>
          </p:cNvPicPr>
          <p:nvPr/>
        </p:nvPicPr>
        <p:blipFill>
          <a:blip r:embed="rId5"/>
          <a:stretch>
            <a:fillRect/>
          </a:stretch>
        </p:blipFill>
        <p:spPr>
          <a:xfrm>
            <a:off x="3366793" y="4888555"/>
            <a:ext cx="2409055" cy="2412059"/>
          </a:xfrm>
          <a:prstGeom prst="rect">
            <a:avLst/>
          </a:prstGeom>
        </p:spPr>
      </p:pic>
    </p:spTree>
    <p:extLst>
      <p:ext uri="{BB962C8B-B14F-4D97-AF65-F5344CB8AC3E}">
        <p14:creationId xmlns:p14="http://schemas.microsoft.com/office/powerpoint/2010/main" val="2915197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637218-C170-4577-BF61-DB1E94AB5B26}"/>
              </a:ext>
            </a:extLst>
          </p:cNvPr>
          <p:cNvPicPr>
            <a:picLocks noChangeAspect="1"/>
          </p:cNvPicPr>
          <p:nvPr/>
        </p:nvPicPr>
        <p:blipFill>
          <a:blip r:embed="rId4"/>
          <a:stretch>
            <a:fillRect/>
          </a:stretch>
        </p:blipFill>
        <p:spPr>
          <a:xfrm>
            <a:off x="11245899" y="2291909"/>
            <a:ext cx="6738146" cy="6392132"/>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21939"/>
            <a:ext cx="5129939" cy="923330"/>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16" name="TextBox 15">
            <a:extLst>
              <a:ext uri="{FF2B5EF4-FFF2-40B4-BE49-F238E27FC236}">
                <a16:creationId xmlns:a16="http://schemas.microsoft.com/office/drawing/2014/main" id="{B5835747-CEDB-4141-AC0C-A9E4AB3FC610}"/>
              </a:ext>
            </a:extLst>
          </p:cNvPr>
          <p:cNvSpPr txBox="1"/>
          <p:nvPr/>
        </p:nvSpPr>
        <p:spPr>
          <a:xfrm>
            <a:off x="1727097" y="3159556"/>
            <a:ext cx="10494896" cy="830997"/>
          </a:xfrm>
          <a:prstGeom prst="rect">
            <a:avLst/>
          </a:prstGeom>
          <a:noFill/>
        </p:spPr>
        <p:txBody>
          <a:bodyPr wrap="square" rtlCol="0">
            <a:spAutoFit/>
          </a:bodyPr>
          <a:lstStyle/>
          <a:p>
            <a:r>
              <a:rPr lang="en-US" sz="4800" b="1">
                <a:solidFill>
                  <a:srgbClr val="F5333F"/>
                </a:solidFill>
                <a:latin typeface="Montserrat Bold"/>
                <a:ea typeface="Roboto Black" panose="02000000000000000000" pitchFamily="2" charset="0"/>
                <a:cs typeface="Open Sans Light" panose="020B0306030504020204" pitchFamily="34" charset="0"/>
              </a:rPr>
              <a:t>WHAT IS PANDEMIC FATIGUE?</a:t>
            </a:r>
            <a:endParaRPr lang="ru-RU" sz="4800" b="1">
              <a:solidFill>
                <a:srgbClr val="F5333F"/>
              </a:solidFill>
              <a:latin typeface="Montserrat Bold"/>
              <a:ea typeface="Roboto Black" panose="02000000000000000000" pitchFamily="2" charset="0"/>
              <a:cs typeface="Open Sans Light" panose="020B0306030504020204" pitchFamily="34" charset="0"/>
            </a:endParaRPr>
          </a:p>
        </p:txBody>
      </p:sp>
      <p:sp>
        <p:nvSpPr>
          <p:cNvPr id="17" name="TextBox 16">
            <a:extLst>
              <a:ext uri="{FF2B5EF4-FFF2-40B4-BE49-F238E27FC236}">
                <a16:creationId xmlns:a16="http://schemas.microsoft.com/office/drawing/2014/main" id="{F82A7E7C-560D-43C5-8CAC-BC2260EA79A4}"/>
              </a:ext>
            </a:extLst>
          </p:cNvPr>
          <p:cNvSpPr txBox="1"/>
          <p:nvPr/>
        </p:nvSpPr>
        <p:spPr>
          <a:xfrm>
            <a:off x="1727098" y="4293215"/>
            <a:ext cx="10494896" cy="4524315"/>
          </a:xfrm>
          <a:prstGeom prst="rect">
            <a:avLst/>
          </a:prstGeom>
          <a:noFill/>
        </p:spPr>
        <p:txBody>
          <a:bodyPr wrap="square" rtlCol="0" anchor="ctr" anchorCtr="0">
            <a:spAutoFit/>
          </a:bodyPr>
          <a:lstStyle/>
          <a:p>
            <a:r>
              <a:rPr lang="en-US" sz="3200" b="1">
                <a:latin typeface="Open Sans" panose="020B0606030504020204" pitchFamily="34" charset="0"/>
                <a:ea typeface="Open Sans" panose="020B0606030504020204" pitchFamily="34" charset="0"/>
                <a:cs typeface="Open Sans" panose="020B0606030504020204" pitchFamily="34" charset="0"/>
              </a:rPr>
              <a:t>WHO defines Pandemic Fatigue as “</a:t>
            </a:r>
            <a:r>
              <a:rPr lang="en-HK" sz="3200" b="1">
                <a:latin typeface="Open Sans" panose="020B0604020202020204" charset="0"/>
                <a:ea typeface="Open Sans" panose="020B0604020202020204" charset="0"/>
                <a:cs typeface="Open Sans" panose="020B0604020202020204" charset="0"/>
              </a:rPr>
              <a:t>An expected and natural response to a prolonged public health crisis</a:t>
            </a:r>
            <a:r>
              <a:rPr lang="en-HK" sz="3200"/>
              <a:t> </a:t>
            </a:r>
            <a:r>
              <a:rPr lang="en-US" sz="3200" b="1">
                <a:latin typeface="Open Sans" panose="020B0606030504020204" pitchFamily="34" charset="0"/>
                <a:ea typeface="Open Sans" panose="020B0606030504020204" pitchFamily="34" charset="0"/>
                <a:cs typeface="Open Sans" panose="020B0606030504020204" pitchFamily="34" charset="0"/>
              </a:rPr>
              <a:t>.” </a:t>
            </a:r>
          </a:p>
          <a:p>
            <a:endParaRPr lang="en-US" sz="3200" b="1">
              <a:latin typeface="Open Sans" panose="020B0606030504020204" pitchFamily="34" charset="0"/>
              <a:ea typeface="Open Sans" panose="020B0606030504020204" pitchFamily="34" charset="0"/>
              <a:cs typeface="Open Sans" panose="020B0606030504020204" pitchFamily="34" charset="0"/>
            </a:endParaRPr>
          </a:p>
          <a:p>
            <a:r>
              <a:rPr lang="en-US" sz="3200" b="1">
                <a:latin typeface="Open Sans" panose="020B0606030504020204" pitchFamily="34" charset="0"/>
                <a:ea typeface="Open Sans" panose="020B0606030504020204" pitchFamily="34" charset="0"/>
                <a:cs typeface="Open Sans" panose="020B0606030504020204" pitchFamily="34" charset="0"/>
              </a:rPr>
              <a:t>Pandemic Fatigue </a:t>
            </a:r>
            <a:r>
              <a:rPr lang="en-HK" sz="3200" b="1">
                <a:latin typeface="Open Sans" panose="020B0604020202020204" charset="0"/>
                <a:ea typeface="Open Sans" panose="020B0604020202020204" charset="0"/>
                <a:cs typeface="Open Sans" panose="020B0604020202020204" charset="0"/>
              </a:rPr>
              <a:t>expresses itself as emerging demotivation to engage in protection behaviours and seek COVID-19-related information and as complacency, alienation and hopelessness</a:t>
            </a:r>
            <a:r>
              <a:rPr lang="en-US" sz="3200" b="1">
                <a:latin typeface="Open Sans" panose="020B0604020202020204" charset="0"/>
                <a:ea typeface="Open Sans" panose="020B0604020202020204" charset="0"/>
                <a:cs typeface="Open Sans" panose="020B0604020202020204" charset="0"/>
              </a:rPr>
              <a:t>.</a:t>
            </a:r>
          </a:p>
          <a:p>
            <a:endParaRPr lang="en-US" sz="3200"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1339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21939"/>
            <a:ext cx="5129939" cy="923330"/>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16" name="TextBox 15">
            <a:extLst>
              <a:ext uri="{FF2B5EF4-FFF2-40B4-BE49-F238E27FC236}">
                <a16:creationId xmlns:a16="http://schemas.microsoft.com/office/drawing/2014/main" id="{B5835747-CEDB-4141-AC0C-A9E4AB3FC610}"/>
              </a:ext>
            </a:extLst>
          </p:cNvPr>
          <p:cNvSpPr txBox="1"/>
          <p:nvPr/>
        </p:nvSpPr>
        <p:spPr>
          <a:xfrm>
            <a:off x="2344206" y="1691176"/>
            <a:ext cx="13598516" cy="830997"/>
          </a:xfrm>
          <a:prstGeom prst="rect">
            <a:avLst/>
          </a:prstGeom>
          <a:noFill/>
        </p:spPr>
        <p:txBody>
          <a:bodyPr wrap="square" lIns="91440" tIns="45720" rIns="91440" bIns="45720" rtlCol="0" anchor="t">
            <a:spAutoFit/>
          </a:bodyPr>
          <a:lstStyle/>
          <a:p>
            <a:pPr algn="ctr"/>
            <a:r>
              <a:rPr lang="en-US" sz="4800" b="1">
                <a:solidFill>
                  <a:srgbClr val="F5333F"/>
                </a:solidFill>
                <a:latin typeface="Montserrat Bold"/>
                <a:ea typeface="Roboto Black"/>
                <a:cs typeface="Open Sans Light"/>
              </a:rPr>
              <a:t>3 COMPONENTS OF PANDEMIC FATIGUE</a:t>
            </a:r>
            <a:endParaRPr lang="ru-RU" sz="4800" b="1">
              <a:solidFill>
                <a:srgbClr val="F5333F"/>
              </a:solidFill>
              <a:latin typeface="Montserrat Bold"/>
              <a:ea typeface="Roboto Black"/>
              <a:cs typeface="Open Sans Light"/>
            </a:endParaRPr>
          </a:p>
        </p:txBody>
      </p:sp>
      <p:sp>
        <p:nvSpPr>
          <p:cNvPr id="2" name="Rectangle 1">
            <a:extLst>
              <a:ext uri="{FF2B5EF4-FFF2-40B4-BE49-F238E27FC236}">
                <a16:creationId xmlns:a16="http://schemas.microsoft.com/office/drawing/2014/main" id="{F0DE3A6F-EC78-4F80-8FC3-FB15FBF6EF97}"/>
              </a:ext>
            </a:extLst>
          </p:cNvPr>
          <p:cNvSpPr/>
          <p:nvPr/>
        </p:nvSpPr>
        <p:spPr>
          <a:xfrm>
            <a:off x="6609064" y="4378147"/>
            <a:ext cx="4997496" cy="5181701"/>
          </a:xfrm>
          <a:prstGeom prst="rect">
            <a:avLst/>
          </a:prstGeom>
          <a:solidFill>
            <a:schemeClr val="bg1"/>
          </a:solidFill>
          <a:ln w="28575">
            <a:solidFill>
              <a:srgbClr val="EA94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ACD13C0-C210-4542-A204-E79D9A353F0F}"/>
              </a:ext>
            </a:extLst>
          </p:cNvPr>
          <p:cNvSpPr/>
          <p:nvPr/>
        </p:nvSpPr>
        <p:spPr>
          <a:xfrm>
            <a:off x="1428819" y="4378147"/>
            <a:ext cx="4997496" cy="5173357"/>
          </a:xfrm>
          <a:prstGeom prst="rect">
            <a:avLst/>
          </a:prstGeom>
          <a:solidFill>
            <a:schemeClr val="bg1"/>
          </a:solidFill>
          <a:ln w="28575">
            <a:solidFill>
              <a:srgbClr val="EA94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A45953F-4A14-4F5F-82BA-7C05B5B8670C}"/>
              </a:ext>
            </a:extLst>
          </p:cNvPr>
          <p:cNvSpPr/>
          <p:nvPr/>
        </p:nvSpPr>
        <p:spPr>
          <a:xfrm>
            <a:off x="11873970" y="4402692"/>
            <a:ext cx="4997496" cy="5173357"/>
          </a:xfrm>
          <a:prstGeom prst="rect">
            <a:avLst/>
          </a:prstGeom>
          <a:solidFill>
            <a:schemeClr val="bg1"/>
          </a:solidFill>
          <a:ln w="28575">
            <a:solidFill>
              <a:srgbClr val="EA94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fdsfds</a:t>
            </a:r>
            <a:endParaRPr lang="en-US"/>
          </a:p>
        </p:txBody>
      </p:sp>
      <p:sp>
        <p:nvSpPr>
          <p:cNvPr id="4" name="TextBox 3">
            <a:extLst>
              <a:ext uri="{FF2B5EF4-FFF2-40B4-BE49-F238E27FC236}">
                <a16:creationId xmlns:a16="http://schemas.microsoft.com/office/drawing/2014/main" id="{F859D164-5067-461E-B1D0-C3719B37F845}"/>
              </a:ext>
            </a:extLst>
          </p:cNvPr>
          <p:cNvSpPr txBox="1"/>
          <p:nvPr/>
        </p:nvSpPr>
        <p:spPr>
          <a:xfrm>
            <a:off x="1699456" y="4531912"/>
            <a:ext cx="447394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latin typeface="Montserrat"/>
              </a:rPr>
              <a:t>AFFECTIVE FACTOR</a:t>
            </a:r>
            <a:endParaRPr lang="en-US" sz="2800" b="1">
              <a:latin typeface="Montserrat"/>
              <a:cs typeface="Calibri"/>
            </a:endParaRPr>
          </a:p>
        </p:txBody>
      </p:sp>
      <p:sp>
        <p:nvSpPr>
          <p:cNvPr id="11" name="TextBox 10">
            <a:extLst>
              <a:ext uri="{FF2B5EF4-FFF2-40B4-BE49-F238E27FC236}">
                <a16:creationId xmlns:a16="http://schemas.microsoft.com/office/drawing/2014/main" id="{0E83D8DF-8718-4DF5-88F3-5F939AE0324A}"/>
              </a:ext>
            </a:extLst>
          </p:cNvPr>
          <p:cNvSpPr txBox="1"/>
          <p:nvPr/>
        </p:nvSpPr>
        <p:spPr>
          <a:xfrm>
            <a:off x="6804911" y="4531912"/>
            <a:ext cx="46120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latin typeface="Montserrat"/>
              </a:rPr>
              <a:t>COGNITIVE FACTOR</a:t>
            </a:r>
            <a:endParaRPr lang="en-US" sz="2800" b="1">
              <a:latin typeface="Montserrat"/>
              <a:cs typeface="Calibri"/>
            </a:endParaRPr>
          </a:p>
        </p:txBody>
      </p:sp>
      <p:sp>
        <p:nvSpPr>
          <p:cNvPr id="13" name="TextBox 12">
            <a:extLst>
              <a:ext uri="{FF2B5EF4-FFF2-40B4-BE49-F238E27FC236}">
                <a16:creationId xmlns:a16="http://schemas.microsoft.com/office/drawing/2014/main" id="{206FE5BB-8B25-4CDB-B381-560E9E0B975B}"/>
              </a:ext>
            </a:extLst>
          </p:cNvPr>
          <p:cNvSpPr txBox="1"/>
          <p:nvPr/>
        </p:nvSpPr>
        <p:spPr>
          <a:xfrm>
            <a:off x="12069658" y="4531912"/>
            <a:ext cx="441181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latin typeface="Montserrat"/>
              </a:rPr>
              <a:t>BEHAVIORAL FACTOR</a:t>
            </a:r>
            <a:endParaRPr lang="en-US" sz="2800" b="1">
              <a:latin typeface="Montserrat"/>
              <a:cs typeface="Calibri"/>
            </a:endParaRPr>
          </a:p>
        </p:txBody>
      </p:sp>
      <p:sp>
        <p:nvSpPr>
          <p:cNvPr id="5" name="Subtitle 1">
            <a:extLst>
              <a:ext uri="{FF2B5EF4-FFF2-40B4-BE49-F238E27FC236}">
                <a16:creationId xmlns:a16="http://schemas.microsoft.com/office/drawing/2014/main" id="{A87C46C1-F72C-4074-A601-5553BCEB1770}"/>
              </a:ext>
            </a:extLst>
          </p:cNvPr>
          <p:cNvSpPr txBox="1">
            <a:spLocks/>
          </p:cNvSpPr>
          <p:nvPr/>
        </p:nvSpPr>
        <p:spPr>
          <a:xfrm>
            <a:off x="1621957" y="5236949"/>
            <a:ext cx="4613749" cy="4138162"/>
          </a:xfrm>
          <a:prstGeom prst="rect">
            <a:avLst/>
          </a:prstGeom>
        </p:spPr>
        <p:txBody>
          <a:bodyPr vert="horz" lIns="91440" tIns="45720" rIns="91440" bIns="45720" rtlCol="0" anchor="t">
            <a:normAutofit fontScale="92500" lnSpcReduction="10000"/>
          </a:bodyPr>
          <a:lstStyle>
            <a:lvl1pPr marL="0" indent="0" algn="ctr" defTabSz="1371600" rtl="0" eaLnBrk="1" latinLnBrk="0" hangingPunct="1">
              <a:lnSpc>
                <a:spcPct val="90000"/>
              </a:lnSpc>
              <a:spcBef>
                <a:spcPts val="1500"/>
              </a:spcBef>
              <a:buFont typeface="Arial" panose="020B0604020202020204" pitchFamily="34" charset="0"/>
              <a:buNone/>
              <a:defRPr sz="2400" kern="1200">
                <a:solidFill>
                  <a:srgbClr val="32323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Courier New"/>
              <a:buChar char="o"/>
            </a:pPr>
            <a:r>
              <a:rPr lang="en-US">
                <a:latin typeface="Open Sans"/>
                <a:ea typeface="Open Sans"/>
                <a:cs typeface="Open Sans"/>
              </a:rPr>
              <a:t>Depressed Mood</a:t>
            </a:r>
            <a:endParaRPr lang="en-US">
              <a:latin typeface="Open Sans"/>
            </a:endParaRPr>
          </a:p>
          <a:p>
            <a:pPr marL="342900" indent="-342900" algn="l">
              <a:buFont typeface="Courier New"/>
              <a:buChar char="o"/>
            </a:pPr>
            <a:r>
              <a:rPr lang="en-US">
                <a:latin typeface="Open Sans"/>
                <a:ea typeface="Open Sans"/>
                <a:cs typeface="Open Sans"/>
              </a:rPr>
              <a:t>Hopelessness</a:t>
            </a:r>
          </a:p>
          <a:p>
            <a:pPr marL="342900" indent="-342900" algn="l">
              <a:buFont typeface="Courier New"/>
              <a:buChar char="o"/>
            </a:pPr>
            <a:r>
              <a:rPr lang="en-US">
                <a:latin typeface="Open Sans"/>
                <a:ea typeface="Open Sans"/>
                <a:cs typeface="Open Sans"/>
              </a:rPr>
              <a:t>Anxiety</a:t>
            </a:r>
            <a:endParaRPr lang="en-US">
              <a:latin typeface="Open Sans"/>
            </a:endParaRPr>
          </a:p>
          <a:p>
            <a:pPr marL="342900" indent="-342900" algn="l">
              <a:buFont typeface="Courier New"/>
              <a:buChar char="o"/>
            </a:pPr>
            <a:r>
              <a:rPr lang="en-US">
                <a:latin typeface="Open Sans"/>
                <a:ea typeface="Open Sans"/>
                <a:cs typeface="Open Sans"/>
              </a:rPr>
              <a:t>Numbness</a:t>
            </a:r>
          </a:p>
          <a:p>
            <a:pPr marL="342900" indent="-342900" algn="l">
              <a:buFont typeface="Courier New"/>
              <a:buChar char="o"/>
            </a:pPr>
            <a:r>
              <a:rPr lang="en-US">
                <a:latin typeface="Open Sans"/>
                <a:ea typeface="Open Sans"/>
                <a:cs typeface="Open Sans"/>
              </a:rPr>
              <a:t>Boredom</a:t>
            </a:r>
            <a:endParaRPr lang="en-US">
              <a:latin typeface="Open Sans"/>
            </a:endParaRPr>
          </a:p>
          <a:p>
            <a:pPr marL="342900" indent="-342900" algn="l">
              <a:buFont typeface="Courier New"/>
              <a:buChar char="o"/>
            </a:pPr>
            <a:r>
              <a:rPr lang="en-US">
                <a:latin typeface="Open Sans"/>
                <a:ea typeface="Open Sans"/>
                <a:cs typeface="Calibri"/>
              </a:rPr>
              <a:t>Information Overloaded</a:t>
            </a:r>
            <a:endParaRPr lang="en-US">
              <a:latin typeface="Open Sans"/>
            </a:endParaRPr>
          </a:p>
          <a:p>
            <a:pPr marL="342900" indent="-342900" algn="l">
              <a:buFont typeface="Courier New"/>
              <a:buChar char="o"/>
            </a:pPr>
            <a:r>
              <a:rPr lang="en-US">
                <a:latin typeface="Open Sans"/>
                <a:ea typeface="Open Sans"/>
                <a:cs typeface="Open Sans"/>
              </a:rPr>
              <a:t>Physical Exhaustion</a:t>
            </a:r>
            <a:endParaRPr lang="en-US">
              <a:latin typeface="Open Sans"/>
            </a:endParaRPr>
          </a:p>
          <a:p>
            <a:pPr marL="342900" indent="-342900" algn="l">
              <a:buFont typeface="Courier New"/>
              <a:buChar char="o"/>
            </a:pPr>
            <a:r>
              <a:rPr lang="en-US">
                <a:latin typeface="Open Sans"/>
                <a:ea typeface="Open Sans"/>
                <a:cs typeface="Calibri"/>
              </a:rPr>
              <a:t>Experienced Hardship</a:t>
            </a:r>
            <a:endParaRPr lang="en-US">
              <a:latin typeface="Open Sans"/>
              <a:ea typeface="Open Sans"/>
            </a:endParaRPr>
          </a:p>
          <a:p>
            <a:pPr marL="342900" indent="-342900" algn="l">
              <a:buFont typeface="Courier New"/>
              <a:buChar char="o"/>
            </a:pPr>
            <a:r>
              <a:rPr lang="en-US">
                <a:latin typeface="Open Sans"/>
                <a:ea typeface="Open Sans"/>
                <a:cs typeface="Calibri"/>
              </a:rPr>
              <a:t>Sleep Hygiene</a:t>
            </a:r>
          </a:p>
          <a:p>
            <a:pPr marL="342900" indent="-342900" algn="l">
              <a:buFont typeface="Courier New"/>
              <a:buChar char="o"/>
            </a:pPr>
            <a:endParaRPr lang="en-US">
              <a:latin typeface="Open Sans"/>
              <a:cs typeface="Calibri"/>
            </a:endParaRPr>
          </a:p>
          <a:p>
            <a:pPr marL="342900" indent="-342900" algn="l">
              <a:buFont typeface="Courier New"/>
              <a:buChar char="o"/>
            </a:pPr>
            <a:endParaRPr lang="en-US">
              <a:latin typeface="Open Sans"/>
              <a:cs typeface="Calibri"/>
            </a:endParaRPr>
          </a:p>
        </p:txBody>
      </p:sp>
      <p:sp>
        <p:nvSpPr>
          <p:cNvPr id="6" name="Subtitle 1">
            <a:extLst>
              <a:ext uri="{FF2B5EF4-FFF2-40B4-BE49-F238E27FC236}">
                <a16:creationId xmlns:a16="http://schemas.microsoft.com/office/drawing/2014/main" id="{9D6CD980-CBD0-477F-B409-5DAB64A2C06E}"/>
              </a:ext>
            </a:extLst>
          </p:cNvPr>
          <p:cNvSpPr>
            <a:spLocks noGrp="1"/>
          </p:cNvSpPr>
          <p:nvPr/>
        </p:nvSpPr>
        <p:spPr>
          <a:xfrm>
            <a:off x="6858523" y="5235673"/>
            <a:ext cx="3864797" cy="4139438"/>
          </a:xfrm>
          <a:prstGeom prst="rect">
            <a:avLst/>
          </a:prstGeom>
        </p:spPr>
        <p:txBody>
          <a:bodyPr vert="horz" lIns="91440" tIns="45720" rIns="91440" bIns="45720" rtlCol="0" anchor="t">
            <a:normAutofit fontScale="92500"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buFont typeface="Courier New"/>
              <a:buChar char="o"/>
            </a:pPr>
            <a:r>
              <a:rPr lang="en-US" sz="2400">
                <a:latin typeface="Open Sans"/>
                <a:ea typeface="Open Sans"/>
                <a:cs typeface="Calibri"/>
              </a:rPr>
              <a:t>Awareness</a:t>
            </a:r>
            <a:endParaRPr lang="en-US" sz="2400">
              <a:latin typeface="Open Sans"/>
              <a:ea typeface="Open Sans"/>
              <a:cs typeface="Open Sans"/>
            </a:endParaRPr>
          </a:p>
          <a:p>
            <a:pPr>
              <a:buFont typeface="Courier New"/>
              <a:buChar char="o"/>
            </a:pPr>
            <a:r>
              <a:rPr lang="en-US" sz="2400">
                <a:latin typeface="Open Sans"/>
                <a:ea typeface="Open Sans"/>
                <a:cs typeface="Calibri"/>
              </a:rPr>
              <a:t>Risk Perception</a:t>
            </a:r>
            <a:endParaRPr lang="en-US" sz="2400">
              <a:latin typeface="Open Sans"/>
              <a:ea typeface="Open Sans"/>
              <a:cs typeface="Open Sans"/>
            </a:endParaRPr>
          </a:p>
          <a:p>
            <a:pPr>
              <a:buFont typeface="Courier New"/>
              <a:buChar char="o"/>
            </a:pPr>
            <a:r>
              <a:rPr lang="en-US" sz="2400">
                <a:latin typeface="Open Sans"/>
                <a:ea typeface="Open Sans"/>
                <a:cs typeface="Calibri"/>
              </a:rPr>
              <a:t>Perceived Susceptivity</a:t>
            </a:r>
          </a:p>
          <a:p>
            <a:pPr>
              <a:buFont typeface="Courier New"/>
              <a:buChar char="o"/>
            </a:pPr>
            <a:r>
              <a:rPr lang="en-US" sz="2400">
                <a:latin typeface="Open Sans"/>
                <a:ea typeface="Open Sans"/>
                <a:cs typeface="Calibri"/>
              </a:rPr>
              <a:t>Perceived Severity</a:t>
            </a:r>
          </a:p>
          <a:p>
            <a:pPr>
              <a:buFont typeface="Courier New"/>
              <a:buChar char="o"/>
            </a:pPr>
            <a:r>
              <a:rPr lang="en-US" sz="2400">
                <a:latin typeface="Open Sans"/>
                <a:ea typeface="Open Sans"/>
                <a:cs typeface="Calibri"/>
              </a:rPr>
              <a:t>Trust</a:t>
            </a:r>
          </a:p>
          <a:p>
            <a:pPr>
              <a:buFont typeface="Courier New"/>
              <a:buChar char="o"/>
            </a:pPr>
            <a:r>
              <a:rPr lang="en-US" sz="2400">
                <a:latin typeface="Open Sans"/>
                <a:ea typeface="Open Sans"/>
                <a:cs typeface="Calibri"/>
              </a:rPr>
              <a:t>Attitude</a:t>
            </a:r>
          </a:p>
          <a:p>
            <a:pPr>
              <a:buFont typeface="Courier New"/>
              <a:buChar char="o"/>
            </a:pPr>
            <a:r>
              <a:rPr lang="en-US" sz="2400">
                <a:latin typeface="Open Sans"/>
                <a:ea typeface="Open Sans"/>
                <a:cs typeface="Calibri"/>
              </a:rPr>
              <a:t>Self-Efficacy</a:t>
            </a:r>
          </a:p>
          <a:p>
            <a:pPr>
              <a:buFont typeface="Courier New"/>
              <a:buChar char="o"/>
            </a:pPr>
            <a:r>
              <a:rPr lang="en-US" sz="2400">
                <a:latin typeface="Open Sans"/>
                <a:ea typeface="+mn-lt"/>
                <a:cs typeface="+mn-lt"/>
              </a:rPr>
              <a:t>Complacency</a:t>
            </a:r>
            <a:endParaRPr lang="en-US" sz="2400">
              <a:latin typeface="Open Sans"/>
              <a:ea typeface="Open Sans"/>
              <a:cs typeface="Open Sans"/>
            </a:endParaRPr>
          </a:p>
          <a:p>
            <a:pPr>
              <a:buFont typeface="Courier New"/>
              <a:buChar char="o"/>
            </a:pPr>
            <a:r>
              <a:rPr lang="en-US" sz="2400">
                <a:latin typeface="Open Sans"/>
                <a:ea typeface="+mn-lt"/>
                <a:cs typeface="+mn-lt"/>
              </a:rPr>
              <a:t>Perceived Inconvenience</a:t>
            </a:r>
            <a:endParaRPr lang="en-US" sz="2400">
              <a:latin typeface="Open Sans"/>
              <a:ea typeface="Open Sans"/>
              <a:cs typeface="Calibri" panose="020F0502020204030204"/>
            </a:endParaRPr>
          </a:p>
          <a:p>
            <a:pPr>
              <a:buFont typeface="Courier New"/>
              <a:buChar char="o"/>
            </a:pPr>
            <a:endParaRPr lang="en-US" sz="2400">
              <a:latin typeface="Open Sans"/>
              <a:ea typeface="Open Sans"/>
              <a:cs typeface="Calibri" panose="020F0502020204030204"/>
            </a:endParaRPr>
          </a:p>
          <a:p>
            <a:pPr>
              <a:buFont typeface="Courier New"/>
              <a:buChar char="o"/>
            </a:pPr>
            <a:endParaRPr lang="en-US" sz="2400">
              <a:latin typeface="Open Sans"/>
              <a:ea typeface="Open Sans"/>
              <a:cs typeface="Calibri" panose="020F0502020204030204"/>
            </a:endParaRPr>
          </a:p>
        </p:txBody>
      </p:sp>
      <p:sp>
        <p:nvSpPr>
          <p:cNvPr id="18" name="Subtitle 1">
            <a:extLst>
              <a:ext uri="{FF2B5EF4-FFF2-40B4-BE49-F238E27FC236}">
                <a16:creationId xmlns:a16="http://schemas.microsoft.com/office/drawing/2014/main" id="{44AF49BE-D712-4B71-97E3-83886C4FB8E6}"/>
              </a:ext>
            </a:extLst>
          </p:cNvPr>
          <p:cNvSpPr>
            <a:spLocks noGrp="1"/>
          </p:cNvSpPr>
          <p:nvPr/>
        </p:nvSpPr>
        <p:spPr>
          <a:xfrm>
            <a:off x="12073220" y="5269045"/>
            <a:ext cx="4398753" cy="1260642"/>
          </a:xfrm>
          <a:prstGeom prst="rect">
            <a:avLst/>
          </a:prstGeom>
        </p:spPr>
        <p:txBody>
          <a:bodyPr vert="horz" lIns="91440" tIns="45720" rIns="91440" bIns="45720" rtlCol="0" anchor="t">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buFont typeface="Courier New"/>
              <a:buChar char="o"/>
            </a:pPr>
            <a:endParaRPr lang="en-US" sz="2200">
              <a:latin typeface="Open Sans"/>
              <a:ea typeface="Open Sans"/>
              <a:cs typeface="Calibri" panose="020F0502020204030204"/>
            </a:endParaRPr>
          </a:p>
        </p:txBody>
      </p:sp>
      <p:pic>
        <p:nvPicPr>
          <p:cNvPr id="14" name="Picture 18" descr="Logo&#10;&#10;Description automatically generated">
            <a:extLst>
              <a:ext uri="{FF2B5EF4-FFF2-40B4-BE49-F238E27FC236}">
                <a16:creationId xmlns:a16="http://schemas.microsoft.com/office/drawing/2014/main" id="{0FDD4AFD-B3C7-4DE8-BF38-AB239111242A}"/>
              </a:ext>
            </a:extLst>
          </p:cNvPr>
          <p:cNvPicPr>
            <a:picLocks noChangeAspect="1"/>
          </p:cNvPicPr>
          <p:nvPr/>
        </p:nvPicPr>
        <p:blipFill>
          <a:blip r:embed="rId5"/>
          <a:stretch>
            <a:fillRect/>
          </a:stretch>
        </p:blipFill>
        <p:spPr>
          <a:xfrm>
            <a:off x="3014813" y="2571656"/>
            <a:ext cx="1825040" cy="1831036"/>
          </a:xfrm>
          <a:prstGeom prst="rect">
            <a:avLst/>
          </a:prstGeom>
        </p:spPr>
      </p:pic>
      <p:pic>
        <p:nvPicPr>
          <p:cNvPr id="20" name="Picture 20" descr="A picture containing icon&#10;&#10;Description automatically generated">
            <a:extLst>
              <a:ext uri="{FF2B5EF4-FFF2-40B4-BE49-F238E27FC236}">
                <a16:creationId xmlns:a16="http://schemas.microsoft.com/office/drawing/2014/main" id="{82F7E303-84C5-4455-AA70-B058F3F950C8}"/>
              </a:ext>
            </a:extLst>
          </p:cNvPr>
          <p:cNvPicPr>
            <a:picLocks noChangeAspect="1"/>
          </p:cNvPicPr>
          <p:nvPr/>
        </p:nvPicPr>
        <p:blipFill>
          <a:blip r:embed="rId6"/>
          <a:stretch>
            <a:fillRect/>
          </a:stretch>
        </p:blipFill>
        <p:spPr>
          <a:xfrm>
            <a:off x="13359720" y="2640649"/>
            <a:ext cx="1833383" cy="1827955"/>
          </a:xfrm>
          <a:prstGeom prst="rect">
            <a:avLst/>
          </a:prstGeom>
        </p:spPr>
      </p:pic>
      <p:pic>
        <p:nvPicPr>
          <p:cNvPr id="21" name="Picture 21" descr="Icon&#10;&#10;Description automatically generated">
            <a:extLst>
              <a:ext uri="{FF2B5EF4-FFF2-40B4-BE49-F238E27FC236}">
                <a16:creationId xmlns:a16="http://schemas.microsoft.com/office/drawing/2014/main" id="{F2358946-3683-45D5-9FB1-00CE27E3E3B3}"/>
              </a:ext>
            </a:extLst>
          </p:cNvPr>
          <p:cNvPicPr>
            <a:picLocks noChangeAspect="1"/>
          </p:cNvPicPr>
          <p:nvPr/>
        </p:nvPicPr>
        <p:blipFill>
          <a:blip r:embed="rId7"/>
          <a:stretch>
            <a:fillRect/>
          </a:stretch>
        </p:blipFill>
        <p:spPr>
          <a:xfrm>
            <a:off x="8236964" y="2520858"/>
            <a:ext cx="1816698" cy="1833666"/>
          </a:xfrm>
          <a:prstGeom prst="rect">
            <a:avLst/>
          </a:prstGeom>
        </p:spPr>
      </p:pic>
      <p:sp>
        <p:nvSpPr>
          <p:cNvPr id="17" name="Subtitle 1">
            <a:extLst>
              <a:ext uri="{FF2B5EF4-FFF2-40B4-BE49-F238E27FC236}">
                <a16:creationId xmlns:a16="http://schemas.microsoft.com/office/drawing/2014/main" id="{F0EE2CFE-F44E-BE4C-A8D6-61A4903BF1C4}"/>
              </a:ext>
            </a:extLst>
          </p:cNvPr>
          <p:cNvSpPr>
            <a:spLocks noGrp="1"/>
          </p:cNvSpPr>
          <p:nvPr/>
        </p:nvSpPr>
        <p:spPr>
          <a:xfrm>
            <a:off x="12144131" y="5233457"/>
            <a:ext cx="3864797" cy="4139438"/>
          </a:xfrm>
          <a:prstGeom prst="rect">
            <a:avLst/>
          </a:prstGeom>
        </p:spPr>
        <p:txBody>
          <a:bodyPr vert="horz" lIns="91440" tIns="45720" rIns="91440" bIns="45720" rtlCol="0" anchor="t">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buFont typeface="Courier New"/>
              <a:buChar char="o"/>
            </a:pPr>
            <a:r>
              <a:rPr lang="en-US" sz="2400">
                <a:latin typeface="Open Sans"/>
                <a:ea typeface="Open Sans"/>
                <a:cs typeface="Calibri"/>
              </a:rPr>
              <a:t>Level of engagement in hygiene and social distancing behaviors </a:t>
            </a:r>
          </a:p>
          <a:p>
            <a:pPr>
              <a:buFont typeface="Courier New"/>
              <a:buChar char="o"/>
            </a:pPr>
            <a:r>
              <a:rPr lang="en-US" sz="2400">
                <a:latin typeface="Open Sans"/>
                <a:ea typeface="Open Sans"/>
                <a:cs typeface="Calibri"/>
              </a:rPr>
              <a:t>Coping behaviors towards managing stress</a:t>
            </a:r>
          </a:p>
          <a:p>
            <a:pPr>
              <a:buFont typeface="Courier New"/>
              <a:buChar char="o"/>
            </a:pPr>
            <a:endParaRPr lang="en-US" sz="2400">
              <a:latin typeface="Open Sans"/>
              <a:ea typeface="Open Sans"/>
              <a:cs typeface="Calibri"/>
            </a:endParaRPr>
          </a:p>
          <a:p>
            <a:pPr>
              <a:buFont typeface="Courier New"/>
              <a:buChar char="o"/>
            </a:pPr>
            <a:endParaRPr lang="en-US" sz="2400">
              <a:latin typeface="Open Sans"/>
              <a:ea typeface="Open Sans"/>
              <a:cs typeface="Calibri"/>
            </a:endParaRPr>
          </a:p>
          <a:p>
            <a:pPr>
              <a:buFont typeface="Courier New"/>
              <a:buChar char="o"/>
            </a:pPr>
            <a:endParaRPr lang="en-US" sz="2400">
              <a:latin typeface="Open Sans"/>
              <a:ea typeface="Open Sans"/>
              <a:cs typeface="Calibri"/>
            </a:endParaRPr>
          </a:p>
          <a:p>
            <a:pPr>
              <a:buFont typeface="Courier New"/>
              <a:buChar char="o"/>
            </a:pPr>
            <a:endParaRPr lang="en-US" sz="2400">
              <a:latin typeface="Open Sans"/>
              <a:ea typeface="Open Sans"/>
              <a:cs typeface="Calibri"/>
            </a:endParaRPr>
          </a:p>
        </p:txBody>
      </p:sp>
    </p:spTree>
    <p:extLst>
      <p:ext uri="{BB962C8B-B14F-4D97-AF65-F5344CB8AC3E}">
        <p14:creationId xmlns:p14="http://schemas.microsoft.com/office/powerpoint/2010/main" val="225676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21939"/>
            <a:ext cx="5129939" cy="923330"/>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16" name="TextBox 15">
            <a:extLst>
              <a:ext uri="{FF2B5EF4-FFF2-40B4-BE49-F238E27FC236}">
                <a16:creationId xmlns:a16="http://schemas.microsoft.com/office/drawing/2014/main" id="{B5835747-CEDB-4141-AC0C-A9E4AB3FC610}"/>
              </a:ext>
            </a:extLst>
          </p:cNvPr>
          <p:cNvSpPr txBox="1"/>
          <p:nvPr/>
        </p:nvSpPr>
        <p:spPr>
          <a:xfrm>
            <a:off x="3200516" y="3218852"/>
            <a:ext cx="12311636" cy="1569660"/>
          </a:xfrm>
          <a:prstGeom prst="rect">
            <a:avLst/>
          </a:prstGeom>
          <a:noFill/>
        </p:spPr>
        <p:txBody>
          <a:bodyPr wrap="square" lIns="91440" tIns="45720" rIns="91440" bIns="45720" rtlCol="0" anchor="t">
            <a:spAutoFit/>
          </a:bodyPr>
          <a:lstStyle/>
          <a:p>
            <a:r>
              <a:rPr lang="en-US" sz="4800" b="1">
                <a:solidFill>
                  <a:srgbClr val="F5333F"/>
                </a:solidFill>
                <a:latin typeface="Montserrat Bold"/>
                <a:ea typeface="Roboto Black"/>
                <a:cs typeface="Open Sans Light"/>
              </a:rPr>
              <a:t>WHAT ARE THE COMMON SIGNS </a:t>
            </a:r>
            <a:endParaRPr lang="ru-RU" sz="4800" b="1">
              <a:solidFill>
                <a:srgbClr val="F5333F"/>
              </a:solidFill>
              <a:latin typeface="Montserrat Bold"/>
              <a:ea typeface="Roboto Black"/>
              <a:cs typeface="Open Sans Light"/>
            </a:endParaRPr>
          </a:p>
          <a:p>
            <a:r>
              <a:rPr lang="en-US" sz="4800" b="1">
                <a:solidFill>
                  <a:srgbClr val="F5333F"/>
                </a:solidFill>
                <a:latin typeface="Montserrat Bold"/>
                <a:ea typeface="Roboto Black"/>
                <a:cs typeface="Open Sans Light"/>
              </a:rPr>
              <a:t>OF PANDEMIC FATIGUE?</a:t>
            </a:r>
            <a:endParaRPr lang="ru-RU" sz="4800" b="1">
              <a:solidFill>
                <a:srgbClr val="F5333F"/>
              </a:solidFill>
              <a:latin typeface="Montserrat Bold"/>
              <a:ea typeface="Roboto Black"/>
              <a:cs typeface="Open Sans Light"/>
            </a:endParaRPr>
          </a:p>
        </p:txBody>
      </p:sp>
      <p:sp>
        <p:nvSpPr>
          <p:cNvPr id="17" name="TextBox 16">
            <a:extLst>
              <a:ext uri="{FF2B5EF4-FFF2-40B4-BE49-F238E27FC236}">
                <a16:creationId xmlns:a16="http://schemas.microsoft.com/office/drawing/2014/main" id="{F82A7E7C-560D-43C5-8CAC-BC2260EA79A4}"/>
              </a:ext>
            </a:extLst>
          </p:cNvPr>
          <p:cNvSpPr txBox="1"/>
          <p:nvPr/>
        </p:nvSpPr>
        <p:spPr>
          <a:xfrm>
            <a:off x="6201244" y="5059273"/>
            <a:ext cx="7980701" cy="1938992"/>
          </a:xfrm>
          <a:prstGeom prst="rect">
            <a:avLst/>
          </a:prstGeom>
          <a:noFill/>
        </p:spPr>
        <p:txBody>
          <a:bodyPr wrap="square" lIns="91440" tIns="45720" rIns="91440" bIns="45720" rtlCol="0" anchor="ctr" anchorCtr="0">
            <a:spAutoFit/>
          </a:bodyPr>
          <a:lstStyle/>
          <a:p>
            <a:r>
              <a:rPr lang="en-US" sz="4000" b="1">
                <a:solidFill>
                  <a:srgbClr val="18355E"/>
                </a:solidFill>
                <a:latin typeface="Open Sans"/>
                <a:ea typeface="Open Sans"/>
                <a:cs typeface="Open Sans"/>
              </a:rPr>
              <a:t>Activity </a:t>
            </a:r>
            <a:endParaRPr lang="en-US" sz="4000" b="1">
              <a:solidFill>
                <a:srgbClr val="18355E"/>
              </a:solidFill>
              <a:latin typeface="Open Sans" panose="020B0606030504020204" pitchFamily="34" charset="0"/>
              <a:ea typeface="Open Sans" panose="020B0606030504020204" pitchFamily="34" charset="0"/>
              <a:cs typeface="Open Sans" panose="020B0606030504020204" pitchFamily="34" charset="0"/>
            </a:endParaRPr>
          </a:p>
          <a:p>
            <a:r>
              <a:rPr lang="en-US" sz="4000">
                <a:solidFill>
                  <a:srgbClr val="18355E"/>
                </a:solidFill>
                <a:latin typeface="Open Sans"/>
                <a:ea typeface="Open Sans"/>
                <a:cs typeface="Open Sans"/>
              </a:rPr>
              <a:t>List some common signs of pandemic fatigue in the </a:t>
            </a:r>
            <a:r>
              <a:rPr lang="en-US" sz="4000" err="1">
                <a:solidFill>
                  <a:srgbClr val="18355E"/>
                </a:solidFill>
                <a:latin typeface="Open Sans"/>
                <a:ea typeface="Open Sans"/>
                <a:cs typeface="Open Sans"/>
              </a:rPr>
              <a:t>chatbox</a:t>
            </a:r>
            <a:endParaRPr lang="en-US" sz="4000">
              <a:solidFill>
                <a:srgbClr val="18355E"/>
              </a:solidFill>
              <a:latin typeface="Open Sans"/>
              <a:ea typeface="Open Sans"/>
              <a:cs typeface="Open Sans"/>
            </a:endParaRPr>
          </a:p>
        </p:txBody>
      </p:sp>
      <p:pic>
        <p:nvPicPr>
          <p:cNvPr id="2" name="Picture 2">
            <a:extLst>
              <a:ext uri="{FF2B5EF4-FFF2-40B4-BE49-F238E27FC236}">
                <a16:creationId xmlns:a16="http://schemas.microsoft.com/office/drawing/2014/main" id="{250EE48A-B912-4074-8DF8-F31D92827544}"/>
              </a:ext>
            </a:extLst>
          </p:cNvPr>
          <p:cNvPicPr>
            <a:picLocks noChangeAspect="1"/>
          </p:cNvPicPr>
          <p:nvPr/>
        </p:nvPicPr>
        <p:blipFill>
          <a:blip r:embed="rId5"/>
          <a:stretch>
            <a:fillRect/>
          </a:stretch>
        </p:blipFill>
        <p:spPr>
          <a:xfrm>
            <a:off x="3366793" y="4888555"/>
            <a:ext cx="2409055" cy="2412059"/>
          </a:xfrm>
          <a:prstGeom prst="rect">
            <a:avLst/>
          </a:prstGeom>
        </p:spPr>
      </p:pic>
    </p:spTree>
    <p:extLst>
      <p:ext uri="{BB962C8B-B14F-4D97-AF65-F5344CB8AC3E}">
        <p14:creationId xmlns:p14="http://schemas.microsoft.com/office/powerpoint/2010/main" val="1929804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21939"/>
            <a:ext cx="5129939" cy="923330"/>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16" name="TextBox 15">
            <a:extLst>
              <a:ext uri="{FF2B5EF4-FFF2-40B4-BE49-F238E27FC236}">
                <a16:creationId xmlns:a16="http://schemas.microsoft.com/office/drawing/2014/main" id="{B5835747-CEDB-4141-AC0C-A9E4AB3FC610}"/>
              </a:ext>
            </a:extLst>
          </p:cNvPr>
          <p:cNvSpPr txBox="1"/>
          <p:nvPr/>
        </p:nvSpPr>
        <p:spPr>
          <a:xfrm>
            <a:off x="1342432" y="2165144"/>
            <a:ext cx="15903388" cy="830997"/>
          </a:xfrm>
          <a:prstGeom prst="rect">
            <a:avLst/>
          </a:prstGeom>
          <a:noFill/>
        </p:spPr>
        <p:txBody>
          <a:bodyPr wrap="square" rtlCol="0">
            <a:spAutoFit/>
          </a:bodyPr>
          <a:lstStyle/>
          <a:p>
            <a:r>
              <a:rPr lang="en-US" sz="4800" b="1">
                <a:solidFill>
                  <a:srgbClr val="F5333F"/>
                </a:solidFill>
                <a:latin typeface="Montserrat" pitchFamily="2" charset="77"/>
                <a:ea typeface="Roboto Black" panose="02000000000000000000" pitchFamily="2" charset="0"/>
                <a:cs typeface="Open Sans Light" panose="020B0306030504020204" pitchFamily="34" charset="0"/>
              </a:rPr>
              <a:t>COMMON SIGNS OF PANDEMIC FATIGUE</a:t>
            </a:r>
            <a:endParaRPr lang="ru-RU" sz="4800" b="1">
              <a:solidFill>
                <a:srgbClr val="F5333F"/>
              </a:solidFill>
              <a:latin typeface="Montserrat" pitchFamily="2" charset="77"/>
              <a:ea typeface="Roboto Black" panose="02000000000000000000" pitchFamily="2" charset="0"/>
              <a:cs typeface="Open Sans Light" panose="020B0306030504020204" pitchFamily="34" charset="0"/>
            </a:endParaRPr>
          </a:p>
        </p:txBody>
      </p:sp>
      <p:sp>
        <p:nvSpPr>
          <p:cNvPr id="6" name="TextBox 5">
            <a:extLst>
              <a:ext uri="{FF2B5EF4-FFF2-40B4-BE49-F238E27FC236}">
                <a16:creationId xmlns:a16="http://schemas.microsoft.com/office/drawing/2014/main" id="{99F5032C-D5FA-4C6A-9704-776CDD63E302}"/>
              </a:ext>
            </a:extLst>
          </p:cNvPr>
          <p:cNvSpPr txBox="1"/>
          <p:nvPr/>
        </p:nvSpPr>
        <p:spPr>
          <a:xfrm>
            <a:off x="1342432" y="2996141"/>
            <a:ext cx="13617387" cy="7971413"/>
          </a:xfrm>
          <a:prstGeom prst="rect">
            <a:avLst/>
          </a:prstGeom>
          <a:noFill/>
        </p:spPr>
        <p:txBody>
          <a:bodyPr wrap="square" rtlCol="0" anchor="ctr" anchorCtr="0">
            <a:spAutoFit/>
          </a:bodyPr>
          <a:lstStyle/>
          <a:p>
            <a:pPr marL="342900" indent="-342900">
              <a:lnSpc>
                <a:spcPct val="200000"/>
              </a:lnSpc>
              <a:buFont typeface="Arial" panose="020B0604020202020204" pitchFamily="34" charset="0"/>
              <a:buChar char="•"/>
            </a:pPr>
            <a:r>
              <a:rPr lang="en-US" sz="2800" b="1">
                <a:latin typeface="Open Sans" panose="020B0606030504020204" pitchFamily="34" charset="0"/>
                <a:ea typeface="Open Sans" panose="020B0606030504020204" pitchFamily="34" charset="0"/>
                <a:cs typeface="Open Sans" panose="020B0606030504020204" pitchFamily="34" charset="0"/>
              </a:rPr>
              <a:t>Not being as diligent with mask wearing and hand washing</a:t>
            </a:r>
          </a:p>
          <a:p>
            <a:pPr marL="342900" indent="-342900">
              <a:lnSpc>
                <a:spcPct val="200000"/>
              </a:lnSpc>
              <a:buFont typeface="Arial" panose="020B0604020202020204" pitchFamily="34" charset="0"/>
              <a:buChar char="•"/>
            </a:pPr>
            <a:r>
              <a:rPr lang="en-US" sz="2800" b="1">
                <a:latin typeface="Open Sans" panose="020B0606030504020204" pitchFamily="34" charset="0"/>
                <a:ea typeface="Open Sans" panose="020B0606030504020204" pitchFamily="34" charset="0"/>
                <a:cs typeface="Open Sans" panose="020B0606030504020204" pitchFamily="34" charset="0"/>
              </a:rPr>
              <a:t>Being less careful about physical distancing </a:t>
            </a:r>
          </a:p>
          <a:p>
            <a:pPr marL="342900" indent="-342900">
              <a:lnSpc>
                <a:spcPct val="200000"/>
              </a:lnSpc>
              <a:buFont typeface="Arial" panose="020B0604020202020204" pitchFamily="34" charset="0"/>
              <a:buChar char="•"/>
            </a:pPr>
            <a:r>
              <a:rPr lang="en-US" sz="2800" b="1">
                <a:latin typeface="Open Sans" panose="020B0606030504020204" pitchFamily="34" charset="0"/>
                <a:ea typeface="Open Sans" panose="020B0606030504020204" pitchFamily="34" charset="0"/>
                <a:cs typeface="Open Sans" panose="020B0606030504020204" pitchFamily="34" charset="0"/>
              </a:rPr>
              <a:t>Getting enough sleep but still feeling exhausted</a:t>
            </a:r>
          </a:p>
          <a:p>
            <a:pPr marL="342900" indent="-342900">
              <a:lnSpc>
                <a:spcPct val="200000"/>
              </a:lnSpc>
              <a:buFont typeface="Arial" panose="020B0604020202020204" pitchFamily="34" charset="0"/>
              <a:buChar char="•"/>
            </a:pPr>
            <a:r>
              <a:rPr lang="en-US" sz="2800" b="1">
                <a:latin typeface="Open Sans" panose="020B0606030504020204" pitchFamily="34" charset="0"/>
                <a:ea typeface="Open Sans" panose="020B0606030504020204" pitchFamily="34" charset="0"/>
                <a:cs typeface="Open Sans" panose="020B0606030504020204" pitchFamily="34" charset="0"/>
              </a:rPr>
              <a:t>Feeling more impatient and more irritable </a:t>
            </a:r>
          </a:p>
          <a:p>
            <a:pPr marL="342900" indent="-342900">
              <a:lnSpc>
                <a:spcPct val="200000"/>
              </a:lnSpc>
              <a:buFont typeface="Arial" panose="020B0604020202020204" pitchFamily="34" charset="0"/>
              <a:buChar char="•"/>
            </a:pPr>
            <a:r>
              <a:rPr lang="en-US" sz="2800" b="1">
                <a:latin typeface="Open Sans" panose="020B0606030504020204" pitchFamily="34" charset="0"/>
                <a:ea typeface="Open Sans" panose="020B0606030504020204" pitchFamily="34" charset="0"/>
                <a:cs typeface="Open Sans" panose="020B0606030504020204" pitchFamily="34" charset="0"/>
              </a:rPr>
              <a:t>Finding things are upsetting that previously weren’t  </a:t>
            </a:r>
          </a:p>
          <a:p>
            <a:pPr marL="342900" indent="-342900">
              <a:lnSpc>
                <a:spcPct val="200000"/>
              </a:lnSpc>
              <a:buFont typeface="Arial" panose="020B0604020202020204" pitchFamily="34" charset="0"/>
              <a:buChar char="•"/>
            </a:pPr>
            <a:r>
              <a:rPr lang="en-US" sz="2800" b="1">
                <a:latin typeface="Open Sans" panose="020B0606030504020204" pitchFamily="34" charset="0"/>
                <a:ea typeface="Open Sans" panose="020B0606030504020204" pitchFamily="34" charset="0"/>
                <a:cs typeface="Open Sans" panose="020B0606030504020204" pitchFamily="34" charset="0"/>
              </a:rPr>
              <a:t>Feeling stressed by tasks or situations you usually manage well</a:t>
            </a:r>
          </a:p>
          <a:p>
            <a:pPr marL="342900" indent="-342900">
              <a:lnSpc>
                <a:spcPct val="200000"/>
              </a:lnSpc>
              <a:buFont typeface="Arial" panose="020B0604020202020204" pitchFamily="34" charset="0"/>
              <a:buChar char="•"/>
            </a:pPr>
            <a:r>
              <a:rPr lang="en-HK" sz="2800" b="1">
                <a:latin typeface="Open Sans" panose="020B0606030504020204" pitchFamily="34" charset="0"/>
                <a:ea typeface="Open Sans" panose="020B0606030504020204" pitchFamily="34" charset="0"/>
                <a:cs typeface="Open Sans" panose="020B0606030504020204" pitchFamily="34" charset="0"/>
              </a:rPr>
              <a:t>Not engaging in things that used to be enjoyable </a:t>
            </a:r>
          </a:p>
          <a:p>
            <a:pPr marL="342900" indent="-342900">
              <a:lnSpc>
                <a:spcPct val="200000"/>
              </a:lnSpc>
              <a:buFont typeface="Arial" panose="020B0604020202020204" pitchFamily="34" charset="0"/>
              <a:buChar char="•"/>
            </a:pPr>
            <a:r>
              <a:rPr lang="en-HK" sz="2800" b="1">
                <a:latin typeface="Open Sans" panose="020B0606030504020204" pitchFamily="34" charset="0"/>
                <a:ea typeface="Open Sans" panose="020B0606030504020204" pitchFamily="34" charset="0"/>
                <a:cs typeface="Open Sans" panose="020B0606030504020204" pitchFamily="34" charset="0"/>
              </a:rPr>
              <a:t>Consumption of alcohol, substances and food has increased </a:t>
            </a:r>
            <a:endParaRPr lang="en-US" sz="2800" b="1">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200000"/>
              </a:lnSpc>
              <a:buFont typeface="Arial" panose="020B0604020202020204" pitchFamily="34" charset="0"/>
              <a:buChar char="•"/>
            </a:pPr>
            <a:endParaRPr lang="en-US" sz="3200"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72461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21939"/>
            <a:ext cx="5129939" cy="923330"/>
          </a:xfrm>
          <a:prstGeom prst="rect">
            <a:avLst/>
          </a:prstGeom>
          <a:noFill/>
        </p:spPr>
        <p:txBody>
          <a:bodyPr wrap="square" tIns="0" bIns="0" rtlCol="0" anchor="ctr">
            <a:spAutoFit/>
          </a:bodyPr>
          <a:lstStyle/>
          <a:p>
            <a:pPr>
              <a:lnSpc>
                <a:spcPct val="150000"/>
              </a:lnSpc>
            </a:pPr>
            <a:r>
              <a:rPr lang="en-US" sz="2000" b="1">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a:solidFill>
                  <a:schemeClr val="bg2"/>
                </a:solidFill>
                <a:latin typeface="Montserrat" pitchFamily="2" charset="77"/>
                <a:ea typeface="Roboto Black" panose="02000000000000000000" pitchFamily="2" charset="0"/>
                <a:cs typeface="Open Sans Light" panose="020B0306030504020204" pitchFamily="34" charset="0"/>
              </a:rPr>
            </a:br>
            <a:r>
              <a:rPr lang="en-US" sz="2000" b="1">
                <a:solidFill>
                  <a:schemeClr val="bg2"/>
                </a:solidFill>
                <a:latin typeface="Montserrat" pitchFamily="2" charset="77"/>
                <a:ea typeface="Roboto Black" panose="02000000000000000000" pitchFamily="2" charset="0"/>
                <a:cs typeface="Open Sans Light" panose="020B0306030504020204" pitchFamily="34" charset="0"/>
              </a:rPr>
              <a:t>FOR PANDEMIC FATIGUE</a:t>
            </a:r>
            <a:endParaRPr lang="ru-RU" sz="2000" b="1">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16" name="TextBox 15">
            <a:extLst>
              <a:ext uri="{FF2B5EF4-FFF2-40B4-BE49-F238E27FC236}">
                <a16:creationId xmlns:a16="http://schemas.microsoft.com/office/drawing/2014/main" id="{B5835747-CEDB-4141-AC0C-A9E4AB3FC610}"/>
              </a:ext>
            </a:extLst>
          </p:cNvPr>
          <p:cNvSpPr txBox="1"/>
          <p:nvPr/>
        </p:nvSpPr>
        <p:spPr>
          <a:xfrm>
            <a:off x="2829499" y="2558971"/>
            <a:ext cx="12311636" cy="2585323"/>
          </a:xfrm>
          <a:prstGeom prst="rect">
            <a:avLst/>
          </a:prstGeom>
          <a:noFill/>
        </p:spPr>
        <p:txBody>
          <a:bodyPr wrap="square" lIns="91440" tIns="45720" rIns="91440" bIns="45720" rtlCol="0" anchor="t">
            <a:spAutoFit/>
          </a:bodyPr>
          <a:lstStyle/>
          <a:p>
            <a:r>
              <a:rPr lang="en-US" sz="5400" b="1" dirty="0">
                <a:solidFill>
                  <a:srgbClr val="F5333F"/>
                </a:solidFill>
                <a:latin typeface="Montserrat Bold"/>
                <a:ea typeface="+mn-lt"/>
                <a:cs typeface="+mn-lt"/>
              </a:rPr>
              <a:t>WHAT POTENTIAL PROBLEMS COULD OCCUR DUE TO PANDEMIC FATIGUE?</a:t>
            </a:r>
            <a:endParaRPr lang="en-US" sz="5400" dirty="0">
              <a:latin typeface="Montserrat Bold"/>
              <a:ea typeface="+mn-lt"/>
              <a:cs typeface="+mn-lt"/>
            </a:endParaRPr>
          </a:p>
        </p:txBody>
      </p:sp>
      <p:sp>
        <p:nvSpPr>
          <p:cNvPr id="2" name="TextBox 1">
            <a:extLst>
              <a:ext uri="{FF2B5EF4-FFF2-40B4-BE49-F238E27FC236}">
                <a16:creationId xmlns:a16="http://schemas.microsoft.com/office/drawing/2014/main" id="{898184B4-B83E-47A2-8D62-4C0740EA81C3}"/>
              </a:ext>
            </a:extLst>
          </p:cNvPr>
          <p:cNvSpPr txBox="1"/>
          <p:nvPr/>
        </p:nvSpPr>
        <p:spPr>
          <a:xfrm>
            <a:off x="6444415" y="5063839"/>
            <a:ext cx="6759700" cy="1938992"/>
          </a:xfrm>
          <a:prstGeom prst="rect">
            <a:avLst/>
          </a:prstGeom>
          <a:noFill/>
        </p:spPr>
        <p:txBody>
          <a:bodyPr wrap="square" lIns="91440" tIns="45720" rIns="91440" bIns="45720" rtlCol="0" anchor="ctr" anchorCtr="0">
            <a:spAutoFit/>
          </a:bodyPr>
          <a:lstStyle/>
          <a:p>
            <a:r>
              <a:rPr lang="en-US" sz="4000" b="1">
                <a:solidFill>
                  <a:srgbClr val="18355E"/>
                </a:solidFill>
                <a:latin typeface="Open Sans"/>
                <a:ea typeface="Open Sans"/>
                <a:cs typeface="Open Sans"/>
              </a:rPr>
              <a:t>Activity </a:t>
            </a:r>
          </a:p>
          <a:p>
            <a:r>
              <a:rPr lang="en-US" sz="4000">
                <a:solidFill>
                  <a:srgbClr val="18355E"/>
                </a:solidFill>
                <a:latin typeface="Open Sans"/>
                <a:ea typeface="Open Sans"/>
                <a:cs typeface="Open Sans"/>
              </a:rPr>
              <a:t>Share your opinion with your groupmates</a:t>
            </a:r>
            <a:endParaRPr lang="en-US" sz="4000">
              <a:solidFill>
                <a:srgbClr val="18355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3" descr="Logo, company name&#10;&#10;Description automatically generated">
            <a:extLst>
              <a:ext uri="{FF2B5EF4-FFF2-40B4-BE49-F238E27FC236}">
                <a16:creationId xmlns:a16="http://schemas.microsoft.com/office/drawing/2014/main" id="{22DDD1E7-ECF1-4AB3-B228-E99A50F92B6C}"/>
              </a:ext>
            </a:extLst>
          </p:cNvPr>
          <p:cNvPicPr>
            <a:picLocks noChangeAspect="1"/>
          </p:cNvPicPr>
          <p:nvPr/>
        </p:nvPicPr>
        <p:blipFill>
          <a:blip r:embed="rId5"/>
          <a:stretch>
            <a:fillRect/>
          </a:stretch>
        </p:blipFill>
        <p:spPr>
          <a:xfrm>
            <a:off x="3146865" y="4663247"/>
            <a:ext cx="2742777" cy="2740570"/>
          </a:xfrm>
          <a:prstGeom prst="rect">
            <a:avLst/>
          </a:prstGeom>
        </p:spPr>
      </p:pic>
    </p:spTree>
    <p:extLst>
      <p:ext uri="{BB962C8B-B14F-4D97-AF65-F5344CB8AC3E}">
        <p14:creationId xmlns:p14="http://schemas.microsoft.com/office/powerpoint/2010/main" val="14242505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7F4670C301A384A80ACA5B2297B22EC" ma:contentTypeVersion="13" ma:contentTypeDescription="Opret et nyt dokument." ma:contentTypeScope="" ma:versionID="3a49807d4cc135c7b63ae4dc70b03894">
  <xsd:schema xmlns:xsd="http://www.w3.org/2001/XMLSchema" xmlns:xs="http://www.w3.org/2001/XMLSchema" xmlns:p="http://schemas.microsoft.com/office/2006/metadata/properties" xmlns:ns3="cf153c07-fe08-452e-a241-7f7f2beb7f44" xmlns:ns4="cd0483ec-6ac7-4b54-8053-f22cb238b3b2" targetNamespace="http://schemas.microsoft.com/office/2006/metadata/properties" ma:root="true" ma:fieldsID="bbddb4293714ccde88d14d45c3a460a5" ns3:_="" ns4:_="">
    <xsd:import namespace="cf153c07-fe08-452e-a241-7f7f2beb7f44"/>
    <xsd:import namespace="cd0483ec-6ac7-4b54-8053-f22cb238b3b2"/>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153c07-fe08-452e-a241-7f7f2beb7f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0483ec-6ac7-4b54-8053-f22cb238b3b2"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t med detaljer" ma:internalName="SharedWithDetails" ma:readOnly="true">
      <xsd:simpleType>
        <xsd:restriction base="dms:Note">
          <xsd:maxLength value="255"/>
        </xsd:restriction>
      </xsd:simpleType>
    </xsd:element>
    <xsd:element name="SharingHintHash" ma:index="13"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E6F00C-9BFF-4B5C-AC17-950BEE840964}">
  <ds:schemaRefs>
    <ds:schemaRef ds:uri="http://schemas.microsoft.com/sharepoint/v3/contenttype/forms"/>
  </ds:schemaRefs>
</ds:datastoreItem>
</file>

<file path=customXml/itemProps2.xml><?xml version="1.0" encoding="utf-8"?>
<ds:datastoreItem xmlns:ds="http://schemas.openxmlformats.org/officeDocument/2006/customXml" ds:itemID="{E829D16F-EA11-434B-9F4A-ED8A85150F4A}">
  <ds:schemaRefs>
    <ds:schemaRef ds:uri="cd0483ec-6ac7-4b54-8053-f22cb238b3b2"/>
    <ds:schemaRef ds:uri="cf153c07-fe08-452e-a241-7f7f2beb7f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FEBD396-4C28-413D-BCC9-B0F8204F37BC}">
  <ds:schemaRefs>
    <ds:schemaRef ds:uri="cd0483ec-6ac7-4b54-8053-f22cb238b3b2"/>
    <ds:schemaRef ds:uri="cf153c07-fe08-452e-a241-7f7f2beb7f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91</TotalTime>
  <Words>6909</Words>
  <Application>Microsoft Office PowerPoint</Application>
  <PresentationFormat>Custom</PresentationFormat>
  <Paragraphs>506</Paragraphs>
  <Slides>27</Slides>
  <Notes>27</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27</vt:i4>
      </vt:variant>
    </vt:vector>
  </HeadingPairs>
  <TitlesOfParts>
    <vt:vector size="44" baseType="lpstr">
      <vt:lpstr>Courier New</vt:lpstr>
      <vt:lpstr>Bebas</vt:lpstr>
      <vt:lpstr>Open Sans</vt:lpstr>
      <vt:lpstr>Calibri</vt:lpstr>
      <vt:lpstr>Arial</vt:lpstr>
      <vt:lpstr>Times</vt:lpstr>
      <vt:lpstr>Montserrat Medium</vt:lpstr>
      <vt:lpstr>Montserrat Bold</vt:lpstr>
      <vt:lpstr>WordVisi_MSFontService</vt:lpstr>
      <vt:lpstr>Calibri Light</vt:lpstr>
      <vt:lpstr>Montserrat</vt:lpstr>
      <vt:lpstr>Open Sans Light</vt:lpstr>
      <vt:lpstr>Noto Sans TC</vt:lpstr>
      <vt:lpstr>Arial</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44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Sara Babiker Bedri</cp:lastModifiedBy>
  <cp:revision>134</cp:revision>
  <dcterms:created xsi:type="dcterms:W3CDTF">2015-02-25T15:20:40Z</dcterms:created>
  <dcterms:modified xsi:type="dcterms:W3CDTF">2022-05-31T08:34:45Z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0x01010057F4670C301A384A80ACA5B2297B22EC</vt:lpwstr>
  </property>
  <property fmtid="{D5CDD505-2E9C-101B-9397-08002B2CF9AE}" pid="3" name="MSIP_Label_60843f49-ba84-4571-b1b5-bbf501ecdde5_Enabled">
    <vt:lpwstr>true</vt:lpwstr>
  </property>
  <property fmtid="{D5CDD505-2E9C-101B-9397-08002B2CF9AE}" pid="4" name="MSIP_Label_60843f49-ba84-4571-b1b5-bbf501ecdde5_SetDate">
    <vt:lpwstr>2022-03-31T03:15:30Z</vt:lpwstr>
  </property>
  <property fmtid="{D5CDD505-2E9C-101B-9397-08002B2CF9AE}" pid="5" name="MSIP_Label_60843f49-ba84-4571-b1b5-bbf501ecdde5_Method">
    <vt:lpwstr>Privileged</vt:lpwstr>
  </property>
  <property fmtid="{D5CDD505-2E9C-101B-9397-08002B2CF9AE}" pid="6" name="MSIP_Label_60843f49-ba84-4571-b1b5-bbf501ecdde5_Name">
    <vt:lpwstr>Red Cross - Red Crescent Internal</vt:lpwstr>
  </property>
  <property fmtid="{D5CDD505-2E9C-101B-9397-08002B2CF9AE}" pid="7" name="MSIP_Label_60843f49-ba84-4571-b1b5-bbf501ecdde5_SiteId">
    <vt:lpwstr>a2b53be5-734e-4e6c-ab0d-d184f60fd917</vt:lpwstr>
  </property>
  <property fmtid="{D5CDD505-2E9C-101B-9397-08002B2CF9AE}" pid="8" name="MSIP_Label_60843f49-ba84-4571-b1b5-bbf501ecdde5_ActionId">
    <vt:lpwstr>dc8d8781-2bdd-42bd-acda-b03a8a4a5f07</vt:lpwstr>
  </property>
  <property fmtid="{D5CDD505-2E9C-101B-9397-08002B2CF9AE}" pid="9" name="MSIP_Label_60843f49-ba84-4571-b1b5-bbf501ecdde5_ContentBits">
    <vt:lpwstr>2</vt:lpwstr>
  </property>
  <property fmtid="{D5CDD505-2E9C-101B-9397-08002B2CF9AE}" pid="10" name="ClassificationContentMarkingFooterLocations">
    <vt:lpwstr>Office Theme:8</vt:lpwstr>
  </property>
  <property fmtid="{D5CDD505-2E9C-101B-9397-08002B2CF9AE}" pid="11" name="ClassificationContentMarkingFooterText">
    <vt:lpwstr>Restricted</vt:lpwstr>
  </property>
</Properties>
</file>